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 id="2147483648" r:id="rId2"/>
  </p:sldMasterIdLst>
  <p:notesMasterIdLst>
    <p:notesMasterId r:id="rId22"/>
  </p:notesMasterIdLst>
  <p:handoutMasterIdLst>
    <p:handoutMasterId r:id="rId23"/>
  </p:handoutMasterIdLst>
  <p:sldIdLst>
    <p:sldId id="257" r:id="rId3"/>
    <p:sldId id="256" r:id="rId4"/>
    <p:sldId id="259" r:id="rId5"/>
    <p:sldId id="260" r:id="rId6"/>
    <p:sldId id="268" r:id="rId7"/>
    <p:sldId id="263" r:id="rId8"/>
    <p:sldId id="264" r:id="rId9"/>
    <p:sldId id="266" r:id="rId10"/>
    <p:sldId id="267" r:id="rId11"/>
    <p:sldId id="273" r:id="rId12"/>
    <p:sldId id="272" r:id="rId13"/>
    <p:sldId id="278" r:id="rId14"/>
    <p:sldId id="299" r:id="rId15"/>
    <p:sldId id="300" r:id="rId16"/>
    <p:sldId id="301" r:id="rId17"/>
    <p:sldId id="288" r:id="rId18"/>
    <p:sldId id="289" r:id="rId19"/>
    <p:sldId id="302" r:id="rId20"/>
    <p:sldId id="293"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22">
          <p15:clr>
            <a:srgbClr val="A4A3A4"/>
          </p15:clr>
        </p15:guide>
        <p15:guide id="2" pos="264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4C99"/>
    <a:srgbClr val="094D97"/>
    <a:srgbClr val="FFD50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6541" autoAdjust="0"/>
  </p:normalViewPr>
  <p:slideViewPr>
    <p:cSldViewPr snapToGrid="0" snapToObjects="1" showGuides="1">
      <p:cViewPr varScale="1">
        <p:scale>
          <a:sx n="95" d="100"/>
          <a:sy n="95" d="100"/>
        </p:scale>
        <p:origin x="2120" y="176"/>
      </p:cViewPr>
      <p:guideLst>
        <p:guide orient="horz" pos="1822"/>
        <p:guide pos="2647"/>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BAF1D2-B474-0C4B-B251-99F3B8EDAD16}" type="datetime1">
              <a:rPr lang="en-GB" smtClean="0"/>
              <a:t>11/05/2020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46EC21-899C-E043-A260-B947E7C33FE7}" type="slidenum">
              <a:rPr lang="en-US" smtClean="0"/>
              <a:t>‹#›</a:t>
            </a:fld>
            <a:endParaRPr lang="en-US"/>
          </a:p>
        </p:txBody>
      </p:sp>
    </p:spTree>
    <p:extLst>
      <p:ext uri="{BB962C8B-B14F-4D97-AF65-F5344CB8AC3E}">
        <p14:creationId xmlns:p14="http://schemas.microsoft.com/office/powerpoint/2010/main" val="294783759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2411F6-C836-8C42-82EB-48BC694285C8}" type="datetime1">
              <a:rPr lang="en-GB" smtClean="0"/>
              <a:t>11/05/2020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89F494-1822-9445-98EB-F7F0987FA13D}" type="slidenum">
              <a:rPr lang="en-US" smtClean="0"/>
              <a:t>‹#›</a:t>
            </a:fld>
            <a:endParaRPr lang="en-US"/>
          </a:p>
        </p:txBody>
      </p:sp>
    </p:spTree>
    <p:extLst>
      <p:ext uri="{BB962C8B-B14F-4D97-AF65-F5344CB8AC3E}">
        <p14:creationId xmlns:p14="http://schemas.microsoft.com/office/powerpoint/2010/main" val="424719084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1</a:t>
            </a:fld>
            <a:endParaRPr lang="en-US"/>
          </a:p>
        </p:txBody>
      </p:sp>
    </p:spTree>
    <p:extLst>
      <p:ext uri="{BB962C8B-B14F-4D97-AF65-F5344CB8AC3E}">
        <p14:creationId xmlns:p14="http://schemas.microsoft.com/office/powerpoint/2010/main" val="1191284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2</a:t>
            </a:fld>
            <a:endParaRPr lang="en-US"/>
          </a:p>
        </p:txBody>
      </p:sp>
    </p:spTree>
    <p:extLst>
      <p:ext uri="{BB962C8B-B14F-4D97-AF65-F5344CB8AC3E}">
        <p14:creationId xmlns:p14="http://schemas.microsoft.com/office/powerpoint/2010/main" val="817864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3</a:t>
            </a:fld>
            <a:endParaRPr lang="en-US"/>
          </a:p>
        </p:txBody>
      </p:sp>
    </p:spTree>
    <p:extLst>
      <p:ext uri="{BB962C8B-B14F-4D97-AF65-F5344CB8AC3E}">
        <p14:creationId xmlns:p14="http://schemas.microsoft.com/office/powerpoint/2010/main" val="1739531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Activities: 		Listen and describe a piece of music</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Watch the film and discuss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Curriculum link:	Listen with attention to detail and recall sounds with increasing aural memory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Appreciate and understand a wide range of high-quality live and recorded music drawn from different traditions and from great composers and musicians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Develop an understanding of the history of music</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5</a:t>
            </a:fld>
            <a:endParaRPr lang="en-US"/>
          </a:p>
        </p:txBody>
      </p:sp>
    </p:spTree>
    <p:extLst>
      <p:ext uri="{BB962C8B-B14F-4D97-AF65-F5344CB8AC3E}">
        <p14:creationId xmlns:p14="http://schemas.microsoft.com/office/powerpoint/2010/main" val="4111767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6</a:t>
            </a:fld>
            <a:endParaRPr lang="en-US"/>
          </a:p>
        </p:txBody>
      </p:sp>
    </p:spTree>
    <p:extLst>
      <p:ext uri="{BB962C8B-B14F-4D97-AF65-F5344CB8AC3E}">
        <p14:creationId xmlns:p14="http://schemas.microsoft.com/office/powerpoint/2010/main" val="3769263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8</a:t>
            </a:fld>
            <a:endParaRPr lang="en-US"/>
          </a:p>
        </p:txBody>
      </p:sp>
    </p:spTree>
    <p:extLst>
      <p:ext uri="{BB962C8B-B14F-4D97-AF65-F5344CB8AC3E}">
        <p14:creationId xmlns:p14="http://schemas.microsoft.com/office/powerpoint/2010/main" val="2413055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b="1" u="none" strike="noStrike" kern="1200" dirty="0">
                <a:solidFill>
                  <a:schemeClr val="tx1"/>
                </a:solidFill>
                <a:effectLst/>
                <a:latin typeface="+mn-lt"/>
                <a:ea typeface="+mn-ea"/>
                <a:cs typeface="+mn-cs"/>
              </a:rPr>
              <a:t>Listen to Mambo (or watch the orchestra performance film)</a:t>
            </a:r>
            <a:r>
              <a:rPr lang="en-GB" sz="1200" u="none" strike="noStrike" kern="1200" dirty="0">
                <a:solidFill>
                  <a:schemeClr val="tx1"/>
                </a:solidFill>
                <a:effectLst/>
                <a:latin typeface="+mn-lt"/>
                <a:ea typeface="+mn-ea"/>
                <a:cs typeface="+mn-cs"/>
              </a:rPr>
              <a:t> and afterwards have a discussion about what you have seen. You might like to ask the following questions – </a:t>
            </a:r>
          </a:p>
          <a:p>
            <a:pPr lvl="0"/>
            <a:r>
              <a:rPr lang="en-GB" sz="1200" kern="1200" dirty="0">
                <a:solidFill>
                  <a:schemeClr val="tx1"/>
                </a:solidFill>
                <a:effectLst/>
                <a:latin typeface="+mn-lt"/>
                <a:ea typeface="+mn-ea"/>
                <a:cs typeface="+mn-cs"/>
              </a:rPr>
              <a:t>	Did you like the film?</a:t>
            </a:r>
          </a:p>
          <a:p>
            <a:pPr lvl="0"/>
            <a:r>
              <a:rPr lang="en-GB" sz="1200" kern="1200" dirty="0">
                <a:solidFill>
                  <a:schemeClr val="tx1"/>
                </a:solidFill>
                <a:effectLst/>
                <a:latin typeface="+mn-lt"/>
                <a:ea typeface="+mn-ea"/>
                <a:cs typeface="+mn-cs"/>
              </a:rPr>
              <a:t>	What was your favourite part?</a:t>
            </a:r>
          </a:p>
          <a:p>
            <a:pPr lvl="0"/>
            <a:r>
              <a:rPr lang="en-GB" sz="1200" kern="1200" dirty="0">
                <a:solidFill>
                  <a:schemeClr val="tx1"/>
                </a:solidFill>
                <a:effectLst/>
                <a:latin typeface="+mn-lt"/>
                <a:ea typeface="+mn-ea"/>
                <a:cs typeface="+mn-cs"/>
              </a:rPr>
              <a:t>	What might the music be describing?</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Explain </a:t>
            </a:r>
            <a:r>
              <a:rPr lang="en-GB" sz="1200" u="none" strike="noStrike" kern="1200" dirty="0">
                <a:solidFill>
                  <a:schemeClr val="tx1"/>
                </a:solidFill>
                <a:effectLst/>
                <a:latin typeface="+mn-lt"/>
                <a:ea typeface="+mn-ea"/>
                <a:cs typeface="+mn-cs"/>
              </a:rPr>
              <a:t>that the music is called ‘Mambo’ and is from a musical version of Romeo and Juliet. Check that your class know Shakespeare’s story and explain further that this version takes place in New York in the 1950s with Romeo and Juliet now called Tony and Maria. The Montagues and Capulets are now the Jets and the Sharks, rival gangs. (You could watch the film with Pixie Lott at this point to reinforce these ideas)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Listening task</a:t>
            </a:r>
            <a:endParaRPr lang="en-GB" sz="1200" u="none" strike="noStrik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Give out sheets of paper to everyone and as they listen again, ask them to draw the section of the story it might be describing. Give them three options to choose from. Does it describe:</a:t>
            </a:r>
          </a:p>
          <a:p>
            <a:pPr lvl="0"/>
            <a:r>
              <a:rPr lang="en-GB" sz="1200" kern="1200" dirty="0">
                <a:solidFill>
                  <a:schemeClr val="tx1"/>
                </a:solidFill>
                <a:effectLst/>
                <a:latin typeface="+mn-lt"/>
                <a:ea typeface="+mn-ea"/>
                <a:cs typeface="+mn-cs"/>
              </a:rPr>
              <a:t>	Tony and Maria falling in love?</a:t>
            </a:r>
          </a:p>
          <a:p>
            <a:pPr lvl="0"/>
            <a:r>
              <a:rPr lang="en-GB" sz="1200" kern="1200" dirty="0">
                <a:solidFill>
                  <a:schemeClr val="tx1"/>
                </a:solidFill>
                <a:effectLst/>
                <a:latin typeface="+mn-lt"/>
                <a:ea typeface="+mn-ea"/>
                <a:cs typeface="+mn-cs"/>
              </a:rPr>
              <a:t>	The Jets and the Sharks fighting?</a:t>
            </a:r>
          </a:p>
          <a:p>
            <a:pPr lvl="0"/>
            <a:r>
              <a:rPr lang="en-GB" sz="1200" kern="1200" dirty="0">
                <a:solidFill>
                  <a:schemeClr val="tx1"/>
                </a:solidFill>
                <a:effectLst/>
                <a:latin typeface="+mn-lt"/>
                <a:ea typeface="+mn-ea"/>
                <a:cs typeface="+mn-cs"/>
              </a:rPr>
              <a:t>	Everyone dancing at a party?</a:t>
            </a:r>
          </a:p>
          <a:p>
            <a:r>
              <a:rPr lang="en-GB"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There is no ‘correct’ answer for this, it actually describes all three things. In the original show and film, the Mambo happens during a dance. Everyone is dancing but the two gangs are pitted against one another. At the end Tony and Maria meet for the first time.</a:t>
            </a:r>
            <a:endParaRPr lang="en-GB" sz="1200" i="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fontAlgn="base"/>
            <a:br>
              <a:rPr lang="en-GB" dirty="0">
                <a:effectLst/>
              </a:rPr>
            </a:br>
            <a:r>
              <a:rPr lang="en-GB" sz="1200" b="1" u="none" strike="noStrike" kern="1200" dirty="0">
                <a:solidFill>
                  <a:schemeClr val="tx1"/>
                </a:solidFill>
                <a:effectLst/>
                <a:latin typeface="+mn-lt"/>
                <a:ea typeface="+mn-ea"/>
                <a:cs typeface="+mn-cs"/>
              </a:rPr>
              <a:t>Play </a:t>
            </a:r>
            <a:r>
              <a:rPr lang="en-GB" sz="1200" u="none" strike="noStrike" kern="1200" dirty="0">
                <a:solidFill>
                  <a:schemeClr val="tx1"/>
                </a:solidFill>
                <a:effectLst/>
                <a:latin typeface="+mn-lt"/>
                <a:ea typeface="+mn-ea"/>
                <a:cs typeface="+mn-cs"/>
              </a:rPr>
              <a:t>a recording of Mambo in full. Its better if there are no images to look at now, we just want them to listen and draw. Perhaps play the recording two or three times to give them time to finish their pictures.</a:t>
            </a: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Discuss </a:t>
            </a:r>
            <a:r>
              <a:rPr lang="en-GB" sz="1200" u="none" strike="noStrike" kern="1200" dirty="0">
                <a:solidFill>
                  <a:schemeClr val="tx1"/>
                </a:solidFill>
                <a:effectLst/>
                <a:latin typeface="+mn-lt"/>
                <a:ea typeface="+mn-ea"/>
                <a:cs typeface="+mn-cs"/>
              </a:rPr>
              <a:t>their artwork and show some to the class. Tell them that all of their efforts are correct because it is what they imagined whilst they listened. Then explain what happens in the show and film at this point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FINALLY, </a:t>
            </a:r>
            <a:r>
              <a:rPr lang="en-GB" sz="1200" u="none" strike="noStrike" kern="1200" dirty="0">
                <a:solidFill>
                  <a:schemeClr val="tx1"/>
                </a:solidFill>
                <a:effectLst/>
                <a:latin typeface="+mn-lt"/>
                <a:ea typeface="+mn-ea"/>
                <a:cs typeface="+mn-cs"/>
              </a:rPr>
              <a:t>if you have time left in your lesson and space in your classroom, encourage your class to have a go at dancing to the Mambo too. By now, they should at least be able to shout ‘Mambo’ at the right time!</a:t>
            </a:r>
          </a:p>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9</a:t>
            </a:fld>
            <a:endParaRPr lang="en-US"/>
          </a:p>
        </p:txBody>
      </p:sp>
    </p:spTree>
    <p:extLst>
      <p:ext uri="{BB962C8B-B14F-4D97-AF65-F5344CB8AC3E}">
        <p14:creationId xmlns:p14="http://schemas.microsoft.com/office/powerpoint/2010/main" val="3226198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10</a:t>
            </a:fld>
            <a:endParaRPr lang="en-US"/>
          </a:p>
        </p:txBody>
      </p:sp>
    </p:spTree>
    <p:extLst>
      <p:ext uri="{BB962C8B-B14F-4D97-AF65-F5344CB8AC3E}">
        <p14:creationId xmlns:p14="http://schemas.microsoft.com/office/powerpoint/2010/main" val="3759247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11</a:t>
            </a:fld>
            <a:endParaRPr lang="en-US"/>
          </a:p>
        </p:txBody>
      </p:sp>
    </p:spTree>
    <p:extLst>
      <p:ext uri="{BB962C8B-B14F-4D97-AF65-F5344CB8AC3E}">
        <p14:creationId xmlns:p14="http://schemas.microsoft.com/office/powerpoint/2010/main" val="3759247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t>12</a:t>
            </a:fld>
            <a:endParaRPr lang="en-US"/>
          </a:p>
        </p:txBody>
      </p:sp>
    </p:spTree>
    <p:extLst>
      <p:ext uri="{BB962C8B-B14F-4D97-AF65-F5344CB8AC3E}">
        <p14:creationId xmlns:p14="http://schemas.microsoft.com/office/powerpoint/2010/main" val="1913804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13</a:t>
            </a:fld>
            <a:endParaRPr lang="en-US"/>
          </a:p>
        </p:txBody>
      </p:sp>
    </p:spTree>
    <p:extLst>
      <p:ext uri="{BB962C8B-B14F-4D97-AF65-F5344CB8AC3E}">
        <p14:creationId xmlns:p14="http://schemas.microsoft.com/office/powerpoint/2010/main" val="375924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14</a:t>
            </a:fld>
            <a:endParaRPr lang="en-US"/>
          </a:p>
        </p:txBody>
      </p:sp>
    </p:spTree>
    <p:extLst>
      <p:ext uri="{BB962C8B-B14F-4D97-AF65-F5344CB8AC3E}">
        <p14:creationId xmlns:p14="http://schemas.microsoft.com/office/powerpoint/2010/main" val="3759247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15</a:t>
            </a:fld>
            <a:endParaRPr lang="en-US"/>
          </a:p>
        </p:txBody>
      </p:sp>
    </p:spTree>
    <p:extLst>
      <p:ext uri="{BB962C8B-B14F-4D97-AF65-F5344CB8AC3E}">
        <p14:creationId xmlns:p14="http://schemas.microsoft.com/office/powerpoint/2010/main" val="37592470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16</a:t>
            </a:fld>
            <a:endParaRPr lang="en-US"/>
          </a:p>
        </p:txBody>
      </p:sp>
    </p:spTree>
    <p:extLst>
      <p:ext uri="{BB962C8B-B14F-4D97-AF65-F5344CB8AC3E}">
        <p14:creationId xmlns:p14="http://schemas.microsoft.com/office/powerpoint/2010/main" val="1160129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17</a:t>
            </a:fld>
            <a:endParaRPr lang="en-US"/>
          </a:p>
        </p:txBody>
      </p:sp>
    </p:spTree>
    <p:extLst>
      <p:ext uri="{BB962C8B-B14F-4D97-AF65-F5344CB8AC3E}">
        <p14:creationId xmlns:p14="http://schemas.microsoft.com/office/powerpoint/2010/main" val="1160129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t>18</a:t>
            </a:fld>
            <a:endParaRPr lang="en-US"/>
          </a:p>
        </p:txBody>
      </p:sp>
    </p:spTree>
    <p:extLst>
      <p:ext uri="{BB962C8B-B14F-4D97-AF65-F5344CB8AC3E}">
        <p14:creationId xmlns:p14="http://schemas.microsoft.com/office/powerpoint/2010/main" val="1160129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Can you define what pulse, rhythm and tune mean. Write a sentence down to describe each musical term. </a:t>
            </a:r>
          </a:p>
        </p:txBody>
      </p:sp>
      <p:sp>
        <p:nvSpPr>
          <p:cNvPr id="4" name="Slide Number Placeholder 3"/>
          <p:cNvSpPr>
            <a:spLocks noGrp="1"/>
          </p:cNvSpPr>
          <p:nvPr>
            <p:ph type="sldNum" sz="quarter" idx="10"/>
          </p:nvPr>
        </p:nvSpPr>
        <p:spPr/>
        <p:txBody>
          <a:bodyPr/>
          <a:lstStyle/>
          <a:p>
            <a:fld id="{6289F494-1822-9445-98EB-F7F0987FA13D}" type="slidenum">
              <a:rPr lang="en-US" smtClean="0"/>
              <a:t>19</a:t>
            </a:fld>
            <a:endParaRPr lang="en-US"/>
          </a:p>
        </p:txBody>
      </p:sp>
    </p:spTree>
    <p:extLst>
      <p:ext uri="{BB962C8B-B14F-4D97-AF65-F5344CB8AC3E}">
        <p14:creationId xmlns:p14="http://schemas.microsoft.com/office/powerpoint/2010/main" val="1160129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943769" y="2208213"/>
            <a:ext cx="7024687" cy="712787"/>
          </a:xfrm>
          <a:prstGeom prst="rect">
            <a:avLst/>
          </a:prstGeom>
        </p:spPr>
        <p:txBody>
          <a:bodyPr vert="horz"/>
          <a:lstStyle>
            <a:lvl1pPr marL="0" indent="0">
              <a:buFontTx/>
              <a:buNone/>
              <a:defRPr sz="3200" b="1" i="0" baseline="0">
                <a:solidFill>
                  <a:schemeClr val="tx1"/>
                </a:solidFill>
              </a:defRPr>
            </a:lvl1pPr>
          </a:lstStyle>
          <a:p>
            <a:pPr lvl="0"/>
            <a:r>
              <a:rPr lang="en-US" b="1" i="0" dirty="0">
                <a:solidFill>
                  <a:schemeClr val="bg1"/>
                </a:solidFill>
              </a:rPr>
              <a:t>Composer name</a:t>
            </a:r>
            <a:endParaRPr lang="en-US" dirty="0"/>
          </a:p>
        </p:txBody>
      </p:sp>
      <p:sp>
        <p:nvSpPr>
          <p:cNvPr id="10" name="Text Placeholder 9"/>
          <p:cNvSpPr>
            <a:spLocks noGrp="1"/>
          </p:cNvSpPr>
          <p:nvPr>
            <p:ph type="body" sz="quarter" idx="14" hasCustomPrompt="1"/>
          </p:nvPr>
        </p:nvSpPr>
        <p:spPr>
          <a:xfrm>
            <a:off x="944563" y="3390280"/>
            <a:ext cx="7023100" cy="1370012"/>
          </a:xfrm>
          <a:prstGeom prst="rect">
            <a:avLst/>
          </a:prstGeom>
        </p:spPr>
        <p:txBody>
          <a:bodyPr vert="horz"/>
          <a:lstStyle>
            <a:lvl1pPr marL="0" indent="0">
              <a:buFontTx/>
              <a:buNone/>
              <a:defRPr sz="3200" b="1" i="0" baseline="0">
                <a:solidFill>
                  <a:schemeClr val="tx1"/>
                </a:solidFill>
              </a:defRPr>
            </a:lvl1pPr>
            <a:lvl2pPr marL="457200" indent="0">
              <a:buFontTx/>
              <a:buNone/>
              <a:defRPr sz="3200" b="1" i="0" baseline="0">
                <a:solidFill>
                  <a:schemeClr val="bg1"/>
                </a:solidFill>
              </a:defRPr>
            </a:lvl2pPr>
            <a:lvl3pPr marL="914400" indent="0">
              <a:buFontTx/>
              <a:buNone/>
              <a:defRPr sz="3200" b="1" i="0" baseline="0">
                <a:solidFill>
                  <a:schemeClr val="bg1"/>
                </a:solidFill>
              </a:defRPr>
            </a:lvl3pPr>
            <a:lvl4pPr marL="1371600" indent="0">
              <a:buFontTx/>
              <a:buNone/>
              <a:defRPr sz="3200" b="1" i="0" baseline="0">
                <a:solidFill>
                  <a:schemeClr val="bg1"/>
                </a:solidFill>
              </a:defRPr>
            </a:lvl4pPr>
            <a:lvl5pPr marL="1828800" indent="0">
              <a:buFontTx/>
              <a:buNone/>
              <a:defRPr sz="3200" b="1" i="0" baseline="0">
                <a:solidFill>
                  <a:schemeClr val="bg1"/>
                </a:solidFill>
              </a:defRPr>
            </a:lvl5pPr>
          </a:lstStyle>
          <a:p>
            <a:pPr lvl="0"/>
            <a:r>
              <a:rPr lang="en-GB" dirty="0"/>
              <a:t>Piece name</a:t>
            </a:r>
            <a:endParaRPr lang="en-US" dirty="0"/>
          </a:p>
        </p:txBody>
      </p:sp>
      <p:sp>
        <p:nvSpPr>
          <p:cNvPr id="12" name="Text Placeholder 11"/>
          <p:cNvSpPr>
            <a:spLocks noGrp="1"/>
          </p:cNvSpPr>
          <p:nvPr>
            <p:ph type="body" sz="quarter" idx="15" hasCustomPrompt="1"/>
          </p:nvPr>
        </p:nvSpPr>
        <p:spPr>
          <a:xfrm>
            <a:off x="3008313" y="5178702"/>
            <a:ext cx="2895600" cy="784225"/>
          </a:xfrm>
          <a:prstGeom prst="rect">
            <a:avLst/>
          </a:prstGeom>
        </p:spPr>
        <p:txBody>
          <a:bodyPr vert="horz"/>
          <a:lstStyle>
            <a:lvl1pPr marL="0" indent="0">
              <a:buFontTx/>
              <a:buNone/>
              <a:defRPr sz="2000" baseline="0">
                <a:solidFill>
                  <a:schemeClr val="tx1"/>
                </a:solidFill>
                <a:latin typeface="Gill Sans"/>
              </a:defRPr>
            </a:lvl1pPr>
          </a:lstStyle>
          <a:p>
            <a:pPr lvl="0"/>
            <a:r>
              <a:rPr lang="en-GB" dirty="0"/>
              <a:t>Author</a:t>
            </a:r>
            <a:endParaRPr lang="en-US" dirty="0"/>
          </a:p>
        </p:txBody>
      </p:sp>
    </p:spTree>
    <p:extLst>
      <p:ext uri="{BB962C8B-B14F-4D97-AF65-F5344CB8AC3E}">
        <p14:creationId xmlns:p14="http://schemas.microsoft.com/office/powerpoint/2010/main" val="1852460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Date Placeholder 11"/>
          <p:cNvSpPr>
            <a:spLocks noGrp="1"/>
          </p:cNvSpPr>
          <p:nvPr>
            <p:ph type="dt" sz="half" idx="2"/>
          </p:nvPr>
        </p:nvSpPr>
        <p:spPr>
          <a:xfrm>
            <a:off x="1074590"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a:p>
        </p:txBody>
      </p:sp>
      <p:sp>
        <p:nvSpPr>
          <p:cNvPr id="10" name="Footer Placeholder 1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900">
                <a:solidFill>
                  <a:schemeClr val="bg1">
                    <a:lumMod val="75000"/>
                  </a:schemeClr>
                </a:solidFill>
                <a:latin typeface="Gill Sans"/>
                <a:cs typeface="Gill Sans"/>
              </a:defRPr>
            </a:lvl1pPr>
          </a:lstStyle>
          <a:p>
            <a:r>
              <a:rPr lang="en-US"/>
              <a:t>Copyright Rachel Leach </a:t>
            </a:r>
            <a:endParaRPr lang="en-US" dirty="0"/>
          </a:p>
        </p:txBody>
      </p:sp>
      <p:sp>
        <p:nvSpPr>
          <p:cNvPr id="11" name="Slide Number Placeholder 13"/>
          <p:cNvSpPr>
            <a:spLocks noGrp="1"/>
          </p:cNvSpPr>
          <p:nvPr>
            <p:ph type="sldNum" sz="quarter" idx="4"/>
          </p:nvPr>
        </p:nvSpPr>
        <p:spPr>
          <a:xfrm>
            <a:off x="6189990"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Gill Sans"/>
                <a:cs typeface="Gill Sans"/>
              </a:defRPr>
            </a:lvl1pPr>
          </a:lstStyle>
          <a:p>
            <a:pPr algn="l"/>
            <a:fld id="{FCCA3061-2AE2-5E4F-A955-D3D92C168D6F}" type="slidenum">
              <a:rPr lang="en-US" smtClean="0"/>
              <a:pPr algn="l"/>
              <a:t>‹#›</a:t>
            </a:fld>
            <a:endParaRPr lang="en-US" dirty="0"/>
          </a:p>
        </p:txBody>
      </p:sp>
      <p:sp>
        <p:nvSpPr>
          <p:cNvPr id="7"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
        <p:nvSpPr>
          <p:cNvPr id="8" name="Text Placeholder 10"/>
          <p:cNvSpPr>
            <a:spLocks noGrp="1"/>
          </p:cNvSpPr>
          <p:nvPr>
            <p:ph idx="1" hasCustomPrompt="1"/>
          </p:nvPr>
        </p:nvSpPr>
        <p:spPr>
          <a:xfrm>
            <a:off x="1074589" y="2388276"/>
            <a:ext cx="7012582" cy="3737887"/>
          </a:xfrm>
          <a:prstGeom prst="rect">
            <a:avLst/>
          </a:prstGeom>
        </p:spPr>
        <p:txBody>
          <a:bodyPr vert="horz" lIns="91440" tIns="45720" rIns="91440" bIns="45720" rtlCol="0">
            <a:normAutofit/>
          </a:bodyPr>
          <a:lstStyle/>
          <a:p>
            <a:pPr lvl="1"/>
            <a:r>
              <a:rPr lang="en-GB" dirty="0"/>
              <a:t>Main text style</a:t>
            </a:r>
          </a:p>
          <a:p>
            <a:pPr lvl="2"/>
            <a:r>
              <a:rPr lang="en-GB" dirty="0"/>
              <a:t>Bullet point style</a:t>
            </a:r>
          </a:p>
          <a:p>
            <a:pPr lvl="3"/>
            <a:r>
              <a:rPr lang="en-GB" dirty="0"/>
              <a:t>Small text bold</a:t>
            </a:r>
          </a:p>
          <a:p>
            <a:pPr lvl="4"/>
            <a:r>
              <a:rPr lang="en-GB" dirty="0"/>
              <a:t>Small text</a:t>
            </a:r>
            <a:endParaRPr lang="en-US" dirty="0"/>
          </a:p>
        </p:txBody>
      </p:sp>
    </p:spTree>
    <p:extLst>
      <p:ext uri="{BB962C8B-B14F-4D97-AF65-F5344CB8AC3E}">
        <p14:creationId xmlns:p14="http://schemas.microsoft.com/office/powerpoint/2010/main" val="1956467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7" name="Text Placeholder 15"/>
          <p:cNvSpPr>
            <a:spLocks noGrp="1"/>
          </p:cNvSpPr>
          <p:nvPr>
            <p:ph type="body" sz="quarter" idx="14" hasCustomPrompt="1"/>
          </p:nvPr>
        </p:nvSpPr>
        <p:spPr>
          <a:xfrm>
            <a:off x="1074739" y="2388276"/>
            <a:ext cx="3154914" cy="3737887"/>
          </a:xfrm>
        </p:spPr>
        <p:txBody>
          <a:bodyPr>
            <a:normAutofit/>
          </a:bodyPr>
          <a:lstStyle>
            <a:lvl1pPr>
              <a:defRPr sz="2800" b="1" i="0">
                <a:latin typeface="+mj-lt"/>
              </a:defRPr>
            </a:lvl1pPr>
            <a:lvl2pPr>
              <a:defRPr sz="2400" b="0" i="0">
                <a:latin typeface="+mn-lt"/>
              </a:defRPr>
            </a:lvl2pPr>
            <a:lvl3pPr>
              <a:defRPr sz="2400" b="0" i="0">
                <a:latin typeface="+mn-lt"/>
              </a:defRPr>
            </a:lvl3pPr>
            <a:lvl4pPr>
              <a:defRPr sz="1600" b="1" i="0">
                <a:latin typeface="+mj-lt"/>
              </a:defRPr>
            </a:lvl4pPr>
            <a:lvl5pPr>
              <a:defRPr sz="1600" b="0" i="0">
                <a:latin typeface="+mn-lt"/>
              </a:defRPr>
            </a:lvl5pPr>
          </a:lstStyle>
          <a:p>
            <a:pPr lvl="1"/>
            <a:r>
              <a:rPr lang="en-GB" dirty="0"/>
              <a:t>Text style </a:t>
            </a:r>
          </a:p>
          <a:p>
            <a:pPr lvl="2"/>
            <a:r>
              <a:rPr lang="en-GB" dirty="0"/>
              <a:t>Bullet style</a:t>
            </a:r>
          </a:p>
          <a:p>
            <a:pPr lvl="3"/>
            <a:r>
              <a:rPr lang="en-GB" dirty="0"/>
              <a:t>Small Text bold</a:t>
            </a:r>
          </a:p>
          <a:p>
            <a:pPr lvl="4"/>
            <a:r>
              <a:rPr lang="en-GB" dirty="0"/>
              <a:t>Small text</a:t>
            </a:r>
            <a:endParaRPr lang="en-US" dirty="0"/>
          </a:p>
        </p:txBody>
      </p:sp>
      <p:sp>
        <p:nvSpPr>
          <p:cNvPr id="9" name="Text Placeholder 8"/>
          <p:cNvSpPr>
            <a:spLocks noGrp="1"/>
          </p:cNvSpPr>
          <p:nvPr>
            <p:ph type="body" sz="quarter" idx="15" hasCustomPrompt="1"/>
          </p:nvPr>
        </p:nvSpPr>
        <p:spPr>
          <a:xfrm>
            <a:off x="4671391" y="2388276"/>
            <a:ext cx="3415334" cy="3737887"/>
          </a:xfrm>
        </p:spPr>
        <p:txBody>
          <a:bodyPr/>
          <a:lstStyle>
            <a:lvl1pPr>
              <a:defRPr b="1"/>
            </a:lvl1pPr>
            <a:lvl2pPr>
              <a:defRPr sz="2400"/>
            </a:lvl2pPr>
            <a:lvl3pPr>
              <a:defRPr sz="2400"/>
            </a:lvl3pPr>
            <a:lvl4pPr>
              <a:defRPr b="1"/>
            </a:lvl4pPr>
          </a:lstStyle>
          <a:p>
            <a:pPr lvl="1"/>
            <a:r>
              <a:rPr lang="en-GB" dirty="0"/>
              <a:t>Text style </a:t>
            </a:r>
          </a:p>
          <a:p>
            <a:pPr lvl="2"/>
            <a:r>
              <a:rPr lang="en-GB" dirty="0"/>
              <a:t>Bullet style</a:t>
            </a:r>
          </a:p>
          <a:p>
            <a:pPr lvl="3"/>
            <a:r>
              <a:rPr lang="en-GB" dirty="0"/>
              <a:t>Small Text bold</a:t>
            </a:r>
          </a:p>
          <a:p>
            <a:pPr lvl="4"/>
            <a:r>
              <a:rPr lang="en-GB" dirty="0"/>
              <a:t>Small text</a:t>
            </a:r>
            <a:endParaRPr lang="en-US" dirty="0"/>
          </a:p>
        </p:txBody>
      </p:sp>
      <p:sp>
        <p:nvSpPr>
          <p:cNvPr id="11"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Tree>
    <p:extLst>
      <p:ext uri="{BB962C8B-B14F-4D97-AF65-F5344CB8AC3E}">
        <p14:creationId xmlns:p14="http://schemas.microsoft.com/office/powerpoint/2010/main" val="3872446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7"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a:t>Small text</a:t>
            </a:r>
            <a:endParaRPr lang="en-US" dirty="0"/>
          </a:p>
        </p:txBody>
      </p:sp>
      <p:sp>
        <p:nvSpPr>
          <p:cNvPr id="8"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p14="http://schemas.microsoft.com/office/powerpoint/2010/main" val="4077043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11"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4"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a:t>Small text</a:t>
            </a:r>
            <a:endParaRPr lang="en-US" dirty="0"/>
          </a:p>
        </p:txBody>
      </p:sp>
      <p:sp>
        <p:nvSpPr>
          <p:cNvPr id="16"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p14="http://schemas.microsoft.com/office/powerpoint/2010/main" val="369673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9"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0" name="Text Placeholder 10"/>
          <p:cNvSpPr>
            <a:spLocks noGrp="1"/>
          </p:cNvSpPr>
          <p:nvPr>
            <p:ph idx="1" hasCustomPrompt="1"/>
          </p:nvPr>
        </p:nvSpPr>
        <p:spPr>
          <a:xfrm>
            <a:off x="1044602" y="5297802"/>
            <a:ext cx="7012582" cy="828361"/>
          </a:xfrm>
          <a:prstGeom prst="rect">
            <a:avLst/>
          </a:prstGeom>
        </p:spPr>
        <p:txBody>
          <a:bodyPr vert="horz" lIns="91440" tIns="45720" rIns="91440" bIns="45720" rtlCol="0">
            <a:normAutofit/>
          </a:bodyPr>
          <a:lstStyle/>
          <a:p>
            <a:pPr lvl="4"/>
            <a:r>
              <a:rPr lang="en-GB" dirty="0"/>
              <a:t>Small text</a:t>
            </a:r>
            <a:endParaRPr lang="en-US" dirty="0"/>
          </a:p>
        </p:txBody>
      </p:sp>
      <p:sp>
        <p:nvSpPr>
          <p:cNvPr id="12" name="Picture Placeholder 11"/>
          <p:cNvSpPr>
            <a:spLocks noGrp="1"/>
          </p:cNvSpPr>
          <p:nvPr>
            <p:ph type="pic" sz="quarter" idx="13"/>
          </p:nvPr>
        </p:nvSpPr>
        <p:spPr>
          <a:xfrm>
            <a:off x="1044575" y="2056571"/>
            <a:ext cx="7011988" cy="3109154"/>
          </a:xfrm>
        </p:spPr>
        <p:txBody>
          <a:bodyPr/>
          <a:lstStyle/>
          <a:p>
            <a:endParaRPr lang="en-US"/>
          </a:p>
        </p:txBody>
      </p:sp>
    </p:spTree>
    <p:extLst>
      <p:ext uri="{BB962C8B-B14F-4D97-AF65-F5344CB8AC3E}">
        <p14:creationId xmlns:p14="http://schemas.microsoft.com/office/powerpoint/2010/main" val="1327380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
        <p:nvSpPr>
          <p:cNvPr id="9" name="Media Placeholder 8"/>
          <p:cNvSpPr>
            <a:spLocks noGrp="1"/>
          </p:cNvSpPr>
          <p:nvPr>
            <p:ph type="media" sz="quarter" idx="13"/>
          </p:nvPr>
        </p:nvSpPr>
        <p:spPr>
          <a:xfrm>
            <a:off x="1074738" y="2425700"/>
            <a:ext cx="7011987" cy="3697288"/>
          </a:xfrm>
        </p:spPr>
        <p:txBody>
          <a:bodyPr/>
          <a:lstStyle/>
          <a:p>
            <a:endParaRPr lang="en-US"/>
          </a:p>
        </p:txBody>
      </p:sp>
    </p:spTree>
    <p:extLst>
      <p:ext uri="{BB962C8B-B14F-4D97-AF65-F5344CB8AC3E}">
        <p14:creationId xmlns:p14="http://schemas.microsoft.com/office/powerpoint/2010/main" val="3489055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Title Placeholder 9"/>
          <p:cNvSpPr>
            <a:spLocks noGrp="1"/>
          </p:cNvSpPr>
          <p:nvPr>
            <p:ph type="title" hasCustomPrompt="1"/>
          </p:nvPr>
        </p:nvSpPr>
        <p:spPr>
          <a:xfrm>
            <a:off x="1074589" y="1228618"/>
            <a:ext cx="7012582" cy="937442"/>
          </a:xfrm>
          <a:prstGeom prst="rect">
            <a:avLst/>
          </a:prstGeom>
        </p:spPr>
        <p:txBody>
          <a:bodyPr vert="horz" lIns="91440" tIns="45720" rIns="91440" bIns="45720" rtlCol="0" anchor="ctr">
            <a:normAutofit/>
          </a:bodyPr>
          <a:lstStyle/>
          <a:p>
            <a:r>
              <a:rPr lang="en-GB" dirty="0"/>
              <a:t>Glossary</a:t>
            </a:r>
            <a:endParaRPr lang="en-US" dirty="0"/>
          </a:p>
        </p:txBody>
      </p:sp>
      <p:sp>
        <p:nvSpPr>
          <p:cNvPr id="7" name="Table Placeholder 6"/>
          <p:cNvSpPr>
            <a:spLocks noGrp="1"/>
          </p:cNvSpPr>
          <p:nvPr>
            <p:ph type="tbl" sz="quarter" idx="13"/>
          </p:nvPr>
        </p:nvSpPr>
        <p:spPr>
          <a:xfrm>
            <a:off x="1074738" y="2482850"/>
            <a:ext cx="7011987" cy="3743325"/>
          </a:xfrm>
        </p:spPr>
        <p:txBody>
          <a:bodyPr/>
          <a:lstStyle/>
          <a:p>
            <a:endParaRPr lang="en-US"/>
          </a:p>
        </p:txBody>
      </p:sp>
    </p:spTree>
    <p:extLst>
      <p:ext uri="{BB962C8B-B14F-4D97-AF65-F5344CB8AC3E}">
        <p14:creationId xmlns:p14="http://schemas.microsoft.com/office/powerpoint/2010/main" val="2598572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Rectangle 7"/>
          <p:cNvSpPr/>
          <p:nvPr userDrawn="1"/>
        </p:nvSpPr>
        <p:spPr>
          <a:xfrm flipV="1">
            <a:off x="1044602" y="1971276"/>
            <a:ext cx="7012582" cy="94772"/>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Placeholder 9"/>
          <p:cNvSpPr>
            <a:spLocks noGrp="1"/>
          </p:cNvSpPr>
          <p:nvPr>
            <p:ph type="title" hasCustomPrompt="1"/>
          </p:nvPr>
        </p:nvSpPr>
        <p:spPr>
          <a:xfrm>
            <a:off x="1044602" y="1127798"/>
            <a:ext cx="7012582" cy="843478"/>
          </a:xfrm>
          <a:prstGeom prst="rect">
            <a:avLst/>
          </a:prstGeom>
        </p:spPr>
        <p:txBody>
          <a:bodyPr vert="horz" lIns="91440" tIns="45720" rIns="91440" bIns="45720" rtlCol="0" anchor="ctr">
            <a:normAutofit/>
          </a:bodyPr>
          <a:lstStyle/>
          <a:p>
            <a:r>
              <a:rPr lang="en-GB" dirty="0"/>
              <a:t>Lesson outcomes</a:t>
            </a:r>
            <a:endParaRPr lang="en-US" dirty="0"/>
          </a:p>
        </p:txBody>
      </p:sp>
      <p:sp>
        <p:nvSpPr>
          <p:cNvPr id="10" name="Text Placeholder 10"/>
          <p:cNvSpPr>
            <a:spLocks noGrp="1"/>
          </p:cNvSpPr>
          <p:nvPr>
            <p:ph type="body" idx="1" hasCustomPrompt="1"/>
          </p:nvPr>
        </p:nvSpPr>
        <p:spPr>
          <a:xfrm>
            <a:off x="1044602" y="2217686"/>
            <a:ext cx="7012582" cy="3908478"/>
          </a:xfrm>
          <a:prstGeom prst="rect">
            <a:avLst/>
          </a:prstGeom>
        </p:spPr>
        <p:txBody>
          <a:bodyPr vert="horz" lIns="91440" tIns="45720" rIns="91440" bIns="45720" rtlCol="0">
            <a:normAutofit/>
          </a:bodyPr>
          <a:lstStyle>
            <a:lvl3pPr marL="342900" marR="0" indent="-342900" algn="l" defTabSz="457200" rtl="0" eaLnBrk="1" fontAlgn="auto" latinLnBrk="0" hangingPunct="1">
              <a:lnSpc>
                <a:spcPct val="100000"/>
              </a:lnSpc>
              <a:spcBef>
                <a:spcPct val="20000"/>
              </a:spcBef>
              <a:spcAft>
                <a:spcPts val="0"/>
              </a:spcAft>
              <a:buClrTx/>
              <a:buSzTx/>
              <a:buFont typeface="Wingdings" charset="2"/>
              <a:buChar char="§"/>
              <a:tabLst/>
              <a:defRPr/>
            </a:lvl3pPr>
          </a:lstStyle>
          <a:p>
            <a:pPr lvl="2"/>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lvl="2"/>
            <a:endParaRPr lang="en-GB" dirty="0"/>
          </a:p>
        </p:txBody>
      </p:sp>
    </p:spTree>
    <p:extLst>
      <p:ext uri="{BB962C8B-B14F-4D97-AF65-F5344CB8AC3E}">
        <p14:creationId xmlns:p14="http://schemas.microsoft.com/office/powerpoint/2010/main" val="24836307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image" Target="../media/image4.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2.emf"/><Relationship Id="rId5" Type="http://schemas.openxmlformats.org/officeDocument/2006/relationships/slideLayout" Target="../slideLayouts/slideLayout6.xml"/><Relationship Id="rId10" Type="http://schemas.openxmlformats.org/officeDocument/2006/relationships/image" Target="../media/image1.emf"/><Relationship Id="rId4" Type="http://schemas.openxmlformats.org/officeDocument/2006/relationships/slideLayout" Target="../slideLayouts/slideLayout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F4C99"/>
        </a:solidFill>
        <a:effectLst/>
      </p:bgPr>
    </p:bg>
    <p:spTree>
      <p:nvGrpSpPr>
        <p:cNvPr id="1" name=""/>
        <p:cNvGrpSpPr/>
        <p:nvPr/>
      </p:nvGrpSpPr>
      <p:grpSpPr>
        <a:xfrm>
          <a:off x="0" y="0"/>
          <a:ext cx="0" cy="0"/>
          <a:chOff x="0" y="0"/>
          <a:chExt cx="0" cy="0"/>
        </a:xfrm>
      </p:grpSpPr>
      <p:sp>
        <p:nvSpPr>
          <p:cNvPr id="7" name="Right Triangle 6"/>
          <p:cNvSpPr/>
          <p:nvPr/>
        </p:nvSpPr>
        <p:spPr>
          <a:xfrm flipH="1">
            <a:off x="7862957" y="4538870"/>
            <a:ext cx="1281043" cy="2319130"/>
          </a:xfrm>
          <a:prstGeom prst="rtTriangle">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Triangle 7"/>
          <p:cNvSpPr/>
          <p:nvPr/>
        </p:nvSpPr>
        <p:spPr>
          <a:xfrm rot="10800000" flipH="1">
            <a:off x="0" y="0"/>
            <a:ext cx="1281043" cy="2319130"/>
          </a:xfrm>
          <a:prstGeom prst="rtTriangle">
            <a:avLst/>
          </a:prstGeom>
          <a:solidFill>
            <a:srgbClr val="FFD50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274545" y="-185036"/>
            <a:ext cx="2125550" cy="2673324"/>
          </a:xfrm>
          <a:prstGeom prst="rect">
            <a:avLst/>
          </a:prstGeom>
        </p:spPr>
      </p:pic>
      <p:pic>
        <p:nvPicPr>
          <p:cNvPr id="10" name="Picture 9"/>
          <p:cNvPicPr>
            <a:picLocks noChangeAspect="1"/>
          </p:cNvPicPr>
          <p:nvPr/>
        </p:nvPicPr>
        <p:blipFill>
          <a:blip r:embed="rId4"/>
          <a:stretch>
            <a:fillRect/>
          </a:stretch>
        </p:blipFill>
        <p:spPr>
          <a:xfrm>
            <a:off x="7553423" y="4129443"/>
            <a:ext cx="1688898" cy="2728557"/>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4856" y="918812"/>
            <a:ext cx="5502513" cy="461104"/>
          </a:xfrm>
          <a:prstGeom prst="rect">
            <a:avLst/>
          </a:prstGeom>
        </p:spPr>
      </p:pic>
    </p:spTree>
    <p:extLst>
      <p:ext uri="{BB962C8B-B14F-4D97-AF65-F5344CB8AC3E}">
        <p14:creationId xmlns:p14="http://schemas.microsoft.com/office/powerpoint/2010/main" val="2178718544"/>
      </p:ext>
    </p:extLst>
  </p:cSld>
  <p:clrMap bg1="dk1" tx1="lt1" bg2="dk2" tx2="lt2" accent1="accent1" accent2="accent2" accent3="accent3" accent4="accent4" accent5="accent5" accent6="accent6" hlink="hlink" folHlink="folHlink"/>
  <p:sldLayoutIdLst>
    <p:sldLayoutId id="2147483660" r:id="rId1"/>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0"/>
          <a:stretch>
            <a:fillRect/>
          </a:stretch>
        </p:blipFill>
        <p:spPr>
          <a:xfrm>
            <a:off x="-816454" y="-734410"/>
            <a:ext cx="2701478" cy="3397674"/>
          </a:xfrm>
          <a:prstGeom prst="rect">
            <a:avLst/>
          </a:prstGeom>
        </p:spPr>
      </p:pic>
      <p:pic>
        <p:nvPicPr>
          <p:cNvPr id="8" name="Picture 7"/>
          <p:cNvPicPr>
            <a:picLocks noChangeAspect="1"/>
          </p:cNvPicPr>
          <p:nvPr/>
        </p:nvPicPr>
        <p:blipFill>
          <a:blip r:embed="rId11"/>
          <a:stretch>
            <a:fillRect/>
          </a:stretch>
        </p:blipFill>
        <p:spPr>
          <a:xfrm>
            <a:off x="7430207" y="4372356"/>
            <a:ext cx="2171111" cy="3507613"/>
          </a:xfrm>
          <a:prstGeom prst="rect">
            <a:avLst/>
          </a:prstGeom>
        </p:spPr>
      </p:pic>
      <p:sp>
        <p:nvSpPr>
          <p:cNvPr id="10"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1" name="Text Placeholder 10"/>
          <p:cNvSpPr>
            <a:spLocks noGrp="1"/>
          </p:cNvSpPr>
          <p:nvPr>
            <p:ph type="body" idx="1"/>
          </p:nvPr>
        </p:nvSpPr>
        <p:spPr>
          <a:xfrm>
            <a:off x="1044602" y="2217686"/>
            <a:ext cx="7012582" cy="3908478"/>
          </a:xfrm>
          <a:prstGeom prst="rect">
            <a:avLst/>
          </a:prstGeom>
        </p:spPr>
        <p:txBody>
          <a:bodyPr vert="horz" lIns="91440" tIns="45720" rIns="91440" bIns="45720" rtlCol="0">
            <a:normAutofit/>
          </a:bodyPr>
          <a:lstStyle/>
          <a:p>
            <a:pPr lvl="1"/>
            <a:r>
              <a:rPr lang="en-GB" dirty="0"/>
              <a:t>Main text style</a:t>
            </a:r>
          </a:p>
          <a:p>
            <a:pPr lvl="2"/>
            <a:r>
              <a:rPr lang="en-GB" dirty="0"/>
              <a:t>Bullet point style</a:t>
            </a:r>
          </a:p>
          <a:p>
            <a:pPr lvl="3"/>
            <a:r>
              <a:rPr lang="en-GB" dirty="0"/>
              <a:t>Small text bold</a:t>
            </a:r>
          </a:p>
          <a:p>
            <a:pPr lvl="4"/>
            <a:r>
              <a:rPr lang="en-GB" dirty="0"/>
              <a:t>Small text</a:t>
            </a:r>
            <a:endParaRPr lang="en-US" dirty="0"/>
          </a:p>
        </p:txBody>
      </p:sp>
      <p:sp>
        <p:nvSpPr>
          <p:cNvPr id="12" name="Date Placeholder 11"/>
          <p:cNvSpPr>
            <a:spLocks noGrp="1"/>
          </p:cNvSpPr>
          <p:nvPr>
            <p:ph type="dt" sz="half" idx="2"/>
          </p:nvPr>
        </p:nvSpPr>
        <p:spPr>
          <a:xfrm>
            <a:off x="1044603"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a:p>
        </p:txBody>
      </p:sp>
      <p:sp>
        <p:nvSpPr>
          <p:cNvPr id="13" name="Footer Placeholder 12"/>
          <p:cNvSpPr>
            <a:spLocks noGrp="1"/>
          </p:cNvSpPr>
          <p:nvPr>
            <p:ph type="ftr" sz="quarter" idx="3"/>
          </p:nvPr>
        </p:nvSpPr>
        <p:spPr>
          <a:xfrm>
            <a:off x="3094213" y="6356350"/>
            <a:ext cx="2895600" cy="365125"/>
          </a:xfrm>
          <a:prstGeom prst="rect">
            <a:avLst/>
          </a:prstGeom>
        </p:spPr>
        <p:txBody>
          <a:bodyPr vert="horz" lIns="91440" tIns="45720" rIns="91440" bIns="45720" rtlCol="0" anchor="ctr"/>
          <a:lstStyle>
            <a:lvl1pPr algn="ctr">
              <a:defRPr lang="en-US" sz="900" smtClean="0">
                <a:solidFill>
                  <a:schemeClr val="bg1">
                    <a:lumMod val="75000"/>
                  </a:schemeClr>
                </a:solidFill>
                <a:latin typeface="+mn-lt"/>
              </a:defRPr>
            </a:lvl1pPr>
          </a:lstStyle>
          <a:p>
            <a:r>
              <a:rPr lang="en-US" dirty="0"/>
              <a:t>Copyright Rachel Leach </a:t>
            </a:r>
          </a:p>
        </p:txBody>
      </p:sp>
      <p:sp>
        <p:nvSpPr>
          <p:cNvPr id="14" name="Slide Number Placeholder 13"/>
          <p:cNvSpPr>
            <a:spLocks noGrp="1"/>
          </p:cNvSpPr>
          <p:nvPr>
            <p:ph type="sldNum" sz="quarter" idx="4"/>
          </p:nvPr>
        </p:nvSpPr>
        <p:spPr>
          <a:xfrm>
            <a:off x="6160003"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mn-lt"/>
                <a:cs typeface="Gill Sans"/>
              </a:defRPr>
            </a:lvl1pPr>
          </a:lstStyle>
          <a:p>
            <a:pPr algn="l"/>
            <a:fld id="{FCCA3061-2AE2-5E4F-A955-D3D92C168D6F}" type="slidenum">
              <a:rPr lang="en-US" smtClean="0"/>
              <a:pPr algn="l"/>
              <a:t>‹#›</a:t>
            </a:fld>
            <a:endParaRPr lang="en-US" dirty="0"/>
          </a:p>
        </p:txBody>
      </p:sp>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360048" y="504670"/>
            <a:ext cx="4381690" cy="367180"/>
          </a:xfrm>
          <a:prstGeom prst="rect">
            <a:avLst/>
          </a:prstGeom>
        </p:spPr>
      </p:pic>
    </p:spTree>
    <p:extLst>
      <p:ext uri="{BB962C8B-B14F-4D97-AF65-F5344CB8AC3E}">
        <p14:creationId xmlns:p14="http://schemas.microsoft.com/office/powerpoint/2010/main" val="454635063"/>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62" r:id="rId3"/>
    <p:sldLayoutId id="2147483655" r:id="rId4"/>
    <p:sldLayoutId id="2147483658" r:id="rId5"/>
    <p:sldLayoutId id="2147483661" r:id="rId6"/>
    <p:sldLayoutId id="2147483656" r:id="rId7"/>
    <p:sldLayoutId id="2147483657" r:id="rId8"/>
  </p:sldLayoutIdLst>
  <p:hf hdr="0"/>
  <p:txStyles>
    <p:titleStyle>
      <a:lvl1pPr algn="l" defTabSz="457200" rtl="0" eaLnBrk="1" latinLnBrk="0" hangingPunct="1">
        <a:spcBef>
          <a:spcPct val="0"/>
        </a:spcBef>
        <a:buNone/>
        <a:defRPr sz="3200" b="1" i="0" kern="1200" baseline="0">
          <a:solidFill>
            <a:schemeClr val="tx1"/>
          </a:solidFill>
          <a:latin typeface="+mj-lt"/>
          <a:ea typeface="+mj-ea"/>
          <a:cs typeface="+mj-cs"/>
        </a:defRPr>
      </a:lvl1pPr>
    </p:titleStyle>
    <p:bodyStyle>
      <a:lvl1pPr marL="0" indent="0" algn="l" defTabSz="457200" rtl="0" eaLnBrk="1" latinLnBrk="0" hangingPunct="1">
        <a:spcBef>
          <a:spcPct val="20000"/>
        </a:spcBef>
        <a:buFontTx/>
        <a:buNone/>
        <a:defRPr sz="2800" b="1" i="0" kern="1200" baseline="0">
          <a:solidFill>
            <a:schemeClr val="tx1"/>
          </a:solidFill>
          <a:latin typeface="+mj-lt"/>
          <a:ea typeface="+mn-ea"/>
          <a:cs typeface="Calibre Semibold"/>
        </a:defRPr>
      </a:lvl1pPr>
      <a:lvl2pPr marL="0" indent="0" algn="l" defTabSz="457200" rtl="0" eaLnBrk="1" latinLnBrk="0" hangingPunct="1">
        <a:spcBef>
          <a:spcPct val="20000"/>
        </a:spcBef>
        <a:buFontTx/>
        <a:buNone/>
        <a:defRPr sz="2400" b="0" i="0" kern="1200" baseline="0">
          <a:solidFill>
            <a:schemeClr val="tx1"/>
          </a:solidFill>
          <a:latin typeface="+mn-lt"/>
          <a:ea typeface="+mn-ea"/>
          <a:cs typeface="Calibre Regular"/>
        </a:defRPr>
      </a:lvl2pPr>
      <a:lvl3pPr marL="342900" indent="-342900" algn="l" defTabSz="457200" rtl="0" eaLnBrk="1" latinLnBrk="0" hangingPunct="1">
        <a:spcBef>
          <a:spcPct val="20000"/>
        </a:spcBef>
        <a:buFont typeface="Wingdings" charset="2"/>
        <a:buChar char="§"/>
        <a:defRPr sz="2400" b="0" i="0" kern="1200" baseline="0">
          <a:solidFill>
            <a:schemeClr val="tx1"/>
          </a:solidFill>
          <a:latin typeface="+mn-lt"/>
          <a:ea typeface="+mn-ea"/>
          <a:cs typeface="Calibre Regular"/>
        </a:defRPr>
      </a:lvl3pPr>
      <a:lvl4pPr marL="0" indent="0" algn="l" defTabSz="457200" rtl="0" eaLnBrk="1" latinLnBrk="0" hangingPunct="1">
        <a:spcBef>
          <a:spcPct val="20000"/>
        </a:spcBef>
        <a:buFontTx/>
        <a:buNone/>
        <a:defRPr sz="1600" b="1" i="0" kern="1200" baseline="0">
          <a:solidFill>
            <a:schemeClr val="tx1"/>
          </a:solidFill>
          <a:latin typeface="+mj-lt"/>
          <a:ea typeface="+mn-ea"/>
          <a:cs typeface="Calibre Regular"/>
        </a:defRPr>
      </a:lvl4pPr>
      <a:lvl5pPr marL="0" indent="0" algn="l" defTabSz="457200" rtl="0" eaLnBrk="1" latinLnBrk="0" hangingPunct="1">
        <a:spcBef>
          <a:spcPct val="20000"/>
        </a:spcBef>
        <a:buFontTx/>
        <a:buNone/>
        <a:defRPr sz="1600" b="0" i="0" kern="1200" baseline="0">
          <a:solidFill>
            <a:schemeClr val="tx1"/>
          </a:solidFill>
          <a:latin typeface="+mn-lt"/>
          <a:ea typeface="+mn-ea"/>
          <a:cs typeface="Calibre Regular"/>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programmes/p03bvq37"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ti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ti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ti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8.ti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1112445" y="2019684"/>
            <a:ext cx="7024687" cy="712787"/>
          </a:xfrm>
        </p:spPr>
        <p:txBody>
          <a:bodyPr/>
          <a:lstStyle/>
          <a:p>
            <a:pPr algn="ctr"/>
            <a:r>
              <a:rPr lang="en-US" sz="4400" dirty="0"/>
              <a:t>Leonard Bernstein</a:t>
            </a:r>
            <a:r>
              <a:rPr lang="en-US" dirty="0"/>
              <a:t>	</a:t>
            </a:r>
          </a:p>
        </p:txBody>
      </p:sp>
      <p:sp>
        <p:nvSpPr>
          <p:cNvPr id="3" name="Text Placeholder 2"/>
          <p:cNvSpPr>
            <a:spLocks noGrp="1"/>
          </p:cNvSpPr>
          <p:nvPr>
            <p:ph type="body" sz="quarter" idx="14"/>
          </p:nvPr>
        </p:nvSpPr>
        <p:spPr>
          <a:xfrm>
            <a:off x="974793" y="2850482"/>
            <a:ext cx="7023100" cy="1370012"/>
          </a:xfrm>
        </p:spPr>
        <p:txBody>
          <a:bodyPr/>
          <a:lstStyle/>
          <a:p>
            <a:pPr algn="ctr"/>
            <a:r>
              <a:rPr lang="en-GB" dirty="0"/>
              <a:t>Mambo  </a:t>
            </a:r>
            <a:endParaRPr lang="en-US" sz="2400" dirty="0"/>
          </a:p>
          <a:p>
            <a:pPr algn="ctr"/>
            <a:endParaRPr lang="en-US" sz="2400" dirty="0"/>
          </a:p>
        </p:txBody>
      </p:sp>
    </p:spTree>
    <p:extLst>
      <p:ext uri="{BB962C8B-B14F-4D97-AF65-F5344CB8AC3E}">
        <p14:creationId xmlns:p14="http://schemas.microsoft.com/office/powerpoint/2010/main" val="4207143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Lesson outcomes</a:t>
            </a:r>
          </a:p>
        </p:txBody>
      </p:sp>
      <p:sp>
        <p:nvSpPr>
          <p:cNvPr id="3" name="Text Placeholder 2"/>
          <p:cNvSpPr>
            <a:spLocks noGrp="1"/>
          </p:cNvSpPr>
          <p:nvPr>
            <p:ph type="body" idx="1"/>
          </p:nvPr>
        </p:nvSpPr>
        <p:spPr/>
        <p:txBody>
          <a:bodyPr>
            <a:normAutofit/>
          </a:bodyPr>
          <a:lstStyle/>
          <a:p>
            <a:pPr lvl="0"/>
            <a:r>
              <a:rPr lang="en-US" sz="2000" b="0" dirty="0"/>
              <a:t>After this lesson, pupils will be able to: </a:t>
            </a:r>
          </a:p>
          <a:p>
            <a:pPr lvl="0"/>
            <a:r>
              <a:rPr lang="en-GB" sz="2000" b="0" dirty="0"/>
              <a:t>•	listen and reflect on a piece of orchestral music</a:t>
            </a:r>
          </a:p>
          <a:p>
            <a:pPr lvl="0"/>
            <a:r>
              <a:rPr lang="en-GB" sz="2000" b="0" dirty="0"/>
              <a:t>•	create their own Latin inspired rhythmic ostinatos</a:t>
            </a:r>
          </a:p>
          <a:p>
            <a:pPr lvl="0"/>
            <a:r>
              <a:rPr lang="en-GB" sz="2000" b="0" dirty="0"/>
              <a:t>•	learn rhythms from Bernstein’s ‘Mambo’ and structure them 	into a piece</a:t>
            </a:r>
          </a:p>
          <a:p>
            <a:pPr lvl="0"/>
            <a:r>
              <a:rPr lang="en-GB" sz="2000" b="0" dirty="0"/>
              <a:t>•	perform as an ensemble</a:t>
            </a:r>
          </a:p>
          <a:p>
            <a:pPr lvl="0"/>
            <a:r>
              <a:rPr lang="en-GB" sz="2000" b="0" dirty="0"/>
              <a:t>•	learn musical language appropriate to the task</a:t>
            </a:r>
          </a:p>
        </p:txBody>
      </p:sp>
      <p:sp>
        <p:nvSpPr>
          <p:cNvPr id="4" name="Footer Placeholder 3"/>
          <p:cNvSpPr>
            <a:spLocks noGrp="1"/>
          </p:cNvSpPr>
          <p:nvPr>
            <p:ph type="ftr" sz="quarter" idx="11"/>
          </p:nvPr>
        </p:nvSpPr>
        <p:spPr/>
        <p:txBody>
          <a:bodyPr/>
          <a:lstStyle/>
          <a:p>
            <a:r>
              <a:rPr lang="en-US" dirty="0">
                <a:solidFill>
                  <a:schemeClr val="bg1">
                    <a:lumMod val="75000"/>
                  </a:schemeClr>
                </a:solidFill>
              </a:rPr>
              <a:t>Copyright </a:t>
            </a:r>
            <a:r>
              <a:rPr lang="en-US" dirty="0"/>
              <a:t>: Words - </a:t>
            </a:r>
            <a:r>
              <a:rPr lang="en-US" dirty="0">
                <a:solidFill>
                  <a:schemeClr val="bg1">
                    <a:lumMod val="75000"/>
                  </a:schemeClr>
                </a:solidFill>
              </a:rPr>
              <a:t>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2</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val="1429791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Curriculum checklist</a:t>
            </a:r>
          </a:p>
        </p:txBody>
      </p:sp>
      <p:sp>
        <p:nvSpPr>
          <p:cNvPr id="3" name="Text Placeholder 2"/>
          <p:cNvSpPr>
            <a:spLocks noGrp="1"/>
          </p:cNvSpPr>
          <p:nvPr>
            <p:ph type="body" idx="1"/>
          </p:nvPr>
        </p:nvSpPr>
        <p:spPr/>
        <p:txBody>
          <a:bodyPr>
            <a:normAutofit/>
          </a:bodyPr>
          <a:lstStyle/>
          <a:p>
            <a:pPr lvl="0"/>
            <a:r>
              <a:rPr lang="en-US" sz="2000" b="0" dirty="0"/>
              <a:t>Learners will:</a:t>
            </a:r>
          </a:p>
          <a:p>
            <a:pPr lvl="0"/>
            <a:r>
              <a:rPr lang="en-GB" sz="2000" b="0" dirty="0"/>
              <a:t>•	play and perform in ensemble contexts, using voices and 	playing musical instruments</a:t>
            </a:r>
          </a:p>
          <a:p>
            <a:pPr lvl="0"/>
            <a:r>
              <a:rPr lang="en-GB" sz="2000" b="0" dirty="0"/>
              <a:t>•	improvise and compose music for a range of purposes using 	the interrelated dimensions of music</a:t>
            </a:r>
          </a:p>
          <a:p>
            <a:pPr lvl="0"/>
            <a:r>
              <a:rPr lang="en-GB" sz="2000" b="0" dirty="0"/>
              <a:t>•	listen with attention to detail and recall sounds with 	increasing aural memory</a:t>
            </a:r>
          </a:p>
          <a:p>
            <a:pPr marL="342900" indent="-342900">
              <a:buFont typeface="Wingdings" charset="2"/>
              <a:buChar char="§"/>
            </a:pPr>
            <a:endParaRPr lang="en-US" sz="2000" b="0" dirty="0"/>
          </a:p>
          <a:p>
            <a:endParaRPr lang="en-US" sz="2000" dirty="0"/>
          </a:p>
        </p:txBody>
      </p:sp>
      <p:sp>
        <p:nvSpPr>
          <p:cNvPr id="4" name="Footer Placeholder 3"/>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3</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val="695221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602" y="910610"/>
            <a:ext cx="7012582" cy="937442"/>
          </a:xfrm>
        </p:spPr>
        <p:txBody>
          <a:bodyPr/>
          <a:lstStyle/>
          <a:p>
            <a:r>
              <a:rPr lang="en-US" dirty="0"/>
              <a:t>Glossary of music terms</a:t>
            </a:r>
          </a:p>
        </p:txBody>
      </p:sp>
      <p:graphicFrame>
        <p:nvGraphicFramePr>
          <p:cNvPr id="4" name="Table Placeholder 3"/>
          <p:cNvGraphicFramePr>
            <a:graphicFrameLocks noGrp="1"/>
          </p:cNvGraphicFramePr>
          <p:nvPr>
            <p:ph type="tbl" sz="quarter" idx="13"/>
            <p:extLst>
              <p:ext uri="{D42A27DB-BD31-4B8C-83A1-F6EECF244321}">
                <p14:modId xmlns:p14="http://schemas.microsoft.com/office/powerpoint/2010/main" val="1042264955"/>
              </p:ext>
            </p:extLst>
          </p:nvPr>
        </p:nvGraphicFramePr>
        <p:xfrm>
          <a:off x="1044602" y="2015611"/>
          <a:ext cx="7354530" cy="2628071"/>
        </p:xfrm>
        <a:graphic>
          <a:graphicData uri="http://schemas.openxmlformats.org/drawingml/2006/table">
            <a:tbl>
              <a:tblPr firstRow="1" bandRow="1">
                <a:tableStyleId>{5C22544A-7EE6-4342-B048-85BDC9FD1C3A}</a:tableStyleId>
              </a:tblPr>
              <a:tblGrid>
                <a:gridCol w="2645099">
                  <a:extLst>
                    <a:ext uri="{9D8B030D-6E8A-4147-A177-3AD203B41FA5}">
                      <a16:colId xmlns:a16="http://schemas.microsoft.com/office/drawing/2014/main" val="20000"/>
                    </a:ext>
                  </a:extLst>
                </a:gridCol>
                <a:gridCol w="4709431">
                  <a:extLst>
                    <a:ext uri="{9D8B030D-6E8A-4147-A177-3AD203B41FA5}">
                      <a16:colId xmlns:a16="http://schemas.microsoft.com/office/drawing/2014/main" val="20001"/>
                    </a:ext>
                  </a:extLst>
                </a:gridCol>
              </a:tblGrid>
              <a:tr h="398058">
                <a:tc>
                  <a:txBody>
                    <a:bodyPr/>
                    <a:lstStyle/>
                    <a:p>
                      <a:r>
                        <a:rPr lang="en-US" dirty="0"/>
                        <a:t>Term</a:t>
                      </a:r>
                    </a:p>
                  </a:txBody>
                  <a:tcPr/>
                </a:tc>
                <a:tc>
                  <a:txBody>
                    <a:bodyPr/>
                    <a:lstStyle/>
                    <a:p>
                      <a:r>
                        <a:rPr lang="en-US" dirty="0"/>
                        <a:t>Definition</a:t>
                      </a:r>
                    </a:p>
                  </a:txBody>
                  <a:tcPr/>
                </a:tc>
                <a:extLst>
                  <a:ext uri="{0D108BD9-81ED-4DB2-BD59-A6C34878D82A}">
                    <a16:rowId xmlns:a16="http://schemas.microsoft.com/office/drawing/2014/main" val="10000"/>
                  </a:ext>
                </a:extLst>
              </a:tr>
              <a:tr h="398058">
                <a:tc>
                  <a:txBody>
                    <a:bodyPr/>
                    <a:lstStyle/>
                    <a:p>
                      <a:r>
                        <a:rPr lang="en-US" sz="1400" b="1" dirty="0">
                          <a:effectLst/>
                          <a:latin typeface="+mn-lt"/>
                          <a:ea typeface="MS Mincho"/>
                          <a:cs typeface="Arial"/>
                        </a:rPr>
                        <a:t>Glissando</a:t>
                      </a:r>
                      <a:endParaRPr lang="en-US" sz="1400" b="1" dirty="0"/>
                    </a:p>
                  </a:txBody>
                  <a:tcPr/>
                </a:tc>
                <a:tc>
                  <a:txBody>
                    <a:bodyPr/>
                    <a:lstStyle/>
                    <a:p>
                      <a:r>
                        <a:rPr lang="en-US" sz="1200" dirty="0">
                          <a:effectLst/>
                          <a:latin typeface="+mn-lt"/>
                          <a:ea typeface="MS Mincho"/>
                          <a:cs typeface="Arial"/>
                        </a:rPr>
                        <a:t>a ‘slide’ between notes, i.e. when a beater is swiped over the notes of a xylophone. (The most famous glissandos are played by trombones)</a:t>
                      </a:r>
                      <a:endParaRPr lang="en-US" sz="1200" dirty="0"/>
                    </a:p>
                  </a:txBody>
                  <a:tcPr/>
                </a:tc>
                <a:extLst>
                  <a:ext uri="{0D108BD9-81ED-4DB2-BD59-A6C34878D82A}">
                    <a16:rowId xmlns:a16="http://schemas.microsoft.com/office/drawing/2014/main" val="10001"/>
                  </a:ext>
                </a:extLst>
              </a:tr>
              <a:tr h="383757">
                <a:tc>
                  <a:txBody>
                    <a:bodyPr/>
                    <a:lstStyle/>
                    <a:p>
                      <a:r>
                        <a:rPr lang="en-US" sz="1400" b="1" dirty="0">
                          <a:effectLst/>
                          <a:latin typeface="+mn-lt"/>
                          <a:ea typeface="MS Mincho"/>
                          <a:cs typeface="Arial"/>
                        </a:rPr>
                        <a:t>Jam</a:t>
                      </a:r>
                      <a:endParaRPr lang="en-US" sz="1400" b="1" dirty="0"/>
                    </a:p>
                  </a:txBody>
                  <a:tcPr/>
                </a:tc>
                <a:tc>
                  <a:txBody>
                    <a:bodyPr/>
                    <a:lstStyle/>
                    <a:p>
                      <a:pPr>
                        <a:spcAft>
                          <a:spcPts val="0"/>
                        </a:spcAft>
                      </a:pPr>
                      <a:r>
                        <a:rPr lang="en-GB" sz="1200" dirty="0">
                          <a:effectLst/>
                          <a:latin typeface="+mn-lt"/>
                          <a:ea typeface="MS Mincho"/>
                          <a:cs typeface="Arial"/>
                        </a:rPr>
                        <a:t>a quick, informal and instant way of putting musical ideas together</a:t>
                      </a:r>
                    </a:p>
                  </a:txBody>
                  <a:tcPr/>
                </a:tc>
                <a:extLst>
                  <a:ext uri="{0D108BD9-81ED-4DB2-BD59-A6C34878D82A}">
                    <a16:rowId xmlns:a16="http://schemas.microsoft.com/office/drawing/2014/main" val="10002"/>
                  </a:ext>
                </a:extLst>
              </a:tr>
              <a:tr h="398058">
                <a:tc>
                  <a:txBody>
                    <a:bodyPr/>
                    <a:lstStyle/>
                    <a:p>
                      <a:r>
                        <a:rPr lang="en-US" sz="1400" b="1" dirty="0">
                          <a:effectLst/>
                          <a:latin typeface="+mn-lt"/>
                          <a:ea typeface="MS Mincho"/>
                          <a:cs typeface="Arial"/>
                        </a:rPr>
                        <a:t>Pitched percussion</a:t>
                      </a:r>
                      <a:endParaRPr lang="en-US" sz="1400" b="1" dirty="0"/>
                    </a:p>
                  </a:txBody>
                  <a:tcPr/>
                </a:tc>
                <a:tc>
                  <a:txBody>
                    <a:bodyPr/>
                    <a:lstStyle/>
                    <a:p>
                      <a:r>
                        <a:rPr lang="en-US" sz="1200" dirty="0">
                          <a:effectLst/>
                          <a:latin typeface="+mn-lt"/>
                          <a:ea typeface="MS Mincho"/>
                          <a:cs typeface="Arial"/>
                        </a:rPr>
                        <a:t>percussion instruments that can play different pitches – xylophones, glockenspiels, chime bars etc.</a:t>
                      </a:r>
                      <a:endParaRPr lang="en-US" sz="1200" dirty="0"/>
                    </a:p>
                  </a:txBody>
                  <a:tcPr/>
                </a:tc>
                <a:extLst>
                  <a:ext uri="{0D108BD9-81ED-4DB2-BD59-A6C34878D82A}">
                    <a16:rowId xmlns:a16="http://schemas.microsoft.com/office/drawing/2014/main" val="10003"/>
                  </a:ext>
                </a:extLst>
              </a:tr>
              <a:tr h="398058">
                <a:tc>
                  <a:txBody>
                    <a:bodyPr/>
                    <a:lstStyle/>
                    <a:p>
                      <a:r>
                        <a:rPr lang="en-US" sz="1400" b="1" dirty="0">
                          <a:effectLst/>
                          <a:latin typeface="+mn-lt"/>
                          <a:ea typeface="MS Mincho"/>
                          <a:cs typeface="Arial"/>
                        </a:rPr>
                        <a:t>Pulse</a:t>
                      </a:r>
                      <a:endParaRPr lang="en-US" sz="1400" b="1" dirty="0"/>
                    </a:p>
                  </a:txBody>
                  <a:tcPr/>
                </a:tc>
                <a:tc>
                  <a:txBody>
                    <a:bodyPr/>
                    <a:lstStyle/>
                    <a:p>
                      <a:r>
                        <a:rPr lang="en-GB" sz="1200" kern="1200" dirty="0">
                          <a:solidFill>
                            <a:schemeClr val="dk1"/>
                          </a:solidFill>
                          <a:effectLst/>
                          <a:latin typeface="+mn-lt"/>
                          <a:ea typeface="+mn-ea"/>
                          <a:cs typeface="+mn-cs"/>
                        </a:rPr>
                        <a:t>the steady ‘beat’ under much music made up of notes of the same length (like a ticking clock)</a:t>
                      </a:r>
                    </a:p>
                  </a:txBody>
                  <a:tcPr/>
                </a:tc>
                <a:extLst>
                  <a:ext uri="{0D108BD9-81ED-4DB2-BD59-A6C34878D82A}">
                    <a16:rowId xmlns:a16="http://schemas.microsoft.com/office/drawing/2014/main" val="10004"/>
                  </a:ext>
                </a:extLst>
              </a:tr>
              <a:tr h="474656">
                <a:tc>
                  <a:txBody>
                    <a:bodyPr/>
                    <a:lstStyle/>
                    <a:p>
                      <a:r>
                        <a:rPr lang="en-US" sz="1400" b="1" dirty="0"/>
                        <a:t>Unpitched percussion</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effectLst/>
                          <a:latin typeface="+mn-lt"/>
                          <a:ea typeface="MS Mincho"/>
                          <a:cs typeface="Arial"/>
                        </a:rPr>
                        <a:t>percussion instruments that can only make a limited number of sounds – drums, shakers woodblocks, tambourine etc.</a:t>
                      </a:r>
                      <a:endParaRPr lang="en-US" sz="1200" dirty="0"/>
                    </a:p>
                  </a:txBody>
                  <a:tcPr/>
                </a:tc>
                <a:extLst>
                  <a:ext uri="{0D108BD9-81ED-4DB2-BD59-A6C34878D82A}">
                    <a16:rowId xmlns:a16="http://schemas.microsoft.com/office/drawing/2014/main" val="10005"/>
                  </a:ext>
                </a:extLst>
              </a:tr>
            </a:tbl>
          </a:graphicData>
        </a:graphic>
      </p:graphicFrame>
      <p:sp>
        <p:nvSpPr>
          <p:cNvPr id="3" name="Footer Placeholder 2"/>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4</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val="257431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944563" y="2859338"/>
            <a:ext cx="7023100" cy="1370012"/>
          </a:xfrm>
        </p:spPr>
        <p:txBody>
          <a:bodyPr/>
          <a:lstStyle/>
          <a:p>
            <a:pPr algn="ctr"/>
            <a:r>
              <a:rPr lang="en-GB" sz="4000" dirty="0"/>
              <a:t>Lesson 1</a:t>
            </a:r>
          </a:p>
          <a:p>
            <a:pPr algn="ctr"/>
            <a:r>
              <a:rPr lang="en-GB" dirty="0"/>
              <a:t>Watching and listening</a:t>
            </a:r>
          </a:p>
        </p:txBody>
      </p:sp>
      <p:sp>
        <p:nvSpPr>
          <p:cNvPr id="4" name="Text Placeholder 3"/>
          <p:cNvSpPr>
            <a:spLocks noGrp="1"/>
          </p:cNvSpPr>
          <p:nvPr>
            <p:ph type="body" sz="quarter" idx="15"/>
          </p:nvPr>
        </p:nvSpPr>
        <p:spPr/>
        <p:txBody>
          <a:bodyPr/>
          <a:lstStyle/>
          <a:p>
            <a:pPr algn="ctr"/>
            <a:r>
              <a:rPr lang="en-GB" sz="1000" dirty="0"/>
              <a:t>Copyright Rachel Leach &amp; BBC</a:t>
            </a:r>
          </a:p>
        </p:txBody>
      </p:sp>
    </p:spTree>
    <p:extLst>
      <p:ext uri="{BB962C8B-B14F-4D97-AF65-F5344CB8AC3E}">
        <p14:creationId xmlns:p14="http://schemas.microsoft.com/office/powerpoint/2010/main" val="1219256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6</a:t>
            </a:fld>
            <a:endParaRPr lang="en-US" dirty="0"/>
          </a:p>
        </p:txBody>
      </p:sp>
      <p:sp>
        <p:nvSpPr>
          <p:cNvPr id="5" name="Title 4"/>
          <p:cNvSpPr>
            <a:spLocks noGrp="1"/>
          </p:cNvSpPr>
          <p:nvPr>
            <p:ph type="title"/>
          </p:nvPr>
        </p:nvSpPr>
        <p:spPr/>
        <p:txBody>
          <a:bodyPr/>
          <a:lstStyle/>
          <a:p>
            <a:r>
              <a:rPr lang="en-GB" dirty="0"/>
              <a:t>Background – the composer</a:t>
            </a:r>
          </a:p>
        </p:txBody>
      </p:sp>
      <p:sp>
        <p:nvSpPr>
          <p:cNvPr id="6" name="Content Placeholder 5"/>
          <p:cNvSpPr>
            <a:spLocks noGrp="1"/>
          </p:cNvSpPr>
          <p:nvPr>
            <p:ph idx="1"/>
          </p:nvPr>
        </p:nvSpPr>
        <p:spPr>
          <a:xfrm>
            <a:off x="4577924" y="2056571"/>
            <a:ext cx="3479260" cy="3616641"/>
          </a:xfrm>
        </p:spPr>
        <p:txBody>
          <a:bodyPr>
            <a:normAutofit fontScale="70000" lnSpcReduction="20000"/>
          </a:bodyPr>
          <a:lstStyle/>
          <a:p>
            <a:r>
              <a:rPr lang="en-US" dirty="0">
                <a:ea typeface="MS Mincho"/>
                <a:cs typeface="Arial"/>
              </a:rPr>
              <a:t>Leonard BERNSTEIN</a:t>
            </a:r>
          </a:p>
          <a:p>
            <a:r>
              <a:rPr lang="en-US" dirty="0">
                <a:ea typeface="MS Mincho"/>
                <a:cs typeface="Arial"/>
              </a:rPr>
              <a:t>(1918 - 1990)</a:t>
            </a:r>
          </a:p>
          <a:p>
            <a:endParaRPr lang="en-US" dirty="0">
              <a:ea typeface="MS Mincho"/>
              <a:cs typeface="Arial"/>
            </a:endParaRPr>
          </a:p>
          <a:p>
            <a:pPr marL="457200" lvl="0" indent="-457200" fontAlgn="base">
              <a:buFont typeface="Arial" panose="020B0604020202020204" pitchFamily="34" charset="0"/>
              <a:buChar char="•"/>
            </a:pPr>
            <a:r>
              <a:rPr lang="en-GB" b="0" dirty="0"/>
              <a:t>American composer, pianist, conductor, educator</a:t>
            </a:r>
          </a:p>
          <a:p>
            <a:pPr marL="457200" lvl="0" indent="-457200" fontAlgn="base">
              <a:buFont typeface="Arial" panose="020B0604020202020204" pitchFamily="34" charset="0"/>
              <a:buChar char="•"/>
            </a:pPr>
            <a:r>
              <a:rPr lang="en-GB" b="0" dirty="0"/>
              <a:t>Wrote musicals, operas, songs, symphonies and film scores</a:t>
            </a:r>
          </a:p>
          <a:p>
            <a:pPr marL="457200" lvl="0" indent="-457200" fontAlgn="base">
              <a:buFont typeface="Arial" panose="020B0604020202020204" pitchFamily="34" charset="0"/>
              <a:buChar char="•"/>
            </a:pPr>
            <a:r>
              <a:rPr lang="en-GB" b="0" dirty="0"/>
              <a:t>Had a popular TV show in which he explained music to children</a:t>
            </a:r>
          </a:p>
          <a:p>
            <a:endParaRPr lang="en-GB" dirty="0"/>
          </a:p>
        </p:txBody>
      </p:sp>
      <p:pic>
        <p:nvPicPr>
          <p:cNvPr id="1028" name="Picture 4" descr="Image result for bernste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636" y="1820656"/>
            <a:ext cx="3305175" cy="4238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8910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7</a:t>
            </a:fld>
            <a:endParaRPr lang="en-US" dirty="0"/>
          </a:p>
        </p:txBody>
      </p:sp>
      <p:sp>
        <p:nvSpPr>
          <p:cNvPr id="5" name="Title 4"/>
          <p:cNvSpPr>
            <a:spLocks noGrp="1"/>
          </p:cNvSpPr>
          <p:nvPr>
            <p:ph type="title"/>
          </p:nvPr>
        </p:nvSpPr>
        <p:spPr/>
        <p:txBody>
          <a:bodyPr/>
          <a:lstStyle/>
          <a:p>
            <a:r>
              <a:rPr lang="en-GB" dirty="0"/>
              <a:t>Background – the music</a:t>
            </a:r>
          </a:p>
        </p:txBody>
      </p:sp>
      <p:sp>
        <p:nvSpPr>
          <p:cNvPr id="6" name="Content Placeholder 5"/>
          <p:cNvSpPr>
            <a:spLocks noGrp="1"/>
          </p:cNvSpPr>
          <p:nvPr>
            <p:ph idx="1"/>
          </p:nvPr>
        </p:nvSpPr>
        <p:spPr>
          <a:xfrm>
            <a:off x="1044602" y="2115564"/>
            <a:ext cx="3479260" cy="4069592"/>
          </a:xfrm>
        </p:spPr>
        <p:txBody>
          <a:bodyPr>
            <a:normAutofit fontScale="92500" lnSpcReduction="20000"/>
          </a:bodyPr>
          <a:lstStyle/>
          <a:p>
            <a:r>
              <a:rPr lang="en-GB" dirty="0"/>
              <a:t>‘Mambo’ from West Side Story</a:t>
            </a:r>
          </a:p>
          <a:p>
            <a:endParaRPr lang="en-US" sz="1200" dirty="0"/>
          </a:p>
          <a:p>
            <a:pPr lvl="2" fontAlgn="base"/>
            <a:r>
              <a:rPr lang="en-GB" dirty="0"/>
              <a:t>Written in 1957 for a musical re-telling of Romeo &amp; Juliet</a:t>
            </a:r>
          </a:p>
          <a:p>
            <a:pPr lvl="2" fontAlgn="base"/>
            <a:r>
              <a:rPr lang="en-GB" dirty="0"/>
              <a:t>The story is set in New York and about rival gangs – the Jets and the Sharks</a:t>
            </a:r>
          </a:p>
          <a:p>
            <a:pPr lvl="2" fontAlgn="base"/>
            <a:r>
              <a:rPr lang="en-GB" dirty="0"/>
              <a:t>Much of the music is inspired by Central American (Latin) rhythms</a:t>
            </a:r>
          </a:p>
          <a:p>
            <a:endParaRPr lang="en-GB" dirty="0"/>
          </a:p>
        </p:txBody>
      </p:sp>
      <p:pic>
        <p:nvPicPr>
          <p:cNvPr id="2050" name="Picture 2" descr="Image result for west side story bernste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2952" y="2271866"/>
            <a:ext cx="3125911" cy="3155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594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8</a:t>
            </a:fld>
            <a:endParaRPr lang="en-US" dirty="0"/>
          </a:p>
        </p:txBody>
      </p:sp>
      <p:sp>
        <p:nvSpPr>
          <p:cNvPr id="5" name="Title 4"/>
          <p:cNvSpPr>
            <a:spLocks noGrp="1"/>
          </p:cNvSpPr>
          <p:nvPr>
            <p:ph type="title"/>
          </p:nvPr>
        </p:nvSpPr>
        <p:spPr/>
        <p:txBody>
          <a:bodyPr>
            <a:normAutofit/>
          </a:bodyPr>
          <a:lstStyle/>
          <a:p>
            <a:pPr algn="ctr"/>
            <a:r>
              <a:rPr lang="en-GB" dirty="0"/>
              <a:t>Watch the orchestral performance</a:t>
            </a:r>
          </a:p>
        </p:txBody>
      </p:sp>
      <p:sp>
        <p:nvSpPr>
          <p:cNvPr id="6" name="Content Placeholder 5"/>
          <p:cNvSpPr>
            <a:spLocks noGrp="1"/>
          </p:cNvSpPr>
          <p:nvPr>
            <p:ph idx="1"/>
          </p:nvPr>
        </p:nvSpPr>
        <p:spPr/>
        <p:txBody>
          <a:bodyPr>
            <a:normAutofit fontScale="92500"/>
          </a:bodyPr>
          <a:lstStyle/>
          <a:p>
            <a:pPr algn="ctr"/>
            <a:r>
              <a:rPr lang="en-GB" u="sng" dirty="0">
                <a:hlinkClick r:id="rId3"/>
              </a:rPr>
              <a:t>https://www.bbc.co.uk/programmes/p03bvq37</a:t>
            </a:r>
            <a:endParaRPr lang="en-GB" dirty="0"/>
          </a:p>
        </p:txBody>
      </p:sp>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0384" t="27717" r="21337" b="31918"/>
          <a:stretch/>
        </p:blipFill>
        <p:spPr bwMode="auto">
          <a:xfrm>
            <a:off x="1305095" y="2094270"/>
            <a:ext cx="6561717" cy="2851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2557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9</a:t>
            </a:fld>
            <a:endParaRPr lang="en-US" dirty="0"/>
          </a:p>
        </p:txBody>
      </p:sp>
      <p:sp>
        <p:nvSpPr>
          <p:cNvPr id="5" name="Title 4"/>
          <p:cNvSpPr>
            <a:spLocks noGrp="1"/>
          </p:cNvSpPr>
          <p:nvPr>
            <p:ph type="title"/>
          </p:nvPr>
        </p:nvSpPr>
        <p:spPr>
          <a:xfrm>
            <a:off x="789455" y="2798096"/>
            <a:ext cx="7012582" cy="2487562"/>
          </a:xfrm>
        </p:spPr>
        <p:txBody>
          <a:bodyPr>
            <a:normAutofit fontScale="90000"/>
          </a:bodyPr>
          <a:lstStyle/>
          <a:p>
            <a:pPr marL="457200" lvl="0" indent="-457200">
              <a:buFont typeface="Arial" panose="020B0604020202020204" pitchFamily="34" charset="0"/>
              <a:buChar char="•"/>
            </a:pPr>
            <a:r>
              <a:rPr lang="en-GB" b="0" dirty="0"/>
              <a:t>Did you like the film?</a:t>
            </a:r>
            <a:br>
              <a:rPr lang="en-GB" b="0" dirty="0"/>
            </a:br>
            <a:br>
              <a:rPr lang="en-GB" b="0" dirty="0"/>
            </a:br>
            <a:r>
              <a:rPr lang="en-GB" b="0" dirty="0"/>
              <a:t>What was your favourite part?</a:t>
            </a:r>
            <a:br>
              <a:rPr lang="en-GB" b="0" dirty="0"/>
            </a:br>
            <a:br>
              <a:rPr lang="en-GB" b="0" dirty="0"/>
            </a:br>
            <a:r>
              <a:rPr lang="en-GB" b="0" dirty="0"/>
              <a:t>What might the music be describing?</a:t>
            </a:r>
          </a:p>
        </p:txBody>
      </p:sp>
      <p:sp>
        <p:nvSpPr>
          <p:cNvPr id="10" name="Title 4"/>
          <p:cNvSpPr txBox="1">
            <a:spLocks/>
          </p:cNvSpPr>
          <p:nvPr/>
        </p:nvSpPr>
        <p:spPr>
          <a:xfrm>
            <a:off x="1226989" y="1515291"/>
            <a:ext cx="7012582" cy="93744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b="1" i="0" kern="1200" baseline="0">
                <a:solidFill>
                  <a:schemeClr val="tx1"/>
                </a:solidFill>
                <a:latin typeface="+mj-lt"/>
                <a:ea typeface="+mj-ea"/>
                <a:cs typeface="+mj-cs"/>
              </a:defRPr>
            </a:lvl1pPr>
          </a:lstStyle>
          <a:p>
            <a:pPr algn="ctr"/>
            <a:r>
              <a:rPr lang="en-GB" sz="4000" dirty="0"/>
              <a:t>Response</a:t>
            </a:r>
          </a:p>
        </p:txBody>
      </p:sp>
    </p:spTree>
    <p:extLst>
      <p:ext uri="{BB962C8B-B14F-4D97-AF65-F5344CB8AC3E}">
        <p14:creationId xmlns:p14="http://schemas.microsoft.com/office/powerpoint/2010/main" val="1940442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10</a:t>
            </a:fld>
            <a:endParaRPr lang="en-US" dirty="0"/>
          </a:p>
        </p:txBody>
      </p:sp>
      <p:sp>
        <p:nvSpPr>
          <p:cNvPr id="10" name="Title 4"/>
          <p:cNvSpPr>
            <a:spLocks noGrp="1"/>
          </p:cNvSpPr>
          <p:nvPr>
            <p:ph type="title"/>
          </p:nvPr>
        </p:nvSpPr>
        <p:spPr>
          <a:xfrm>
            <a:off x="1212240" y="1582580"/>
            <a:ext cx="7012582" cy="937442"/>
          </a:xfrm>
        </p:spPr>
        <p:txBody>
          <a:bodyPr>
            <a:normAutofit fontScale="90000"/>
          </a:bodyPr>
          <a:lstStyle/>
          <a:p>
            <a:pPr algn="ctr"/>
            <a:r>
              <a:rPr lang="en-GB" sz="4000" dirty="0"/>
              <a:t>Make your own Latin dance music!</a:t>
            </a:r>
          </a:p>
        </p:txBody>
      </p:sp>
      <p:pic>
        <p:nvPicPr>
          <p:cNvPr id="6146" name="Picture 2" descr="C:\Users\tenpib01\AppData\Local\Microsoft\Windows\Temporary Internet Files\Content.IE5\U25HZTMM\hispanic_clip_art[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1574" y="2969342"/>
            <a:ext cx="4227588" cy="1984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283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11</a:t>
            </a:fld>
            <a:endParaRPr lang="en-US" dirty="0"/>
          </a:p>
        </p:txBody>
      </p:sp>
      <p:pic>
        <p:nvPicPr>
          <p:cNvPr id="10" name="Picture 9" descr="EIGHT"/>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721" y="2522299"/>
            <a:ext cx="7069778" cy="987815"/>
          </a:xfrm>
          <a:prstGeom prst="rect">
            <a:avLst/>
          </a:prstGeom>
          <a:noFill/>
          <a:ln>
            <a:noFill/>
          </a:ln>
        </p:spPr>
      </p:pic>
      <p:sp>
        <p:nvSpPr>
          <p:cNvPr id="11" name="Title 4"/>
          <p:cNvSpPr txBox="1">
            <a:spLocks/>
          </p:cNvSpPr>
          <p:nvPr/>
        </p:nvSpPr>
        <p:spPr>
          <a:xfrm>
            <a:off x="1226989" y="1381018"/>
            <a:ext cx="7012582" cy="93744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b="1" i="0" kern="1200" baseline="0">
                <a:solidFill>
                  <a:schemeClr val="tx1"/>
                </a:solidFill>
                <a:latin typeface="+mj-lt"/>
                <a:ea typeface="+mj-ea"/>
                <a:cs typeface="+mj-cs"/>
              </a:defRPr>
            </a:lvl1pPr>
          </a:lstStyle>
          <a:p>
            <a:pPr algn="ctr"/>
            <a:r>
              <a:rPr lang="en-GB" dirty="0"/>
              <a:t>Choose a special beat number</a:t>
            </a:r>
          </a:p>
        </p:txBody>
      </p:sp>
      <p:pic>
        <p:nvPicPr>
          <p:cNvPr id="7170"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9274" y="4198377"/>
            <a:ext cx="908346" cy="153874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9664" y="4193461"/>
            <a:ext cx="908346" cy="153874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9050" y="4198377"/>
            <a:ext cx="908346" cy="153874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6630" y="4230332"/>
            <a:ext cx="908346" cy="1538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575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12</a:t>
            </a:fld>
            <a:endParaRPr lang="en-US" dirty="0"/>
          </a:p>
        </p:txBody>
      </p:sp>
      <p:pic>
        <p:nvPicPr>
          <p:cNvPr id="12" name="Picture 11" descr="tap stamp_000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6597" y="2599676"/>
            <a:ext cx="6528619" cy="1779638"/>
          </a:xfrm>
          <a:prstGeom prst="rect">
            <a:avLst/>
          </a:prstGeom>
          <a:noFill/>
          <a:ln>
            <a:noFill/>
          </a:ln>
        </p:spPr>
      </p:pic>
      <p:sp>
        <p:nvSpPr>
          <p:cNvPr id="13" name="Title 4"/>
          <p:cNvSpPr>
            <a:spLocks noGrp="1"/>
          </p:cNvSpPr>
          <p:nvPr>
            <p:ph type="title"/>
          </p:nvPr>
        </p:nvSpPr>
        <p:spPr>
          <a:xfrm>
            <a:off x="1253441" y="1672533"/>
            <a:ext cx="7012582" cy="843478"/>
          </a:xfrm>
        </p:spPr>
        <p:txBody>
          <a:bodyPr>
            <a:noAutofit/>
          </a:bodyPr>
          <a:lstStyle/>
          <a:p>
            <a:pPr lvl="0" algn="ctr"/>
            <a:br>
              <a:rPr lang="en-US" sz="2900" dirty="0"/>
            </a:br>
            <a:r>
              <a:rPr lang="en-US" sz="2900" dirty="0"/>
              <a:t>Let’s start with the pulse…</a:t>
            </a:r>
            <a:br>
              <a:rPr lang="en-GB" sz="2900" dirty="0"/>
            </a:br>
            <a:endParaRPr lang="en-GB" sz="2900" dirty="0"/>
          </a:p>
        </p:txBody>
      </p:sp>
    </p:spTree>
    <p:extLst>
      <p:ext uri="{BB962C8B-B14F-4D97-AF65-F5344CB8AC3E}">
        <p14:creationId xmlns:p14="http://schemas.microsoft.com/office/powerpoint/2010/main" val="3371708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13</a:t>
            </a:fld>
            <a:endParaRPr lang="en-US" dirty="0"/>
          </a:p>
        </p:txBody>
      </p:sp>
      <p:sp>
        <p:nvSpPr>
          <p:cNvPr id="5" name="Title 4"/>
          <p:cNvSpPr>
            <a:spLocks noGrp="1"/>
          </p:cNvSpPr>
          <p:nvPr>
            <p:ph type="title"/>
          </p:nvPr>
        </p:nvSpPr>
        <p:spPr>
          <a:xfrm>
            <a:off x="1349968" y="1425262"/>
            <a:ext cx="6853085" cy="1357267"/>
          </a:xfrm>
        </p:spPr>
        <p:txBody>
          <a:bodyPr>
            <a:noAutofit/>
          </a:bodyPr>
          <a:lstStyle/>
          <a:p>
            <a:pPr lvl="0" algn="ctr"/>
            <a:r>
              <a:rPr lang="en-GB" sz="2900" dirty="0"/>
              <a:t>Remember this?</a:t>
            </a:r>
          </a:p>
        </p:txBody>
      </p:sp>
      <p:pic>
        <p:nvPicPr>
          <p:cNvPr id="8" name="Picture 7" descr="weak strong_000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0906" y="2664541"/>
            <a:ext cx="6453894" cy="1445342"/>
          </a:xfrm>
          <a:prstGeom prst="rect">
            <a:avLst/>
          </a:prstGeom>
          <a:noFill/>
          <a:ln>
            <a:noFill/>
          </a:ln>
        </p:spPr>
      </p:pic>
    </p:spTree>
    <p:extLst>
      <p:ext uri="{BB962C8B-B14F-4D97-AF65-F5344CB8AC3E}">
        <p14:creationId xmlns:p14="http://schemas.microsoft.com/office/powerpoint/2010/main" val="3446855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14</a:t>
            </a:fld>
            <a:endParaRPr lang="en-US" dirty="0"/>
          </a:p>
        </p:txBody>
      </p:sp>
      <p:sp>
        <p:nvSpPr>
          <p:cNvPr id="5" name="Title 4"/>
          <p:cNvSpPr>
            <a:spLocks noGrp="1"/>
          </p:cNvSpPr>
          <p:nvPr>
            <p:ph type="title"/>
          </p:nvPr>
        </p:nvSpPr>
        <p:spPr>
          <a:xfrm>
            <a:off x="1349968" y="1075463"/>
            <a:ext cx="6853085" cy="1357267"/>
          </a:xfrm>
        </p:spPr>
        <p:txBody>
          <a:bodyPr>
            <a:noAutofit/>
          </a:bodyPr>
          <a:lstStyle/>
          <a:p>
            <a:pPr lvl="0" algn="ctr"/>
            <a:r>
              <a:rPr lang="en-GB" sz="2900" dirty="0"/>
              <a:t>Bernstein’s rhythmic patterns</a:t>
            </a:r>
          </a:p>
        </p:txBody>
      </p:sp>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1349968" y="2570797"/>
            <a:ext cx="6858344" cy="3013926"/>
          </a:xfrm>
          <a:prstGeom prst="rect">
            <a:avLst/>
          </a:prstGeom>
        </p:spPr>
      </p:pic>
    </p:spTree>
    <p:extLst>
      <p:ext uri="{BB962C8B-B14F-4D97-AF65-F5344CB8AC3E}">
        <p14:creationId xmlns:p14="http://schemas.microsoft.com/office/powerpoint/2010/main" val="656711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15</a:t>
            </a:fld>
            <a:endParaRPr lang="en-US" dirty="0"/>
          </a:p>
        </p:txBody>
      </p:sp>
      <p:sp>
        <p:nvSpPr>
          <p:cNvPr id="5" name="Title 4"/>
          <p:cNvSpPr>
            <a:spLocks noGrp="1"/>
          </p:cNvSpPr>
          <p:nvPr>
            <p:ph type="title"/>
          </p:nvPr>
        </p:nvSpPr>
        <p:spPr>
          <a:xfrm>
            <a:off x="1234086" y="1307276"/>
            <a:ext cx="6853085" cy="1357267"/>
          </a:xfrm>
        </p:spPr>
        <p:txBody>
          <a:bodyPr>
            <a:noAutofit/>
          </a:bodyPr>
          <a:lstStyle/>
          <a:p>
            <a:pPr lvl="0" algn="ctr"/>
            <a:r>
              <a:rPr lang="en-GB" sz="4800" dirty="0"/>
              <a:t>Let’s jam!</a:t>
            </a:r>
          </a:p>
        </p:txBody>
      </p:sp>
      <p:pic>
        <p:nvPicPr>
          <p:cNvPr id="9219" name="Picture 3" descr="C:\Users\tenpib01\AppData\Local\Microsoft\Windows\Temporary Internet Files\Content.IE5\NV2CCM0Z\4286654692_e1db9d4198_z[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2188" y="2664543"/>
            <a:ext cx="3603523" cy="3603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220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16</a:t>
            </a:fld>
            <a:endParaRPr lang="en-US" dirty="0"/>
          </a:p>
        </p:txBody>
      </p:sp>
      <p:sp>
        <p:nvSpPr>
          <p:cNvPr id="5" name="Title 4"/>
          <p:cNvSpPr>
            <a:spLocks noGrp="1"/>
          </p:cNvSpPr>
          <p:nvPr>
            <p:ph type="title"/>
          </p:nvPr>
        </p:nvSpPr>
        <p:spPr>
          <a:xfrm>
            <a:off x="1429120" y="1493674"/>
            <a:ext cx="7012582" cy="937442"/>
          </a:xfrm>
        </p:spPr>
        <p:txBody>
          <a:bodyPr/>
          <a:lstStyle/>
          <a:p>
            <a:pPr algn="ctr"/>
            <a:r>
              <a:rPr lang="en-GB" dirty="0"/>
              <a:t>Remember to shout!</a:t>
            </a:r>
          </a:p>
        </p:txBody>
      </p:sp>
      <p:pic>
        <p:nvPicPr>
          <p:cNvPr id="9" name="Picture 8" descr="stra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5683" y="2696167"/>
            <a:ext cx="6741488" cy="1649689"/>
          </a:xfrm>
          <a:prstGeom prst="rect">
            <a:avLst/>
          </a:prstGeom>
          <a:noFill/>
          <a:ln>
            <a:noFill/>
          </a:ln>
        </p:spPr>
      </p:pic>
    </p:spTree>
    <p:extLst>
      <p:ext uri="{BB962C8B-B14F-4D97-AF65-F5344CB8AC3E}">
        <p14:creationId xmlns:p14="http://schemas.microsoft.com/office/powerpoint/2010/main" val="3958763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17</a:t>
            </a:fld>
            <a:endParaRPr lang="en-US" dirty="0"/>
          </a:p>
        </p:txBody>
      </p:sp>
      <p:sp>
        <p:nvSpPr>
          <p:cNvPr id="5" name="Title 4"/>
          <p:cNvSpPr>
            <a:spLocks noGrp="1"/>
          </p:cNvSpPr>
          <p:nvPr>
            <p:ph type="title"/>
          </p:nvPr>
        </p:nvSpPr>
        <p:spPr>
          <a:xfrm>
            <a:off x="1349892" y="1612076"/>
            <a:ext cx="7012582" cy="937442"/>
          </a:xfrm>
        </p:spPr>
        <p:txBody>
          <a:bodyPr>
            <a:normAutofit fontScale="90000"/>
          </a:bodyPr>
          <a:lstStyle/>
          <a:p>
            <a:r>
              <a:rPr lang="en-GB" dirty="0"/>
              <a:t>Now try performing the rhythm like this:</a:t>
            </a:r>
          </a:p>
        </p:txBody>
      </p:sp>
      <p:sp>
        <p:nvSpPr>
          <p:cNvPr id="6" name="Content Placeholder 5"/>
          <p:cNvSpPr>
            <a:spLocks noGrp="1"/>
          </p:cNvSpPr>
          <p:nvPr>
            <p:ph idx="1"/>
          </p:nvPr>
        </p:nvSpPr>
        <p:spPr/>
        <p:txBody>
          <a:bodyPr>
            <a:normAutofit/>
          </a:bodyPr>
          <a:lstStyle/>
          <a:p>
            <a:r>
              <a:rPr lang="en-GB" dirty="0"/>
              <a:t> </a:t>
            </a:r>
          </a:p>
          <a:p>
            <a:endParaRPr lang="en-GB" dirty="0"/>
          </a:p>
        </p:txBody>
      </p:sp>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2192592" y="2909386"/>
            <a:ext cx="4640825" cy="1682279"/>
          </a:xfrm>
          <a:prstGeom prst="rect">
            <a:avLst/>
          </a:prstGeom>
        </p:spPr>
      </p:pic>
    </p:spTree>
    <p:extLst>
      <p:ext uri="{BB962C8B-B14F-4D97-AF65-F5344CB8AC3E}">
        <p14:creationId xmlns:p14="http://schemas.microsoft.com/office/powerpoint/2010/main" val="1373379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18</a:t>
            </a:fld>
            <a:endParaRPr lang="en-US" dirty="0"/>
          </a:p>
        </p:txBody>
      </p:sp>
      <p:sp>
        <p:nvSpPr>
          <p:cNvPr id="5" name="Title 4"/>
          <p:cNvSpPr>
            <a:spLocks noGrp="1"/>
          </p:cNvSpPr>
          <p:nvPr>
            <p:ph type="title"/>
          </p:nvPr>
        </p:nvSpPr>
        <p:spPr>
          <a:xfrm>
            <a:off x="1074589" y="1228618"/>
            <a:ext cx="7263166" cy="937442"/>
          </a:xfrm>
        </p:spPr>
        <p:txBody>
          <a:bodyPr>
            <a:noAutofit/>
          </a:bodyPr>
          <a:lstStyle/>
          <a:p>
            <a:r>
              <a:rPr lang="en-GB" sz="2800" dirty="0"/>
              <a:t>We only need 4 notes to make Bernstein’s tune</a:t>
            </a:r>
          </a:p>
        </p:txBody>
      </p:sp>
      <p:sp>
        <p:nvSpPr>
          <p:cNvPr id="6" name="Content Placeholder 5"/>
          <p:cNvSpPr>
            <a:spLocks noGrp="1"/>
          </p:cNvSpPr>
          <p:nvPr>
            <p:ph idx="1"/>
          </p:nvPr>
        </p:nvSpPr>
        <p:spPr/>
        <p:txBody>
          <a:bodyPr>
            <a:normAutofit/>
          </a:bodyPr>
          <a:lstStyle/>
          <a:p>
            <a:r>
              <a:rPr lang="en-GB" dirty="0"/>
              <a:t> </a:t>
            </a:r>
          </a:p>
          <a:p>
            <a:endParaRPr lang="en-GB" dirty="0"/>
          </a:p>
        </p:txBody>
      </p:sp>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a:xfrm>
            <a:off x="2876141" y="2303710"/>
            <a:ext cx="3642648" cy="1023517"/>
          </a:xfrm>
          <a:prstGeom prst="rect">
            <a:avLst/>
          </a:prstGeom>
        </p:spPr>
      </p:pic>
      <p:pic>
        <p:nvPicPr>
          <p:cNvPr id="10" name="Picture 9"/>
          <p:cNvPicPr/>
          <p:nvPr/>
        </p:nvPicPr>
        <p:blipFill>
          <a:blip r:embed="rId4" cstate="print">
            <a:extLst>
              <a:ext uri="{28A0092B-C50C-407E-A947-70E740481C1C}">
                <a14:useLocalDpi xmlns:a14="http://schemas.microsoft.com/office/drawing/2010/main" val="0"/>
              </a:ext>
            </a:extLst>
          </a:blip>
          <a:stretch>
            <a:fillRect/>
          </a:stretch>
        </p:blipFill>
        <p:spPr>
          <a:xfrm>
            <a:off x="1172476" y="3899002"/>
            <a:ext cx="7268656" cy="1203940"/>
          </a:xfrm>
          <a:prstGeom prst="rect">
            <a:avLst/>
          </a:prstGeom>
        </p:spPr>
      </p:pic>
    </p:spTree>
    <p:extLst>
      <p:ext uri="{BB962C8B-B14F-4D97-AF65-F5344CB8AC3E}">
        <p14:creationId xmlns:p14="http://schemas.microsoft.com/office/powerpoint/2010/main" val="3233016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19</a:t>
            </a:fld>
            <a:endParaRPr lang="en-US" dirty="0"/>
          </a:p>
        </p:txBody>
      </p:sp>
      <p:sp>
        <p:nvSpPr>
          <p:cNvPr id="5" name="Title 4"/>
          <p:cNvSpPr>
            <a:spLocks noGrp="1"/>
          </p:cNvSpPr>
          <p:nvPr>
            <p:ph type="title"/>
          </p:nvPr>
        </p:nvSpPr>
        <p:spPr>
          <a:xfrm>
            <a:off x="1232264" y="1237488"/>
            <a:ext cx="7012582" cy="937442"/>
          </a:xfrm>
        </p:spPr>
        <p:txBody>
          <a:bodyPr/>
          <a:lstStyle/>
          <a:p>
            <a:r>
              <a:rPr lang="en-GB" dirty="0"/>
              <a:t>Do you remember?</a:t>
            </a:r>
          </a:p>
        </p:txBody>
      </p:sp>
      <p:sp>
        <p:nvSpPr>
          <p:cNvPr id="6" name="Content Placeholder 5"/>
          <p:cNvSpPr>
            <a:spLocks noGrp="1"/>
          </p:cNvSpPr>
          <p:nvPr>
            <p:ph idx="1"/>
          </p:nvPr>
        </p:nvSpPr>
        <p:spPr>
          <a:xfrm>
            <a:off x="1074590" y="2397146"/>
            <a:ext cx="3467913" cy="3737887"/>
          </a:xfrm>
        </p:spPr>
        <p:txBody>
          <a:bodyPr>
            <a:normAutofit/>
          </a:bodyPr>
          <a:lstStyle/>
          <a:p>
            <a:pPr marL="457200" lvl="0" indent="-457200" algn="ctr">
              <a:buFont typeface="Arial" panose="020B0604020202020204" pitchFamily="34" charset="0"/>
              <a:buChar char="•"/>
            </a:pPr>
            <a:r>
              <a:rPr lang="en-GB" sz="3200" b="0" dirty="0"/>
              <a:t>Pulse</a:t>
            </a:r>
          </a:p>
          <a:p>
            <a:pPr lvl="0" algn="ctr"/>
            <a:endParaRPr lang="en-GB" sz="3200" b="0" dirty="0"/>
          </a:p>
          <a:p>
            <a:pPr marL="457200" lvl="0" indent="-457200" algn="ctr">
              <a:buFont typeface="Arial" panose="020B0604020202020204" pitchFamily="34" charset="0"/>
              <a:buChar char="•"/>
            </a:pPr>
            <a:r>
              <a:rPr lang="en-GB" sz="3200" b="0" dirty="0"/>
              <a:t>Rhythm</a:t>
            </a:r>
          </a:p>
          <a:p>
            <a:pPr lvl="0" algn="ctr"/>
            <a:endParaRPr lang="en-GB" sz="3200" b="0" dirty="0"/>
          </a:p>
          <a:p>
            <a:pPr marL="457200" lvl="0" indent="-457200" algn="ctr">
              <a:buFont typeface="Arial" panose="020B0604020202020204" pitchFamily="34" charset="0"/>
              <a:buChar char="•"/>
            </a:pPr>
            <a:r>
              <a:rPr lang="en-GB" sz="3200" b="0" dirty="0"/>
              <a:t>Tune</a:t>
            </a:r>
          </a:p>
          <a:p>
            <a:endParaRPr lang="en-GB" sz="2400" b="0" dirty="0"/>
          </a:p>
        </p:txBody>
      </p:sp>
    </p:spTree>
    <p:extLst>
      <p:ext uri="{BB962C8B-B14F-4D97-AF65-F5344CB8AC3E}">
        <p14:creationId xmlns:p14="http://schemas.microsoft.com/office/powerpoint/2010/main" val="1171941072"/>
      </p:ext>
    </p:extLst>
  </p:cSld>
  <p:clrMapOvr>
    <a:masterClrMapping/>
  </p:clrMapOvr>
</p:sld>
</file>

<file path=ppt/theme/theme1.xml><?xml version="1.0" encoding="utf-8"?>
<a:theme xmlns:a="http://schemas.openxmlformats.org/drawingml/2006/main" name="TenP 2017 Test v2b">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TenP 2017 Test v2b.potx</Template>
  <TotalTime>1989</TotalTime>
  <Words>1150</Words>
  <Application>Microsoft Macintosh PowerPoint</Application>
  <PresentationFormat>On-screen Show (4:3)</PresentationFormat>
  <Paragraphs>151</Paragraphs>
  <Slides>19</Slides>
  <Notes>17</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19</vt:i4>
      </vt:variant>
    </vt:vector>
  </HeadingPairs>
  <TitlesOfParts>
    <vt:vector size="25" baseType="lpstr">
      <vt:lpstr>Arial</vt:lpstr>
      <vt:lpstr>Calibri</vt:lpstr>
      <vt:lpstr>Gill Sans</vt:lpstr>
      <vt:lpstr>Wingdings</vt:lpstr>
      <vt:lpstr>TenP 2017 Test v2b</vt:lpstr>
      <vt:lpstr>Office Theme</vt:lpstr>
      <vt:lpstr>PowerPoint Presentation</vt:lpstr>
      <vt:lpstr>Lesson outcomes</vt:lpstr>
      <vt:lpstr>Curriculum checklist</vt:lpstr>
      <vt:lpstr>Glossary of music terms</vt:lpstr>
      <vt:lpstr>PowerPoint Presentation</vt:lpstr>
      <vt:lpstr>Background – the composer</vt:lpstr>
      <vt:lpstr>Background – the music</vt:lpstr>
      <vt:lpstr>Watch the orchestral performance</vt:lpstr>
      <vt:lpstr>Did you like the film?  What was your favourite part?  What might the music be describing?</vt:lpstr>
      <vt:lpstr>Make your own Latin dance music!</vt:lpstr>
      <vt:lpstr>PowerPoint Presentation</vt:lpstr>
      <vt:lpstr> Let’s start with the pulse… </vt:lpstr>
      <vt:lpstr>Remember this?</vt:lpstr>
      <vt:lpstr>Bernstein’s rhythmic patterns</vt:lpstr>
      <vt:lpstr>Let’s jam!</vt:lpstr>
      <vt:lpstr>Remember to shout!</vt:lpstr>
      <vt:lpstr>Now try performing the rhythm like this:</vt:lpstr>
      <vt:lpstr>We only need 4 notes to make Bernstein’s tune</vt:lpstr>
      <vt:lpstr>Do you remember?</vt:lpstr>
    </vt:vector>
  </TitlesOfParts>
  <Company>BBC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Lindsay Warmington</dc:creator>
  <cp:lastModifiedBy>rachel gregson</cp:lastModifiedBy>
  <cp:revision>95</cp:revision>
  <dcterms:created xsi:type="dcterms:W3CDTF">2017-08-23T12:43:02Z</dcterms:created>
  <dcterms:modified xsi:type="dcterms:W3CDTF">2020-05-11T12:44:54Z</dcterms:modified>
</cp:coreProperties>
</file>