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6" r:id="rId5"/>
    <p:sldId id="263" r:id="rId6"/>
    <p:sldId id="269" r:id="rId7"/>
    <p:sldId id="267" r:id="rId8"/>
    <p:sldId id="270" r:id="rId9"/>
    <p:sldId id="259" r:id="rId10"/>
    <p:sldId id="268" r:id="rId11"/>
    <p:sldId id="261" r:id="rId12"/>
    <p:sldId id="265" r:id="rId13"/>
    <p:sldId id="26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9A453D-3C41-2C49-5D43-7483718A54C5}" v="1969" dt="2020-12-31T11:43:54.989"/>
    <p1510:client id="{3692A701-9F4C-505D-8CDB-665917B28006}" v="230" dt="2020-12-31T11:47:46.375"/>
    <p1510:client id="{76597DE5-8CCA-EB71-1073-6AD0C47A937D}" v="1503" dt="2021-01-31T09:57:45.153"/>
    <p1510:client id="{87DBC236-5C38-3B22-448A-548B22D7A13C}" v="43" dt="2021-01-31T10:29:55.974"/>
    <p1510:client id="{FD861C09-6DAA-4071-BCAA-B9735DC54B47}" v="1258" dt="2020-12-30T08:54:32.5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68998" y="1397740"/>
            <a:ext cx="4306511" cy="2889114"/>
          </a:xfrm>
        </p:spPr>
        <p:txBody>
          <a:bodyPr anchor="b">
            <a:normAutofit/>
          </a:bodyPr>
          <a:lstStyle/>
          <a:p>
            <a:pPr algn="l"/>
            <a:r>
              <a:rPr lang="en-US" sz="5400" dirty="0">
                <a:cs typeface="Calibri Light"/>
              </a:rPr>
              <a:t>Maya Cities</a:t>
            </a:r>
            <a:br>
              <a:rPr lang="en-US" sz="5400" dirty="0">
                <a:cs typeface="Calibri Light"/>
              </a:rPr>
            </a:br>
            <a:r>
              <a:rPr lang="en-US" sz="5400" dirty="0">
                <a:cs typeface="Calibri Light"/>
              </a:rPr>
              <a:t/>
            </a:r>
            <a:br>
              <a:rPr lang="en-US" sz="5400" dirty="0">
                <a:cs typeface="Calibri Light"/>
              </a:rPr>
            </a:br>
            <a:r>
              <a:rPr lang="en-US" sz="5400" dirty="0">
                <a:cs typeface="Calibri Light"/>
              </a:rPr>
              <a:t>Lesson 5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3" descr="An old stone building&#10;&#10;Description automatically generated">
            <a:extLst>
              <a:ext uri="{FF2B5EF4-FFF2-40B4-BE49-F238E27FC236}">
                <a16:creationId xmlns:a16="http://schemas.microsoft.com/office/drawing/2014/main" id="{B20DA09F-4EC4-4F90-B5EA-5EEA4A409F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290" r="2" b="248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367E7D-0397-48BD-A504-371D5EBBF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488" y="612998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Imagine you are a King, designing a city from scratch</a:t>
            </a:r>
          </a:p>
          <a:p>
            <a:r>
              <a:rPr lang="en-US" dirty="0">
                <a:cs typeface="Calibri"/>
              </a:rPr>
              <a:t>Consider who will live in your city</a:t>
            </a:r>
          </a:p>
          <a:p>
            <a:r>
              <a:rPr lang="en-US" dirty="0">
                <a:cs typeface="Calibri"/>
              </a:rPr>
              <a:t>What jobs would people need to do?</a:t>
            </a:r>
          </a:p>
          <a:p>
            <a:r>
              <a:rPr lang="en-US" dirty="0">
                <a:cs typeface="Calibri"/>
              </a:rPr>
              <a:t>What buildings would you need?</a:t>
            </a:r>
          </a:p>
        </p:txBody>
      </p:sp>
      <p:pic>
        <p:nvPicPr>
          <p:cNvPr id="2" name="Picture 3" descr="A close up of a coin&#10;&#10;Description automatically generated">
            <a:extLst>
              <a:ext uri="{FF2B5EF4-FFF2-40B4-BE49-F238E27FC236}">
                <a16:creationId xmlns:a16="http://schemas.microsoft.com/office/drawing/2014/main" id="{A5CDF265-1CE7-402A-B95D-F95E120F75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4674" y="1249385"/>
            <a:ext cx="3959716" cy="542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41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E2456-0E67-46B7-8701-BC5D3C622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680" y="2108331"/>
            <a:ext cx="10515600" cy="1325563"/>
          </a:xfrm>
        </p:spPr>
        <p:txBody>
          <a:bodyPr>
            <a:normAutofit fontScale="90000"/>
          </a:bodyPr>
          <a:lstStyle/>
          <a:p>
            <a:pPr marL="571500" indent="-571500">
              <a:buFont typeface="Arial"/>
              <a:buChar char="•"/>
            </a:pPr>
            <a:r>
              <a:rPr lang="en-US" dirty="0">
                <a:cs typeface="Calibri Light"/>
              </a:rPr>
              <a:t>LC: Can I understand the design of Maya cities and social order within?</a:t>
            </a:r>
            <a:br>
              <a:rPr lang="en-US" dirty="0">
                <a:cs typeface="Calibri Light"/>
              </a:rPr>
            </a:br>
            <a:r>
              <a:rPr lang="en-US" dirty="0">
                <a:cs typeface="Calibri Light"/>
              </a:rPr>
              <a:t/>
            </a:r>
            <a:br>
              <a:rPr lang="en-US" dirty="0">
                <a:cs typeface="Calibri Light"/>
              </a:rPr>
            </a:br>
            <a:r>
              <a:rPr lang="en-US" dirty="0">
                <a:cs typeface="Calibri Light"/>
              </a:rPr>
              <a:t>Toolkit</a:t>
            </a:r>
            <a:br>
              <a:rPr lang="en-US" dirty="0">
                <a:cs typeface="Calibri Light"/>
              </a:rPr>
            </a:br>
            <a:r>
              <a:rPr lang="en-US" dirty="0">
                <a:cs typeface="Calibri Light"/>
              </a:rPr>
              <a:t/>
            </a:r>
            <a:br>
              <a:rPr lang="en-US" dirty="0">
                <a:cs typeface="Calibri Light"/>
              </a:rPr>
            </a:br>
            <a:r>
              <a:rPr lang="en-US" dirty="0">
                <a:cs typeface="Calibri Light"/>
              </a:rPr>
              <a:t>Design a city and include the main features</a:t>
            </a:r>
            <a:br>
              <a:rPr lang="en-US" dirty="0">
                <a:cs typeface="Calibri Light"/>
              </a:rPr>
            </a:br>
            <a:r>
              <a:rPr lang="en-US" dirty="0">
                <a:cs typeface="Calibri Light"/>
              </a:rPr>
              <a:t>Explain their function </a:t>
            </a:r>
            <a:br>
              <a:rPr lang="en-US" dirty="0">
                <a:cs typeface="Calibri Light"/>
              </a:rPr>
            </a:br>
            <a:endParaRPr lang="en-US" dirty="0"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312960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427AF5F-9A0E-42B7-A252-FD64C9885F9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737ED0-38F1-40C4-B3F7-36FA8A505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158" y="224"/>
            <a:ext cx="10515600" cy="1306443"/>
          </a:xfrm>
        </p:spPr>
        <p:txBody>
          <a:bodyPr>
            <a:normAutofit/>
          </a:bodyPr>
          <a:lstStyle/>
          <a:p>
            <a:r>
              <a:rPr lang="en-US" sz="4000" b="1" dirty="0">
                <a:cs typeface="Calibri Light"/>
              </a:rPr>
              <a:t>Maya social structure</a:t>
            </a:r>
            <a:endParaRPr lang="en-US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299B36-E42B-4AB2-BBDC-BA9DABC232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433" y="1076008"/>
            <a:ext cx="5750110" cy="5247915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US" sz="2400" dirty="0">
                <a:ea typeface="+mn-lt"/>
                <a:cs typeface="+mn-lt"/>
              </a:rPr>
              <a:t>Every society in the world is </a:t>
            </a:r>
            <a:r>
              <a:rPr lang="en-US" sz="2400" dirty="0" err="1">
                <a:ea typeface="+mn-lt"/>
                <a:cs typeface="+mn-lt"/>
              </a:rPr>
              <a:t>organised</a:t>
            </a:r>
            <a:r>
              <a:rPr lang="en-US" sz="2400" dirty="0">
                <a:ea typeface="+mn-lt"/>
                <a:cs typeface="+mn-lt"/>
              </a:rPr>
              <a:t> differently, but they often have some similarities. For example, most countries have a leader. The United Kingdom has the queen and the prime minister. America has a president. </a:t>
            </a:r>
          </a:p>
          <a:p>
            <a:r>
              <a:rPr lang="en-US" sz="2400" dirty="0">
                <a:ea typeface="+mn-lt"/>
                <a:cs typeface="+mn-lt"/>
              </a:rPr>
              <a:t>Maya society was </a:t>
            </a:r>
            <a:r>
              <a:rPr lang="en-US" sz="2400" dirty="0" err="1">
                <a:ea typeface="+mn-lt"/>
                <a:cs typeface="+mn-lt"/>
              </a:rPr>
              <a:t>organised</a:t>
            </a:r>
            <a:r>
              <a:rPr lang="en-US" sz="2400" dirty="0">
                <a:ea typeface="+mn-lt"/>
                <a:cs typeface="+mn-lt"/>
              </a:rPr>
              <a:t> depending on how important the person was.</a:t>
            </a:r>
            <a:endParaRPr lang="en-US" sz="2400">
              <a:cs typeface="Calibri"/>
            </a:endParaRPr>
          </a:p>
          <a:p>
            <a:r>
              <a:rPr lang="en-US" sz="2400" dirty="0">
                <a:cs typeface="Calibri"/>
              </a:rPr>
              <a:t>Roles in life were</a:t>
            </a:r>
            <a:r>
              <a:rPr lang="en-US" sz="2400" b="1" dirty="0">
                <a:cs typeface="Calibri"/>
              </a:rPr>
              <a:t> inherited </a:t>
            </a:r>
            <a:r>
              <a:rPr lang="en-US" sz="2400" dirty="0">
                <a:cs typeface="Calibri"/>
              </a:rPr>
              <a:t>– if your father was the King, you inherited the throne, if your father was a farmer, you became a farmer.</a:t>
            </a:r>
          </a:p>
          <a:p>
            <a:r>
              <a:rPr lang="en-US" sz="2400" dirty="0">
                <a:cs typeface="Calibri"/>
              </a:rPr>
              <a:t>Slaves did all the manual </a:t>
            </a:r>
            <a:r>
              <a:rPr lang="en-US" sz="2400" dirty="0" err="1">
                <a:cs typeface="Calibri"/>
              </a:rPr>
              <a:t>labour</a:t>
            </a:r>
            <a:r>
              <a:rPr lang="en-US" sz="2400" dirty="0">
                <a:cs typeface="Calibri"/>
              </a:rPr>
              <a:t> and Maya society depended on them.</a:t>
            </a:r>
          </a:p>
          <a:p>
            <a:r>
              <a:rPr lang="en-US" sz="2400" b="1" dirty="0">
                <a:cs typeface="Calibri"/>
              </a:rPr>
              <a:t>The social structure was represented in the layout and the buildings of the cities.</a:t>
            </a:r>
          </a:p>
          <a:p>
            <a:endParaRPr lang="en-US" sz="2000">
              <a:cs typeface="Calibri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97BE2443-669F-4792-BABE-A887659806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86" r="2" b="2"/>
          <a:stretch/>
        </p:blipFill>
        <p:spPr>
          <a:xfrm>
            <a:off x="5993107" y="949099"/>
            <a:ext cx="6197818" cy="4233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0633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n old stone building&#10;&#10;Description automatically generated">
            <a:extLst>
              <a:ext uri="{FF2B5EF4-FFF2-40B4-BE49-F238E27FC236}">
                <a16:creationId xmlns:a16="http://schemas.microsoft.com/office/drawing/2014/main" id="{50BC23F3-BD22-4818-B977-53FED7501C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10711" r="2" b="2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98B291B-5946-4189-86B1-D763BA393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655" y="-88815"/>
            <a:ext cx="4803636" cy="1311664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0000"/>
                </a:solidFill>
                <a:cs typeface="Calibri Light"/>
              </a:rPr>
              <a:t>Maya cities</a:t>
            </a:r>
            <a:endParaRPr lang="en-US" b="1" dirty="0">
              <a:solidFill>
                <a:srgbClr val="0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54E64C-FBE0-490F-AD57-3EEC84BAA3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887" y="1322253"/>
            <a:ext cx="5520994" cy="553203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400" dirty="0">
                <a:solidFill>
                  <a:srgbClr val="000000"/>
                </a:solidFill>
                <a:ea typeface="+mn-lt"/>
                <a:cs typeface="+mn-lt"/>
              </a:rPr>
              <a:t>Historians have discovered several cities built by the Maya, including Chichen Itza, </a:t>
            </a:r>
            <a:r>
              <a:rPr lang="en-US" sz="2400" dirty="0" err="1">
                <a:solidFill>
                  <a:srgbClr val="000000"/>
                </a:solidFill>
                <a:ea typeface="+mn-lt"/>
                <a:cs typeface="+mn-lt"/>
              </a:rPr>
              <a:t>Palanque</a:t>
            </a:r>
            <a:r>
              <a:rPr lang="en-US" sz="2400" dirty="0">
                <a:solidFill>
                  <a:srgbClr val="000000"/>
                </a:solidFill>
                <a:ea typeface="+mn-lt"/>
                <a:cs typeface="+mn-lt"/>
              </a:rPr>
              <a:t>, El Mirador, Copan and Tikal. They were the</a:t>
            </a:r>
            <a:r>
              <a:rPr lang="en-US" sz="2400" b="1" dirty="0">
                <a:solidFill>
                  <a:srgbClr val="000000"/>
                </a:solidFill>
                <a:ea typeface="+mn-lt"/>
                <a:cs typeface="+mn-lt"/>
              </a:rPr>
              <a:t> first large cities</a:t>
            </a:r>
            <a:r>
              <a:rPr lang="en-US" sz="2400" dirty="0">
                <a:solidFill>
                  <a:srgbClr val="000000"/>
                </a:solidFill>
                <a:ea typeface="+mn-lt"/>
                <a:cs typeface="+mn-lt"/>
              </a:rPr>
              <a:t> to be built in America. </a:t>
            </a:r>
          </a:p>
          <a:p>
            <a:r>
              <a:rPr lang="en-US" sz="2400" dirty="0">
                <a:solidFill>
                  <a:srgbClr val="000000"/>
                </a:solidFill>
                <a:ea typeface="+mn-lt"/>
                <a:cs typeface="+mn-lt"/>
              </a:rPr>
              <a:t>Maya territory was split into </a:t>
            </a:r>
            <a:r>
              <a:rPr lang="en-US" sz="2400" b="1" dirty="0">
                <a:solidFill>
                  <a:srgbClr val="000000"/>
                </a:solidFill>
                <a:ea typeface="+mn-lt"/>
                <a:cs typeface="+mn-lt"/>
              </a:rPr>
              <a:t>city states</a:t>
            </a:r>
            <a:r>
              <a:rPr lang="en-US" sz="2400" dirty="0">
                <a:solidFill>
                  <a:srgbClr val="000000"/>
                </a:solidFill>
                <a:ea typeface="+mn-lt"/>
                <a:cs typeface="+mn-lt"/>
              </a:rPr>
              <a:t> – they were far apart and each had their own ruler but they traded goods with each other.  Despite this, they also had disagreements which led to conflict.</a:t>
            </a:r>
          </a:p>
          <a:p>
            <a:r>
              <a:rPr lang="en-US" sz="2400" dirty="0">
                <a:solidFill>
                  <a:srgbClr val="000000"/>
                </a:solidFill>
                <a:ea typeface="+mn-lt"/>
                <a:cs typeface="+mn-lt"/>
              </a:rPr>
              <a:t>These cities were incredible and had many important buildings, palaces and temples. </a:t>
            </a:r>
            <a:r>
              <a:rPr lang="en-US" sz="2400" b="1" dirty="0">
                <a:solidFill>
                  <a:srgbClr val="000000"/>
                </a:solidFill>
                <a:ea typeface="+mn-lt"/>
                <a:cs typeface="+mn-lt"/>
              </a:rPr>
              <a:t>Pyramid-shaped temples</a:t>
            </a:r>
            <a:r>
              <a:rPr lang="en-US" sz="2400" dirty="0">
                <a:solidFill>
                  <a:srgbClr val="000000"/>
                </a:solidFill>
                <a:ea typeface="+mn-lt"/>
                <a:cs typeface="+mn-lt"/>
              </a:rPr>
              <a:t> had a shrine at the top, with a staircase on each side of the pyramid leading to this. </a:t>
            </a:r>
          </a:p>
          <a:p>
            <a:endParaRPr lang="en-US" sz="1700">
              <a:solidFill>
                <a:srgbClr val="000000"/>
              </a:solidFill>
            </a:endParaRPr>
          </a:p>
          <a:p>
            <a:endParaRPr lang="en-US" sz="1700">
              <a:solidFill>
                <a:srgbClr val="00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68667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3D705D9-7390-4F7B-9D62-039F3DCA30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02E53C-F885-4202-8DA5-D0A0E8067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049" y="150312"/>
            <a:ext cx="6635365" cy="1330841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chemeClr val="tx1">
                    <a:lumMod val="85000"/>
                    <a:lumOff val="15000"/>
                  </a:schemeClr>
                </a:solidFill>
                <a:cs typeface="Calibri Light"/>
              </a:rPr>
              <a:t>Maya pyramid temples</a:t>
            </a:r>
            <a:endParaRPr lang="en-US">
              <a:solidFill>
                <a:schemeClr val="tx1">
                  <a:lumMod val="85000"/>
                  <a:lumOff val="15000"/>
                </a:schemeClr>
              </a:solidFill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3C1E4D-D990-4225-AB2A-40D6ABC5A4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336" y="1306843"/>
            <a:ext cx="6503062" cy="390858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Priests were incredibly important and were believed to receive direct messages from the gods. They were highly educated people.</a:t>
            </a:r>
          </a:p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One of their most important jobs was to perform religious ceremonies.</a:t>
            </a:r>
          </a:p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The temples were the most sacred buildings in the city and were built on top of the towering, stepped pyramids. The temples were used for rituals and sacrifices – only priests, rulers and sacrificial victims were allowed to climb the stairs of the pyramid to the temple.</a:t>
            </a:r>
          </a:p>
        </p:txBody>
      </p:sp>
      <p:pic>
        <p:nvPicPr>
          <p:cNvPr id="5" name="Picture 5" descr="A large stone building with a grassy field&#10;&#10;Description automatically generated">
            <a:extLst>
              <a:ext uri="{FF2B5EF4-FFF2-40B4-BE49-F238E27FC236}">
                <a16:creationId xmlns:a16="http://schemas.microsoft.com/office/drawing/2014/main" id="{C00FFBA4-E91B-40B6-9A2F-BBF730E3C5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0429" b="1"/>
          <a:stretch/>
        </p:blipFill>
        <p:spPr>
          <a:xfrm>
            <a:off x="7590808" y="10"/>
            <a:ext cx="4601192" cy="6857990"/>
          </a:xfrm>
          <a:custGeom>
            <a:avLst/>
            <a:gdLst/>
            <a:ahLst/>
            <a:cxnLst/>
            <a:rect l="l" t="t" r="r" b="b"/>
            <a:pathLst>
              <a:path w="4601192" h="6858000">
                <a:moveTo>
                  <a:pt x="738252" y="0"/>
                </a:moveTo>
                <a:lnTo>
                  <a:pt x="4601192" y="0"/>
                </a:lnTo>
                <a:lnTo>
                  <a:pt x="4601192" y="6858000"/>
                </a:lnTo>
                <a:lnTo>
                  <a:pt x="26600" y="6858000"/>
                </a:lnTo>
                <a:cubicBezTo>
                  <a:pt x="26892" y="6848886"/>
                  <a:pt x="27183" y="6839772"/>
                  <a:pt x="27474" y="6830658"/>
                </a:cubicBezTo>
                <a:cubicBezTo>
                  <a:pt x="26407" y="6820509"/>
                  <a:pt x="23746" y="6812097"/>
                  <a:pt x="18997" y="6807120"/>
                </a:cubicBezTo>
                <a:cubicBezTo>
                  <a:pt x="17525" y="6790325"/>
                  <a:pt x="29162" y="6774261"/>
                  <a:pt x="7137" y="6760865"/>
                </a:cubicBezTo>
                <a:cubicBezTo>
                  <a:pt x="-18690" y="6741525"/>
                  <a:pt x="36582" y="6698874"/>
                  <a:pt x="1509" y="6697766"/>
                </a:cubicBezTo>
                <a:cubicBezTo>
                  <a:pt x="39664" y="6667189"/>
                  <a:pt x="16022" y="6652694"/>
                  <a:pt x="8215" y="6616463"/>
                </a:cubicBezTo>
                <a:cubicBezTo>
                  <a:pt x="-6748" y="6590470"/>
                  <a:pt x="28879" y="6504828"/>
                  <a:pt x="36391" y="6432223"/>
                </a:cubicBezTo>
                <a:cubicBezTo>
                  <a:pt x="48645" y="6390313"/>
                  <a:pt x="62897" y="6411448"/>
                  <a:pt x="63226" y="6361482"/>
                </a:cubicBezTo>
                <a:cubicBezTo>
                  <a:pt x="58956" y="6358292"/>
                  <a:pt x="79553" y="6313235"/>
                  <a:pt x="84789" y="6290409"/>
                </a:cubicBezTo>
                <a:cubicBezTo>
                  <a:pt x="90026" y="6267583"/>
                  <a:pt x="70411" y="6240753"/>
                  <a:pt x="94648" y="6224529"/>
                </a:cubicBezTo>
                <a:cubicBezTo>
                  <a:pt x="175790" y="6142756"/>
                  <a:pt x="124488" y="6086153"/>
                  <a:pt x="150795" y="6009109"/>
                </a:cubicBezTo>
                <a:cubicBezTo>
                  <a:pt x="170315" y="5931813"/>
                  <a:pt x="154171" y="5972490"/>
                  <a:pt x="162963" y="5933293"/>
                </a:cubicBezTo>
                <a:lnTo>
                  <a:pt x="160072" y="5876809"/>
                </a:lnTo>
                <a:lnTo>
                  <a:pt x="145227" y="5835476"/>
                </a:lnTo>
                <a:cubicBezTo>
                  <a:pt x="134911" y="5801040"/>
                  <a:pt x="143825" y="5789510"/>
                  <a:pt x="148142" y="5777976"/>
                </a:cubicBezTo>
                <a:cubicBezTo>
                  <a:pt x="148142" y="5777862"/>
                  <a:pt x="148143" y="5777748"/>
                  <a:pt x="148143" y="5777634"/>
                </a:cubicBezTo>
                <a:lnTo>
                  <a:pt x="140074" y="5767522"/>
                </a:lnTo>
                <a:cubicBezTo>
                  <a:pt x="132636" y="5758605"/>
                  <a:pt x="127887" y="5750074"/>
                  <a:pt x="135915" y="5738405"/>
                </a:cubicBezTo>
                <a:lnTo>
                  <a:pt x="136567" y="5737743"/>
                </a:lnTo>
                <a:lnTo>
                  <a:pt x="123490" y="5720450"/>
                </a:lnTo>
                <a:cubicBezTo>
                  <a:pt x="137298" y="5702285"/>
                  <a:pt x="135593" y="5690529"/>
                  <a:pt x="123832" y="5675478"/>
                </a:cubicBezTo>
                <a:cubicBezTo>
                  <a:pt x="121625" y="5666952"/>
                  <a:pt x="122504" y="5659387"/>
                  <a:pt x="124569" y="5652490"/>
                </a:cubicBezTo>
                <a:lnTo>
                  <a:pt x="127524" y="5645356"/>
                </a:lnTo>
                <a:lnTo>
                  <a:pt x="115687" y="5603540"/>
                </a:lnTo>
                <a:cubicBezTo>
                  <a:pt x="116187" y="5593593"/>
                  <a:pt x="116685" y="5583645"/>
                  <a:pt x="117185" y="5573698"/>
                </a:cubicBezTo>
                <a:lnTo>
                  <a:pt x="128187" y="5578724"/>
                </a:lnTo>
                <a:lnTo>
                  <a:pt x="132990" y="5580535"/>
                </a:lnTo>
                <a:lnTo>
                  <a:pt x="133470" y="5580018"/>
                </a:lnTo>
                <a:lnTo>
                  <a:pt x="132923" y="5578485"/>
                </a:lnTo>
                <a:lnTo>
                  <a:pt x="132746" y="5563711"/>
                </a:lnTo>
                <a:cubicBezTo>
                  <a:pt x="132951" y="5549489"/>
                  <a:pt x="135516" y="5507940"/>
                  <a:pt x="134153" y="5493153"/>
                </a:cubicBezTo>
                <a:lnTo>
                  <a:pt x="124566" y="5474991"/>
                </a:lnTo>
                <a:cubicBezTo>
                  <a:pt x="119073" y="5461062"/>
                  <a:pt x="126245" y="5443046"/>
                  <a:pt x="123118" y="5430764"/>
                </a:cubicBezTo>
                <a:lnTo>
                  <a:pt x="127731" y="5390706"/>
                </a:lnTo>
                <a:lnTo>
                  <a:pt x="122359" y="5329235"/>
                </a:lnTo>
                <a:cubicBezTo>
                  <a:pt x="102663" y="5299213"/>
                  <a:pt x="95991" y="5269553"/>
                  <a:pt x="85293" y="5241830"/>
                </a:cubicBezTo>
                <a:cubicBezTo>
                  <a:pt x="72658" y="5199576"/>
                  <a:pt x="114666" y="5223439"/>
                  <a:pt x="73923" y="5173808"/>
                </a:cubicBezTo>
                <a:cubicBezTo>
                  <a:pt x="85313" y="5166518"/>
                  <a:pt x="84547" y="5159670"/>
                  <a:pt x="76238" y="5148983"/>
                </a:cubicBezTo>
                <a:cubicBezTo>
                  <a:pt x="80247" y="5132464"/>
                  <a:pt x="94902" y="5092755"/>
                  <a:pt x="97978" y="5074694"/>
                </a:cubicBezTo>
                <a:cubicBezTo>
                  <a:pt x="110731" y="5059292"/>
                  <a:pt x="83944" y="5055678"/>
                  <a:pt x="94694" y="5040617"/>
                </a:cubicBezTo>
                <a:cubicBezTo>
                  <a:pt x="94802" y="5025081"/>
                  <a:pt x="78298" y="5051506"/>
                  <a:pt x="73697" y="5034877"/>
                </a:cubicBezTo>
                <a:cubicBezTo>
                  <a:pt x="71814" y="5019478"/>
                  <a:pt x="53847" y="5017763"/>
                  <a:pt x="60452" y="5009251"/>
                </a:cubicBezTo>
                <a:cubicBezTo>
                  <a:pt x="62654" y="5006415"/>
                  <a:pt x="67586" y="5002823"/>
                  <a:pt x="76752" y="4997718"/>
                </a:cubicBezTo>
                <a:cubicBezTo>
                  <a:pt x="63037" y="4977564"/>
                  <a:pt x="80093" y="4971299"/>
                  <a:pt x="83605" y="4941112"/>
                </a:cubicBezTo>
                <a:cubicBezTo>
                  <a:pt x="71413" y="4930089"/>
                  <a:pt x="74481" y="4919724"/>
                  <a:pt x="82334" y="4909026"/>
                </a:cubicBezTo>
                <a:cubicBezTo>
                  <a:pt x="74598" y="4880945"/>
                  <a:pt x="84463" y="4853361"/>
                  <a:pt x="84533" y="4820775"/>
                </a:cubicBezTo>
                <a:cubicBezTo>
                  <a:pt x="66992" y="4787591"/>
                  <a:pt x="91097" y="4766727"/>
                  <a:pt x="91061" y="4731916"/>
                </a:cubicBezTo>
                <a:cubicBezTo>
                  <a:pt x="97317" y="4695770"/>
                  <a:pt x="116230" y="4627327"/>
                  <a:pt x="122071" y="4603897"/>
                </a:cubicBezTo>
                <a:cubicBezTo>
                  <a:pt x="117440" y="4600264"/>
                  <a:pt x="120402" y="4591022"/>
                  <a:pt x="126106" y="4591335"/>
                </a:cubicBezTo>
                <a:cubicBezTo>
                  <a:pt x="123756" y="4586933"/>
                  <a:pt x="111571" y="4577124"/>
                  <a:pt x="120368" y="4575090"/>
                </a:cubicBezTo>
                <a:lnTo>
                  <a:pt x="116699" y="4558891"/>
                </a:lnTo>
                <a:lnTo>
                  <a:pt x="117721" y="4555518"/>
                </a:lnTo>
                <a:cubicBezTo>
                  <a:pt x="123273" y="4548594"/>
                  <a:pt x="135291" y="4542181"/>
                  <a:pt x="121288" y="4532201"/>
                </a:cubicBezTo>
                <a:cubicBezTo>
                  <a:pt x="136928" y="4512310"/>
                  <a:pt x="128725" y="4502391"/>
                  <a:pt x="147711" y="4486617"/>
                </a:cubicBezTo>
                <a:cubicBezTo>
                  <a:pt x="158484" y="4463542"/>
                  <a:pt x="122280" y="4473495"/>
                  <a:pt x="144056" y="4443395"/>
                </a:cubicBezTo>
                <a:cubicBezTo>
                  <a:pt x="140912" y="4425979"/>
                  <a:pt x="142547" y="4407926"/>
                  <a:pt x="148799" y="4390977"/>
                </a:cubicBezTo>
                <a:cubicBezTo>
                  <a:pt x="155595" y="4391868"/>
                  <a:pt x="150366" y="4381694"/>
                  <a:pt x="150189" y="4377953"/>
                </a:cubicBezTo>
                <a:cubicBezTo>
                  <a:pt x="154054" y="4379688"/>
                  <a:pt x="159180" y="4373931"/>
                  <a:pt x="157161" y="4370129"/>
                </a:cubicBezTo>
                <a:cubicBezTo>
                  <a:pt x="168992" y="4355089"/>
                  <a:pt x="204839" y="4311648"/>
                  <a:pt x="221172" y="4287716"/>
                </a:cubicBezTo>
                <a:cubicBezTo>
                  <a:pt x="232682" y="4263059"/>
                  <a:pt x="256375" y="4254679"/>
                  <a:pt x="255165" y="4226534"/>
                </a:cubicBezTo>
                <a:cubicBezTo>
                  <a:pt x="266015" y="4203483"/>
                  <a:pt x="282023" y="4186568"/>
                  <a:pt x="285944" y="4164636"/>
                </a:cubicBezTo>
                <a:cubicBezTo>
                  <a:pt x="294955" y="4159143"/>
                  <a:pt x="300526" y="4152620"/>
                  <a:pt x="295693" y="4141582"/>
                </a:cubicBezTo>
                <a:cubicBezTo>
                  <a:pt x="308142" y="4121141"/>
                  <a:pt x="322089" y="4121228"/>
                  <a:pt x="319223" y="4103323"/>
                </a:cubicBezTo>
                <a:cubicBezTo>
                  <a:pt x="351512" y="4098587"/>
                  <a:pt x="328609" y="4093027"/>
                  <a:pt x="333663" y="4077824"/>
                </a:cubicBezTo>
                <a:cubicBezTo>
                  <a:pt x="335974" y="4064831"/>
                  <a:pt x="315731" y="4079163"/>
                  <a:pt x="320953" y="4068192"/>
                </a:cubicBezTo>
                <a:cubicBezTo>
                  <a:pt x="333427" y="4060380"/>
                  <a:pt x="315984" y="4050720"/>
                  <a:pt x="329962" y="4043196"/>
                </a:cubicBezTo>
                <a:cubicBezTo>
                  <a:pt x="341100" y="4053666"/>
                  <a:pt x="341751" y="4018950"/>
                  <a:pt x="353517" y="4024856"/>
                </a:cubicBezTo>
                <a:cubicBezTo>
                  <a:pt x="343556" y="4005479"/>
                  <a:pt x="366490" y="4012360"/>
                  <a:pt x="369715" y="3996365"/>
                </a:cubicBezTo>
                <a:cubicBezTo>
                  <a:pt x="367475" y="3986595"/>
                  <a:pt x="369211" y="3981543"/>
                  <a:pt x="379555" y="3979401"/>
                </a:cubicBezTo>
                <a:cubicBezTo>
                  <a:pt x="367646" y="3933458"/>
                  <a:pt x="388974" y="3961494"/>
                  <a:pt x="394185" y="3928228"/>
                </a:cubicBezTo>
                <a:cubicBezTo>
                  <a:pt x="396507" y="3898275"/>
                  <a:pt x="404954" y="3867782"/>
                  <a:pt x="390160" y="3828676"/>
                </a:cubicBezTo>
                <a:cubicBezTo>
                  <a:pt x="384585" y="3819798"/>
                  <a:pt x="387756" y="3808027"/>
                  <a:pt x="397237" y="3802385"/>
                </a:cubicBezTo>
                <a:cubicBezTo>
                  <a:pt x="398869" y="3801415"/>
                  <a:pt x="400632" y="3800665"/>
                  <a:pt x="402468" y="3800163"/>
                </a:cubicBezTo>
                <a:cubicBezTo>
                  <a:pt x="406187" y="3784407"/>
                  <a:pt x="412833" y="3729161"/>
                  <a:pt x="419553" y="3707849"/>
                </a:cubicBezTo>
                <a:cubicBezTo>
                  <a:pt x="427191" y="3696536"/>
                  <a:pt x="450857" y="3687984"/>
                  <a:pt x="442791" y="3672289"/>
                </a:cubicBezTo>
                <a:cubicBezTo>
                  <a:pt x="454321" y="3676732"/>
                  <a:pt x="442406" y="3654553"/>
                  <a:pt x="453506" y="3651490"/>
                </a:cubicBezTo>
                <a:cubicBezTo>
                  <a:pt x="462536" y="3649938"/>
                  <a:pt x="461024" y="3642848"/>
                  <a:pt x="463867" y="3637308"/>
                </a:cubicBezTo>
                <a:cubicBezTo>
                  <a:pt x="472833" y="3633114"/>
                  <a:pt x="478706" y="3605537"/>
                  <a:pt x="476438" y="3596088"/>
                </a:cubicBezTo>
                <a:cubicBezTo>
                  <a:pt x="464530" y="3569650"/>
                  <a:pt x="500049" y="3546790"/>
                  <a:pt x="491497" y="3525619"/>
                </a:cubicBezTo>
                <a:cubicBezTo>
                  <a:pt x="491833" y="3519984"/>
                  <a:pt x="493497" y="3515264"/>
                  <a:pt x="495979" y="3511139"/>
                </a:cubicBezTo>
                <a:lnTo>
                  <a:pt x="504897" y="3500760"/>
                </a:lnTo>
                <a:lnTo>
                  <a:pt x="511383" y="3500156"/>
                </a:lnTo>
                <a:lnTo>
                  <a:pt x="514661" y="3492522"/>
                </a:lnTo>
                <a:lnTo>
                  <a:pt x="516591" y="3490924"/>
                </a:lnTo>
                <a:cubicBezTo>
                  <a:pt x="520304" y="3487883"/>
                  <a:pt x="523811" y="3484792"/>
                  <a:pt x="526604" y="3481328"/>
                </a:cubicBezTo>
                <a:cubicBezTo>
                  <a:pt x="501233" y="3472978"/>
                  <a:pt x="546190" y="3450491"/>
                  <a:pt x="521677" y="3450102"/>
                </a:cubicBezTo>
                <a:cubicBezTo>
                  <a:pt x="532617" y="3429618"/>
                  <a:pt x="506415" y="3434623"/>
                  <a:pt x="537252" y="3420520"/>
                </a:cubicBezTo>
                <a:cubicBezTo>
                  <a:pt x="538177" y="3379165"/>
                  <a:pt x="597072" y="3324511"/>
                  <a:pt x="584418" y="3284165"/>
                </a:cubicBezTo>
                <a:cubicBezTo>
                  <a:pt x="595839" y="3253336"/>
                  <a:pt x="600583" y="3260142"/>
                  <a:pt x="605777" y="3235544"/>
                </a:cubicBezTo>
                <a:cubicBezTo>
                  <a:pt x="616179" y="3195982"/>
                  <a:pt x="622759" y="3088699"/>
                  <a:pt x="624913" y="3057384"/>
                </a:cubicBezTo>
                <a:cubicBezTo>
                  <a:pt x="621988" y="3054365"/>
                  <a:pt x="620005" y="3051091"/>
                  <a:pt x="618697" y="3047652"/>
                </a:cubicBezTo>
                <a:lnTo>
                  <a:pt x="616644" y="3037529"/>
                </a:lnTo>
                <a:lnTo>
                  <a:pt x="617876" y="3036541"/>
                </a:lnTo>
                <a:cubicBezTo>
                  <a:pt x="621043" y="3031669"/>
                  <a:pt x="621147" y="3028266"/>
                  <a:pt x="619896" y="3025524"/>
                </a:cubicBezTo>
                <a:lnTo>
                  <a:pt x="617374" y="3022606"/>
                </a:lnTo>
                <a:cubicBezTo>
                  <a:pt x="617526" y="3020033"/>
                  <a:pt x="617679" y="3017460"/>
                  <a:pt x="617831" y="3014887"/>
                </a:cubicBezTo>
                <a:lnTo>
                  <a:pt x="616227" y="2999257"/>
                </a:lnTo>
                <a:lnTo>
                  <a:pt x="618274" y="2996732"/>
                </a:lnTo>
                <a:cubicBezTo>
                  <a:pt x="618686" y="2989081"/>
                  <a:pt x="619099" y="2981431"/>
                  <a:pt x="619511" y="2973780"/>
                </a:cubicBezTo>
                <a:lnTo>
                  <a:pt x="620642" y="2973655"/>
                </a:lnTo>
                <a:cubicBezTo>
                  <a:pt x="623208" y="2972846"/>
                  <a:pt x="625154" y="2971263"/>
                  <a:pt x="625859" y="2968014"/>
                </a:cubicBezTo>
                <a:cubicBezTo>
                  <a:pt x="641104" y="2975784"/>
                  <a:pt x="632553" y="2967071"/>
                  <a:pt x="633290" y="2956801"/>
                </a:cubicBezTo>
                <a:cubicBezTo>
                  <a:pt x="657130" y="2966578"/>
                  <a:pt x="649356" y="2935726"/>
                  <a:pt x="664209" y="2933298"/>
                </a:cubicBezTo>
                <a:cubicBezTo>
                  <a:pt x="664212" y="2925534"/>
                  <a:pt x="664649" y="2917501"/>
                  <a:pt x="665622" y="2909390"/>
                </a:cubicBezTo>
                <a:lnTo>
                  <a:pt x="666516" y="2904671"/>
                </a:lnTo>
                <a:lnTo>
                  <a:pt x="666785" y="2904615"/>
                </a:lnTo>
                <a:cubicBezTo>
                  <a:pt x="667515" y="2903671"/>
                  <a:pt x="668011" y="2902150"/>
                  <a:pt x="668228" y="2899714"/>
                </a:cubicBezTo>
                <a:cubicBezTo>
                  <a:pt x="668200" y="2898499"/>
                  <a:pt x="668172" y="2897282"/>
                  <a:pt x="668144" y="2896066"/>
                </a:cubicBezTo>
                <a:lnTo>
                  <a:pt x="669877" y="2886912"/>
                </a:lnTo>
                <a:lnTo>
                  <a:pt x="672144" y="2884014"/>
                </a:lnTo>
                <a:lnTo>
                  <a:pt x="675452" y="2883229"/>
                </a:lnTo>
                <a:cubicBezTo>
                  <a:pt x="675391" y="2882933"/>
                  <a:pt x="675329" y="2882639"/>
                  <a:pt x="675268" y="2882343"/>
                </a:cubicBezTo>
                <a:cubicBezTo>
                  <a:pt x="671128" y="2875325"/>
                  <a:pt x="663714" y="2872524"/>
                  <a:pt x="687009" y="2866529"/>
                </a:cubicBezTo>
                <a:cubicBezTo>
                  <a:pt x="681161" y="2850828"/>
                  <a:pt x="694937" y="2849285"/>
                  <a:pt x="703772" y="2829536"/>
                </a:cubicBezTo>
                <a:cubicBezTo>
                  <a:pt x="697142" y="2820214"/>
                  <a:pt x="701540" y="2813723"/>
                  <a:pt x="709503" y="2807759"/>
                </a:cubicBezTo>
                <a:cubicBezTo>
                  <a:pt x="709675" y="2787664"/>
                  <a:pt x="722617" y="2770658"/>
                  <a:pt x="729434" y="2748755"/>
                </a:cubicBezTo>
                <a:cubicBezTo>
                  <a:pt x="723495" y="2723695"/>
                  <a:pt x="745457" y="2713438"/>
                  <a:pt x="752657" y="2690022"/>
                </a:cubicBezTo>
                <a:cubicBezTo>
                  <a:pt x="738132" y="2667595"/>
                  <a:pt x="772440" y="2674802"/>
                  <a:pt x="782299" y="2663439"/>
                </a:cubicBezTo>
                <a:lnTo>
                  <a:pt x="783672" y="2660083"/>
                </a:lnTo>
                <a:cubicBezTo>
                  <a:pt x="783367" y="2657010"/>
                  <a:pt x="783060" y="2653937"/>
                  <a:pt x="782755" y="2650864"/>
                </a:cubicBezTo>
                <a:lnTo>
                  <a:pt x="781641" y="2647388"/>
                </a:lnTo>
                <a:cubicBezTo>
                  <a:pt x="781160" y="2644997"/>
                  <a:pt x="781208" y="2643412"/>
                  <a:pt x="781648" y="2642321"/>
                </a:cubicBezTo>
                <a:lnTo>
                  <a:pt x="781893" y="2642199"/>
                </a:lnTo>
                <a:cubicBezTo>
                  <a:pt x="781736" y="2640614"/>
                  <a:pt x="781577" y="2639031"/>
                  <a:pt x="781420" y="2637446"/>
                </a:cubicBezTo>
                <a:cubicBezTo>
                  <a:pt x="780062" y="2629421"/>
                  <a:pt x="778210" y="2621608"/>
                  <a:pt x="776013" y="2614161"/>
                </a:cubicBezTo>
                <a:cubicBezTo>
                  <a:pt x="789698" y="2608058"/>
                  <a:pt x="773433" y="2580448"/>
                  <a:pt x="799274" y="2583767"/>
                </a:cubicBezTo>
                <a:cubicBezTo>
                  <a:pt x="797076" y="2573730"/>
                  <a:pt x="786332" y="2567549"/>
                  <a:pt x="803286" y="2571126"/>
                </a:cubicBezTo>
                <a:lnTo>
                  <a:pt x="804150" y="2569441"/>
                </a:lnTo>
                <a:lnTo>
                  <a:pt x="800301" y="2563632"/>
                </a:lnTo>
                <a:cubicBezTo>
                  <a:pt x="798670" y="2557453"/>
                  <a:pt x="797071" y="2551799"/>
                  <a:pt x="793576" y="2556344"/>
                </a:cubicBezTo>
                <a:cubicBezTo>
                  <a:pt x="785387" y="2548895"/>
                  <a:pt x="796146" y="2540807"/>
                  <a:pt x="788869" y="2533157"/>
                </a:cubicBezTo>
                <a:cubicBezTo>
                  <a:pt x="786041" y="2522927"/>
                  <a:pt x="797801" y="2536851"/>
                  <a:pt x="796781" y="2524899"/>
                </a:cubicBezTo>
                <a:cubicBezTo>
                  <a:pt x="796934" y="2523879"/>
                  <a:pt x="797088" y="2522860"/>
                  <a:pt x="797241" y="2521840"/>
                </a:cubicBezTo>
                <a:lnTo>
                  <a:pt x="796029" y="2516618"/>
                </a:lnTo>
                <a:lnTo>
                  <a:pt x="792761" y="2514462"/>
                </a:lnTo>
                <a:cubicBezTo>
                  <a:pt x="790774" y="2512148"/>
                  <a:pt x="789910" y="2508859"/>
                  <a:pt x="791595" y="2503381"/>
                </a:cubicBezTo>
                <a:lnTo>
                  <a:pt x="792181" y="2502571"/>
                </a:lnTo>
                <a:lnTo>
                  <a:pt x="788824" y="2501027"/>
                </a:lnTo>
                <a:lnTo>
                  <a:pt x="787270" y="2492600"/>
                </a:lnTo>
                <a:lnTo>
                  <a:pt x="778877" y="2485183"/>
                </a:lnTo>
                <a:lnTo>
                  <a:pt x="780557" y="2480669"/>
                </a:lnTo>
                <a:lnTo>
                  <a:pt x="783964" y="2480825"/>
                </a:lnTo>
                <a:lnTo>
                  <a:pt x="775765" y="2465130"/>
                </a:lnTo>
                <a:cubicBezTo>
                  <a:pt x="778982" y="2455259"/>
                  <a:pt x="775818" y="2449073"/>
                  <a:pt x="770558" y="2443685"/>
                </a:cubicBezTo>
                <a:cubicBezTo>
                  <a:pt x="768821" y="2423506"/>
                  <a:pt x="759680" y="2407402"/>
                  <a:pt x="753813" y="2385914"/>
                </a:cubicBezTo>
                <a:cubicBezTo>
                  <a:pt x="755336" y="2360280"/>
                  <a:pt x="741334" y="2351643"/>
                  <a:pt x="735113" y="2328662"/>
                </a:cubicBezTo>
                <a:cubicBezTo>
                  <a:pt x="742984" y="2301647"/>
                  <a:pt x="715756" y="2318371"/>
                  <a:pt x="713172" y="2298217"/>
                </a:cubicBezTo>
                <a:cubicBezTo>
                  <a:pt x="718425" y="2262517"/>
                  <a:pt x="703833" y="2301922"/>
                  <a:pt x="698974" y="2250782"/>
                </a:cubicBezTo>
                <a:cubicBezTo>
                  <a:pt x="700296" y="2247398"/>
                  <a:pt x="697378" y="2241930"/>
                  <a:pt x="695006" y="2243352"/>
                </a:cubicBezTo>
                <a:cubicBezTo>
                  <a:pt x="695218" y="2239945"/>
                  <a:pt x="698649" y="2230878"/>
                  <a:pt x="694540" y="2231409"/>
                </a:cubicBezTo>
                <a:cubicBezTo>
                  <a:pt x="691262" y="2215680"/>
                  <a:pt x="690791" y="2199138"/>
                  <a:pt x="693174" y="2183375"/>
                </a:cubicBezTo>
                <a:cubicBezTo>
                  <a:pt x="680938" y="2154998"/>
                  <a:pt x="702415" y="2165592"/>
                  <a:pt x="696594" y="2144085"/>
                </a:cubicBezTo>
                <a:cubicBezTo>
                  <a:pt x="685630" y="2128897"/>
                  <a:pt x="690840" y="2120189"/>
                  <a:pt x="682003" y="2101383"/>
                </a:cubicBezTo>
                <a:cubicBezTo>
                  <a:pt x="690702" y="2092860"/>
                  <a:pt x="683661" y="2086506"/>
                  <a:pt x="680520" y="2079956"/>
                </a:cubicBezTo>
                <a:lnTo>
                  <a:pt x="680002" y="2076836"/>
                </a:lnTo>
                <a:lnTo>
                  <a:pt x="682664" y="2062205"/>
                </a:lnTo>
                <a:cubicBezTo>
                  <a:pt x="677435" y="2059982"/>
                  <a:pt x="685036" y="2051541"/>
                  <a:pt x="686574" y="2047621"/>
                </a:cubicBezTo>
                <a:cubicBezTo>
                  <a:pt x="683137" y="2047669"/>
                  <a:pt x="681618" y="2039112"/>
                  <a:pt x="684505" y="2035989"/>
                </a:cubicBezTo>
                <a:cubicBezTo>
                  <a:pt x="697744" y="1971545"/>
                  <a:pt x="665102" y="2008454"/>
                  <a:pt x="684926" y="1969476"/>
                </a:cubicBezTo>
                <a:cubicBezTo>
                  <a:pt x="689323" y="1943615"/>
                  <a:pt x="649725" y="1944656"/>
                  <a:pt x="669491" y="1917869"/>
                </a:cubicBezTo>
                <a:cubicBezTo>
                  <a:pt x="670499" y="1886102"/>
                  <a:pt x="656602" y="1866056"/>
                  <a:pt x="668084" y="1836507"/>
                </a:cubicBezTo>
                <a:cubicBezTo>
                  <a:pt x="668964" y="1806766"/>
                  <a:pt x="663816" y="1781182"/>
                  <a:pt x="669261" y="1755879"/>
                </a:cubicBezTo>
                <a:cubicBezTo>
                  <a:pt x="664845" y="1745788"/>
                  <a:pt x="663293" y="1736202"/>
                  <a:pt x="670934" y="1726651"/>
                </a:cubicBezTo>
                <a:cubicBezTo>
                  <a:pt x="669678" y="1698957"/>
                  <a:pt x="659604" y="1692528"/>
                  <a:pt x="668418" y="1674709"/>
                </a:cubicBezTo>
                <a:cubicBezTo>
                  <a:pt x="663052" y="1669668"/>
                  <a:pt x="660191" y="1666183"/>
                  <a:pt x="658947" y="1663502"/>
                </a:cubicBezTo>
                <a:cubicBezTo>
                  <a:pt x="655218" y="1655460"/>
                  <a:pt x="666065" y="1654644"/>
                  <a:pt x="667634" y="1640672"/>
                </a:cubicBezTo>
                <a:cubicBezTo>
                  <a:pt x="670870" y="1625689"/>
                  <a:pt x="680041" y="1650492"/>
                  <a:pt x="680416" y="1636309"/>
                </a:cubicBezTo>
                <a:cubicBezTo>
                  <a:pt x="674381" y="1622116"/>
                  <a:pt x="690581" y="1619938"/>
                  <a:pt x="683355" y="1605349"/>
                </a:cubicBezTo>
                <a:cubicBezTo>
                  <a:pt x="671388" y="1611345"/>
                  <a:pt x="684009" y="1573894"/>
                  <a:pt x="673311" y="1574712"/>
                </a:cubicBezTo>
                <a:cubicBezTo>
                  <a:pt x="687788" y="1558635"/>
                  <a:pt x="668681" y="1555273"/>
                  <a:pt x="672392" y="1536647"/>
                </a:cubicBezTo>
                <a:cubicBezTo>
                  <a:pt x="677688" y="1527242"/>
                  <a:pt x="678342" y="1521025"/>
                  <a:pt x="671702" y="1513896"/>
                </a:cubicBezTo>
                <a:cubicBezTo>
                  <a:pt x="697596" y="1470305"/>
                  <a:pt x="671673" y="1490329"/>
                  <a:pt x="680462" y="1452296"/>
                </a:cubicBezTo>
                <a:cubicBezTo>
                  <a:pt x="690082" y="1419160"/>
                  <a:pt x="695497" y="1382582"/>
                  <a:pt x="720892" y="1347657"/>
                </a:cubicBezTo>
                <a:cubicBezTo>
                  <a:pt x="728252" y="1340763"/>
                  <a:pt x="730408" y="1326684"/>
                  <a:pt x="725707" y="1316214"/>
                </a:cubicBezTo>
                <a:cubicBezTo>
                  <a:pt x="724898" y="1314411"/>
                  <a:pt x="723913" y="1312787"/>
                  <a:pt x="722781" y="1311390"/>
                </a:cubicBezTo>
                <a:cubicBezTo>
                  <a:pt x="740925" y="1290091"/>
                  <a:pt x="731077" y="1279232"/>
                  <a:pt x="743580" y="1268952"/>
                </a:cubicBezTo>
                <a:cubicBezTo>
                  <a:pt x="747716" y="1237645"/>
                  <a:pt x="734341" y="1214150"/>
                  <a:pt x="745282" y="1204622"/>
                </a:cubicBezTo>
                <a:cubicBezTo>
                  <a:pt x="744051" y="1188944"/>
                  <a:pt x="730234" y="1168727"/>
                  <a:pt x="741960" y="1155703"/>
                </a:cubicBezTo>
                <a:cubicBezTo>
                  <a:pt x="731985" y="1155066"/>
                  <a:pt x="748925" y="1136907"/>
                  <a:pt x="742087" y="1128440"/>
                </a:cubicBezTo>
                <a:cubicBezTo>
                  <a:pt x="736171" y="1122556"/>
                  <a:pt x="739932" y="1115674"/>
                  <a:pt x="739973" y="1108417"/>
                </a:cubicBezTo>
                <a:cubicBezTo>
                  <a:pt x="735099" y="1099737"/>
                  <a:pt x="741268" y="1067483"/>
                  <a:pt x="746465" y="1058433"/>
                </a:cubicBezTo>
                <a:cubicBezTo>
                  <a:pt x="765005" y="1035713"/>
                  <a:pt x="748052" y="994640"/>
                  <a:pt x="762191" y="975987"/>
                </a:cubicBezTo>
                <a:cubicBezTo>
                  <a:pt x="764072" y="969800"/>
                  <a:pt x="764654" y="963971"/>
                  <a:pt x="764423" y="958395"/>
                </a:cubicBezTo>
                <a:lnTo>
                  <a:pt x="761915" y="943118"/>
                </a:lnTo>
                <a:lnTo>
                  <a:pt x="757474" y="939439"/>
                </a:lnTo>
                <a:cubicBezTo>
                  <a:pt x="757647" y="936206"/>
                  <a:pt x="757819" y="932972"/>
                  <a:pt x="757991" y="929739"/>
                </a:cubicBezTo>
                <a:lnTo>
                  <a:pt x="757204" y="927127"/>
                </a:lnTo>
                <a:cubicBezTo>
                  <a:pt x="755678" y="922138"/>
                  <a:pt x="754319" y="917190"/>
                  <a:pt x="753613" y="912177"/>
                </a:cubicBezTo>
                <a:cubicBezTo>
                  <a:pt x="775028" y="915106"/>
                  <a:pt x="751138" y="870019"/>
                  <a:pt x="768933" y="881067"/>
                </a:cubicBezTo>
                <a:cubicBezTo>
                  <a:pt x="768780" y="854032"/>
                  <a:pt x="782103" y="846928"/>
                  <a:pt x="765219" y="817416"/>
                </a:cubicBezTo>
                <a:cubicBezTo>
                  <a:pt x="780144" y="772732"/>
                  <a:pt x="762831" y="740070"/>
                  <a:pt x="787152" y="702815"/>
                </a:cubicBezTo>
                <a:cubicBezTo>
                  <a:pt x="777404" y="708645"/>
                  <a:pt x="779667" y="685431"/>
                  <a:pt x="783947" y="672401"/>
                </a:cubicBezTo>
                <a:cubicBezTo>
                  <a:pt x="745609" y="693593"/>
                  <a:pt x="816557" y="618072"/>
                  <a:pt x="789277" y="612154"/>
                </a:cubicBezTo>
                <a:cubicBezTo>
                  <a:pt x="814029" y="607196"/>
                  <a:pt x="790950" y="545243"/>
                  <a:pt x="816705" y="516197"/>
                </a:cubicBezTo>
                <a:cubicBezTo>
                  <a:pt x="818115" y="496236"/>
                  <a:pt x="819907" y="464307"/>
                  <a:pt x="823696" y="446558"/>
                </a:cubicBezTo>
                <a:lnTo>
                  <a:pt x="819138" y="402046"/>
                </a:lnTo>
                <a:cubicBezTo>
                  <a:pt x="813660" y="377878"/>
                  <a:pt x="816214" y="373884"/>
                  <a:pt x="809089" y="322733"/>
                </a:cubicBezTo>
                <a:cubicBezTo>
                  <a:pt x="809391" y="257376"/>
                  <a:pt x="793760" y="267420"/>
                  <a:pt x="798307" y="204587"/>
                </a:cubicBezTo>
                <a:cubicBezTo>
                  <a:pt x="791298" y="201120"/>
                  <a:pt x="789378" y="133016"/>
                  <a:pt x="784841" y="127724"/>
                </a:cubicBezTo>
                <a:lnTo>
                  <a:pt x="774543" y="110945"/>
                </a:lnTo>
                <a:lnTo>
                  <a:pt x="775980" y="108356"/>
                </a:lnTo>
                <a:cubicBezTo>
                  <a:pt x="778096" y="97517"/>
                  <a:pt x="775985" y="91347"/>
                  <a:pt x="772015" y="87265"/>
                </a:cubicBezTo>
                <a:lnTo>
                  <a:pt x="765760" y="83713"/>
                </a:lnTo>
                <a:lnTo>
                  <a:pt x="761352" y="69573"/>
                </a:lnTo>
                <a:lnTo>
                  <a:pt x="748123" y="42623"/>
                </a:lnTo>
                <a:lnTo>
                  <a:pt x="749910" y="36737"/>
                </a:lnTo>
                <a:close/>
              </a:path>
            </a:pathLst>
          </a:cu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88716B6-19BA-4C13-A3E6-380170A88D2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76364" y="2259463"/>
            <a:ext cx="2311233" cy="2956423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 descr="A view of a stone building&#10;&#10;Description automatically generated">
            <a:extLst>
              <a:ext uri="{FF2B5EF4-FFF2-40B4-BE49-F238E27FC236}">
                <a16:creationId xmlns:a16="http://schemas.microsoft.com/office/drawing/2014/main" id="{CEA21FFD-6D82-4622-9A53-8D368288D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578" r="23510" b="3"/>
          <a:stretch/>
        </p:blipFill>
        <p:spPr>
          <a:xfrm>
            <a:off x="7178934" y="2351786"/>
            <a:ext cx="2106092" cy="2771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572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2ABE1108-6423-4E53-85A1-817683043C7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8B291B-5946-4189-86B1-D763BA393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3366" y="31591"/>
            <a:ext cx="6870954" cy="1675626"/>
          </a:xfrm>
        </p:spPr>
        <p:txBody>
          <a:bodyPr>
            <a:normAutofit/>
          </a:bodyPr>
          <a:lstStyle/>
          <a:p>
            <a:r>
              <a:rPr lang="en-US" sz="4000" b="1" dirty="0">
                <a:cs typeface="Calibri Light"/>
              </a:rPr>
              <a:t>Maya cities</a:t>
            </a:r>
            <a:endParaRPr lang="en-US" sz="4000" b="1" dirty="0"/>
          </a:p>
        </p:txBody>
      </p:sp>
      <p:pic>
        <p:nvPicPr>
          <p:cNvPr id="4" name="Picture 4" descr="A close up of a large rock&#10;&#10;Description automatically generated">
            <a:extLst>
              <a:ext uri="{FF2B5EF4-FFF2-40B4-BE49-F238E27FC236}">
                <a16:creationId xmlns:a16="http://schemas.microsoft.com/office/drawing/2014/main" id="{AFC61288-BE9E-404B-91EF-E4ABB1AC77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548" r="-2" b="14795"/>
          <a:stretch/>
        </p:blipFill>
        <p:spPr>
          <a:xfrm>
            <a:off x="20" y="1"/>
            <a:ext cx="4187091" cy="2164321"/>
          </a:xfrm>
          <a:prstGeom prst="rect">
            <a:avLst/>
          </a:prstGeom>
        </p:spPr>
      </p:pic>
      <p:pic>
        <p:nvPicPr>
          <p:cNvPr id="5" name="Picture 5" descr="A stone building&#10;&#10;Description automatically generated">
            <a:extLst>
              <a:ext uri="{FF2B5EF4-FFF2-40B4-BE49-F238E27FC236}">
                <a16:creationId xmlns:a16="http://schemas.microsoft.com/office/drawing/2014/main" id="{762BB94D-894D-4CE0-B791-26F56F8CB2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732" r="-2" b="14731"/>
          <a:stretch/>
        </p:blipFill>
        <p:spPr>
          <a:xfrm>
            <a:off x="41773" y="4513498"/>
            <a:ext cx="4187091" cy="2164321"/>
          </a:xfrm>
          <a:prstGeom prst="rect">
            <a:avLst/>
          </a:prstGeom>
        </p:spPr>
      </p:pic>
      <p:pic>
        <p:nvPicPr>
          <p:cNvPr id="6" name="Picture 6" descr="A castle on top of a building&#10;&#10;Description automatically generated">
            <a:extLst>
              <a:ext uri="{FF2B5EF4-FFF2-40B4-BE49-F238E27FC236}">
                <a16:creationId xmlns:a16="http://schemas.microsoft.com/office/drawing/2014/main" id="{FDF658A0-05C7-4093-B16F-E46B77FC42D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268" r="3" b="15774"/>
          <a:stretch/>
        </p:blipFill>
        <p:spPr>
          <a:xfrm>
            <a:off x="20" y="2157159"/>
            <a:ext cx="4187091" cy="21643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54E64C-FBE0-490F-AD57-3EEC84BAA3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1173" y="1293254"/>
            <a:ext cx="6870954" cy="3736507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US" sz="2400" dirty="0">
              <a:ea typeface="+mn-lt"/>
              <a:cs typeface="+mn-lt"/>
            </a:endParaRPr>
          </a:p>
          <a:p>
            <a:r>
              <a:rPr lang="en-US" sz="2400" dirty="0">
                <a:ea typeface="+mn-lt"/>
                <a:cs typeface="+mn-lt"/>
              </a:rPr>
              <a:t>In the </a:t>
            </a:r>
            <a:r>
              <a:rPr lang="en-US" sz="2400" dirty="0" err="1">
                <a:ea typeface="+mn-lt"/>
                <a:cs typeface="+mn-lt"/>
              </a:rPr>
              <a:t>centre</a:t>
            </a:r>
            <a:r>
              <a:rPr lang="en-US" sz="2400" dirty="0">
                <a:ea typeface="+mn-lt"/>
                <a:cs typeface="+mn-lt"/>
              </a:rPr>
              <a:t> of a Maya city, was a large open square where markets were held.</a:t>
            </a:r>
          </a:p>
          <a:p>
            <a:r>
              <a:rPr lang="en-US" sz="2400" dirty="0">
                <a:ea typeface="+mn-lt"/>
                <a:cs typeface="+mn-lt"/>
              </a:rPr>
              <a:t>Each city also had a '</a:t>
            </a:r>
            <a:r>
              <a:rPr lang="en-US" sz="2400" dirty="0" err="1">
                <a:ea typeface="+mn-lt"/>
                <a:cs typeface="+mn-lt"/>
              </a:rPr>
              <a:t>pok</a:t>
            </a:r>
            <a:r>
              <a:rPr lang="en-US" sz="2400" dirty="0">
                <a:ea typeface="+mn-lt"/>
                <a:cs typeface="+mn-lt"/>
              </a:rPr>
              <a:t> ta </a:t>
            </a:r>
            <a:r>
              <a:rPr lang="en-US" sz="2400" dirty="0" err="1">
                <a:ea typeface="+mn-lt"/>
                <a:cs typeface="+mn-lt"/>
              </a:rPr>
              <a:t>pok</a:t>
            </a:r>
            <a:r>
              <a:rPr lang="en-US" sz="2400" dirty="0">
                <a:ea typeface="+mn-lt"/>
                <a:cs typeface="+mn-lt"/>
              </a:rPr>
              <a:t>' court. </a:t>
            </a:r>
            <a:r>
              <a:rPr lang="en-US" sz="2400" b="1" dirty="0" err="1">
                <a:ea typeface="+mn-lt"/>
                <a:cs typeface="+mn-lt"/>
              </a:rPr>
              <a:t>Pok</a:t>
            </a:r>
            <a:r>
              <a:rPr lang="en-US" sz="2400" b="1" dirty="0">
                <a:ea typeface="+mn-lt"/>
                <a:cs typeface="+mn-lt"/>
              </a:rPr>
              <a:t> ta </a:t>
            </a:r>
            <a:r>
              <a:rPr lang="en-US" sz="2400" b="1" dirty="0" err="1">
                <a:ea typeface="+mn-lt"/>
                <a:cs typeface="+mn-lt"/>
              </a:rPr>
              <a:t>pok</a:t>
            </a:r>
            <a:r>
              <a:rPr lang="en-US" sz="2400" dirty="0">
                <a:ea typeface="+mn-lt"/>
                <a:cs typeface="+mn-lt"/>
              </a:rPr>
              <a:t> was a popular ball game, which involved teams of players competing to put a ball through a stone hoop. These games were played for leisure but sometimes as part of religious festivals.</a:t>
            </a:r>
            <a:endParaRPr lang="en-US" sz="2400">
              <a:cs typeface="Calibri" panose="020F0502020204030204"/>
            </a:endParaRPr>
          </a:p>
          <a:p>
            <a:r>
              <a:rPr lang="en-US" sz="2400" dirty="0">
                <a:ea typeface="+mn-lt"/>
                <a:cs typeface="+mn-lt"/>
              </a:rPr>
              <a:t>The ruling family lived in single </a:t>
            </a:r>
            <a:r>
              <a:rPr lang="en-US" sz="2400" dirty="0" err="1">
                <a:ea typeface="+mn-lt"/>
                <a:cs typeface="+mn-lt"/>
              </a:rPr>
              <a:t>storey</a:t>
            </a:r>
            <a:r>
              <a:rPr lang="en-US" sz="2400" dirty="0">
                <a:ea typeface="+mn-lt"/>
                <a:cs typeface="+mn-lt"/>
              </a:rPr>
              <a:t> palaces in the city </a:t>
            </a:r>
            <a:r>
              <a:rPr lang="en-US" sz="2400" dirty="0" err="1">
                <a:ea typeface="+mn-lt"/>
                <a:cs typeface="+mn-lt"/>
              </a:rPr>
              <a:t>centre</a:t>
            </a:r>
            <a:r>
              <a:rPr lang="en-US" sz="2400" dirty="0">
                <a:ea typeface="+mn-lt"/>
                <a:cs typeface="+mn-lt"/>
              </a:rPr>
              <a:t> and wealthy Maya also had houses in the city, made from limestone. </a:t>
            </a:r>
          </a:p>
          <a:p>
            <a:r>
              <a:rPr lang="en-US" sz="2400" dirty="0">
                <a:ea typeface="+mn-lt"/>
                <a:cs typeface="+mn-lt"/>
              </a:rPr>
              <a:t>Most ordinary Maya people lived in small and simple homes on the edge of cities made of bricks or wood and had a thatched roof – we looked at these in lesson 2.</a:t>
            </a:r>
            <a:endParaRPr lang="en-US" sz="2000" dirty="0">
              <a:cs typeface="Calibri" panose="020F0502020204030204"/>
            </a:endParaRPr>
          </a:p>
          <a:p>
            <a:endParaRPr lang="en-US" sz="1700">
              <a:cs typeface="Calibri" panose="020F0502020204030204"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F3F19B9-3C83-4242-B2DA-8B4FDC331454}"/>
              </a:ext>
            </a:extLst>
          </p:cNvPr>
          <p:cNvCxnSpPr/>
          <p:nvPr/>
        </p:nvCxnSpPr>
        <p:spPr>
          <a:xfrm>
            <a:off x="3874718" y="1499992"/>
            <a:ext cx="914400" cy="1175358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AC7273CE-CF77-4E08-AA0B-021895F1A459}"/>
              </a:ext>
            </a:extLst>
          </p:cNvPr>
          <p:cNvCxnSpPr>
            <a:cxnSpLocks/>
          </p:cNvCxnSpPr>
          <p:nvPr/>
        </p:nvCxnSpPr>
        <p:spPr>
          <a:xfrm>
            <a:off x="3947786" y="3326704"/>
            <a:ext cx="914400" cy="1050098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60E244D5-09C8-4F9C-A333-8B05D10C5762}"/>
              </a:ext>
            </a:extLst>
          </p:cNvPr>
          <p:cNvCxnSpPr>
            <a:cxnSpLocks/>
          </p:cNvCxnSpPr>
          <p:nvPr/>
        </p:nvCxnSpPr>
        <p:spPr>
          <a:xfrm flipV="1">
            <a:off x="3906033" y="5451953"/>
            <a:ext cx="935277" cy="4175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Picture 9" descr="A castle on top of a grass covered field&#10;&#10;Description automatically generated">
            <a:extLst>
              <a:ext uri="{FF2B5EF4-FFF2-40B4-BE49-F238E27FC236}">
                <a16:creationId xmlns:a16="http://schemas.microsoft.com/office/drawing/2014/main" id="{5494D792-86D4-4BDE-9CF7-75E649E21A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57554" y="-26487"/>
            <a:ext cx="2638425" cy="1733550"/>
          </a:xfrm>
          <a:prstGeom prst="rect">
            <a:avLst/>
          </a:prstGeom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2AD7EFD9-8513-4268-937D-C7C2EBECD9F8}"/>
              </a:ext>
            </a:extLst>
          </p:cNvPr>
          <p:cNvCxnSpPr>
            <a:cxnSpLocks/>
          </p:cNvCxnSpPr>
          <p:nvPr/>
        </p:nvCxnSpPr>
        <p:spPr>
          <a:xfrm flipH="1">
            <a:off x="8922706" y="1207716"/>
            <a:ext cx="787052" cy="528181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7951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EE478-86AC-4F77-8730-343A5A3BF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762" y="125043"/>
            <a:ext cx="10515600" cy="1325563"/>
          </a:xfrm>
        </p:spPr>
        <p:txBody>
          <a:bodyPr/>
          <a:lstStyle/>
          <a:p>
            <a:r>
              <a:rPr lang="en-US" b="1" dirty="0">
                <a:cs typeface="Calibri Light"/>
              </a:rPr>
              <a:t>Location of the buildings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1F933-CA4B-4F94-92FE-1B10B76C6F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762" y="1679488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Maya chose the location of important buildings like pyramids and temples carefully so that they lined up with </a:t>
            </a:r>
            <a:r>
              <a:rPr lang="en-US" b="1" dirty="0">
                <a:cs typeface="Calibri"/>
              </a:rPr>
              <a:t>astronomical events.</a:t>
            </a:r>
          </a:p>
          <a:p>
            <a:r>
              <a:rPr lang="en-US" b="1" dirty="0" err="1">
                <a:cs typeface="Calibri"/>
              </a:rPr>
              <a:t>Pakal</a:t>
            </a:r>
            <a:r>
              <a:rPr lang="en-US" b="1" dirty="0">
                <a:cs typeface="Calibri"/>
              </a:rPr>
              <a:t> the Great</a:t>
            </a:r>
            <a:r>
              <a:rPr lang="en-US" dirty="0">
                <a:cs typeface="Calibri"/>
              </a:rPr>
              <a:t> had his tomb built so it lined up with the sun so that at sunset on the winter solstice, the light appears to go down the stairs to his tomb.</a:t>
            </a:r>
          </a:p>
          <a:p>
            <a:r>
              <a:rPr lang="en-US" dirty="0">
                <a:cs typeface="Calibri"/>
              </a:rPr>
              <a:t>The observatory at Chichen Itza called El </a:t>
            </a:r>
            <a:r>
              <a:rPr lang="en-US" dirty="0" err="1">
                <a:cs typeface="Calibri"/>
              </a:rPr>
              <a:t>Caracol</a:t>
            </a:r>
            <a:r>
              <a:rPr lang="en-US" dirty="0">
                <a:cs typeface="Calibri"/>
              </a:rPr>
              <a:t> is lined up with the</a:t>
            </a:r>
            <a:r>
              <a:rPr lang="en-US" b="1" dirty="0">
                <a:cs typeface="Calibri"/>
              </a:rPr>
              <a:t> path of the planet Venus</a:t>
            </a:r>
            <a:r>
              <a:rPr lang="en-US" dirty="0">
                <a:cs typeface="Calibri"/>
              </a:rPr>
              <a:t> – the Maya tracked Venus carefully because they thought it was linked to war.</a:t>
            </a:r>
          </a:p>
        </p:txBody>
      </p:sp>
    </p:spTree>
    <p:extLst>
      <p:ext uri="{BB962C8B-B14F-4D97-AF65-F5344CB8AC3E}">
        <p14:creationId xmlns:p14="http://schemas.microsoft.com/office/powerpoint/2010/main" val="1408283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30800-AE19-4694-9995-722002782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270" y="224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cs typeface="Calibri Light"/>
              </a:rPr>
              <a:t>Activity 1 – Design your own ancient Maya city</a:t>
            </a:r>
            <a:endParaRPr lang="en-US" b="1" dirty="0"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D556F-6DFC-4A53-99E6-FEBEC22F55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0876" y="1326054"/>
            <a:ext cx="11009290" cy="525285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dirty="0">
                <a:cs typeface="Calibri"/>
              </a:rPr>
              <a:t>You should look for:</a:t>
            </a:r>
          </a:p>
          <a:p>
            <a:r>
              <a:rPr lang="en-US" sz="3600" dirty="0">
                <a:cs typeface="Calibri"/>
              </a:rPr>
              <a:t>How are Maya cities are laid out?</a:t>
            </a:r>
          </a:p>
          <a:p>
            <a:r>
              <a:rPr lang="en-US" sz="3600" dirty="0">
                <a:cs typeface="Calibri"/>
              </a:rPr>
              <a:t>Are there areas set aside for leisure, religion, living space?</a:t>
            </a:r>
          </a:p>
          <a:p>
            <a:r>
              <a:rPr lang="en-US" sz="3600" dirty="0">
                <a:cs typeface="Calibri"/>
              </a:rPr>
              <a:t>Evidence of Maya culture </a:t>
            </a:r>
            <a:r>
              <a:rPr lang="en-US" sz="3600" dirty="0" err="1">
                <a:cs typeface="Calibri"/>
              </a:rPr>
              <a:t>e.g</a:t>
            </a:r>
            <a:r>
              <a:rPr lang="en-US" sz="3600" dirty="0">
                <a:cs typeface="Calibri"/>
              </a:rPr>
              <a:t> stelae (stone columns with carved images of Gods, writing, astronomical sites)</a:t>
            </a:r>
          </a:p>
          <a:p>
            <a:pPr marL="0" indent="0">
              <a:buNone/>
            </a:pPr>
            <a:endParaRPr lang="en-US" b="1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41913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30800-AE19-4694-9995-722002782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270" y="224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cs typeface="Calibri Light"/>
              </a:rPr>
              <a:t>Activity 2 – Annotate your ancient Maya city</a:t>
            </a:r>
            <a:endParaRPr lang="en-US" b="1" dirty="0"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D556F-6DFC-4A53-99E6-FEBEC22F55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999" y="1127725"/>
            <a:ext cx="11009290" cy="52528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dirty="0">
              <a:cs typeface="Calibri"/>
            </a:endParaRPr>
          </a:p>
          <a:p>
            <a:r>
              <a:rPr lang="en-US" sz="3600" dirty="0">
                <a:cs typeface="Calibri"/>
              </a:rPr>
              <a:t>Explain how your city was built </a:t>
            </a:r>
            <a:r>
              <a:rPr lang="en-US" sz="3600" b="1" dirty="0">
                <a:cs typeface="Calibri"/>
              </a:rPr>
              <a:t>without the use of pack animals, the wheel or metal</a:t>
            </a:r>
          </a:p>
          <a:p>
            <a:r>
              <a:rPr lang="en-US" sz="3600" dirty="0">
                <a:cs typeface="Calibri"/>
              </a:rPr>
              <a:t>Is there any evidence of social strata (hierarchy – Gods, Kings, Elite, farmers and </a:t>
            </a:r>
            <a:r>
              <a:rPr lang="en-US" sz="3600" b="1" dirty="0">
                <a:cs typeface="Calibri"/>
              </a:rPr>
              <a:t>how is this reflected in your city? - explain</a:t>
            </a:r>
          </a:p>
          <a:p>
            <a:r>
              <a:rPr lang="en-US" sz="3600" dirty="0">
                <a:cs typeface="Calibri"/>
              </a:rPr>
              <a:t>Why do you think there is little evidence today of buildings for the poorer people?  Think about thatched huts and materials used – </a:t>
            </a:r>
            <a:r>
              <a:rPr lang="en-US" sz="3600" b="1" dirty="0">
                <a:cs typeface="Calibri"/>
              </a:rPr>
              <a:t>add an explanation</a:t>
            </a: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84052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04316-AEF3-4FBC-AD13-82A565B3A5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3728"/>
            <a:ext cx="10515600" cy="1325563"/>
          </a:xfrm>
        </p:spPr>
        <p:txBody>
          <a:bodyPr/>
          <a:lstStyle/>
          <a:p>
            <a:r>
              <a:rPr lang="en-US" b="1" dirty="0">
                <a:cs typeface="Calibri Light"/>
              </a:rPr>
              <a:t>Presenting your work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B9A91-E47C-47F2-8972-B48BD9FE4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118" y="1355899"/>
            <a:ext cx="11173216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>
                <a:cs typeface="Calibri"/>
              </a:rPr>
              <a:t>Design and label a map of a Maya city from a</a:t>
            </a:r>
            <a:r>
              <a:rPr lang="en-US" b="1" dirty="0">
                <a:cs typeface="Calibri"/>
              </a:rPr>
              <a:t> birds eye view</a:t>
            </a:r>
            <a:r>
              <a:rPr lang="en-US" dirty="0">
                <a:cs typeface="Calibri"/>
              </a:rPr>
              <a:t> including the features you have researched.</a:t>
            </a:r>
          </a:p>
          <a:p>
            <a:endParaRPr lang="en-US" dirty="0">
              <a:cs typeface="Calibri"/>
            </a:endParaRPr>
          </a:p>
          <a:p>
            <a:pPr lvl="1"/>
            <a:r>
              <a:rPr lang="en-US" sz="2800" dirty="0">
                <a:cs typeface="Calibri"/>
              </a:rPr>
              <a:t>Include: temple pyramids, public square, farmland, palace for the Ruler, different types of housing (depending on who you were in society), ball court, stela (columns with carved pictures of gods)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Or </a:t>
            </a:r>
          </a:p>
          <a:p>
            <a:r>
              <a:rPr lang="en-US" dirty="0">
                <a:cs typeface="Calibri"/>
              </a:rPr>
              <a:t>Design a tourist guide to a lost Maya city describing the features that are found there and reasons to visit.  </a:t>
            </a:r>
          </a:p>
          <a:p>
            <a:r>
              <a:rPr lang="en-US" dirty="0">
                <a:cs typeface="Calibri"/>
              </a:rPr>
              <a:t>Also include features which have not survived but which a tourist would be interested to know about such as areas where the poorer people in society would have lived - explain why there are no actual ruins to look at.</a:t>
            </a:r>
          </a:p>
          <a:p>
            <a:endParaRPr lang="en-US" dirty="0">
              <a:cs typeface="Calibri"/>
            </a:endParaRPr>
          </a:p>
          <a:p>
            <a:pPr lvl="1"/>
            <a:endParaRPr lang="en-US" dirty="0">
              <a:cs typeface="Calibri"/>
            </a:endParaRPr>
          </a:p>
          <a:p>
            <a:pPr lvl="1"/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712944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EB800-97CC-4177-83C1-78EB8FD3C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242" y="43153"/>
            <a:ext cx="11653233" cy="1100183"/>
          </a:xfrm>
        </p:spPr>
        <p:txBody>
          <a:bodyPr/>
          <a:lstStyle/>
          <a:p>
            <a:r>
              <a:rPr lang="en-US" dirty="0">
                <a:cs typeface="Calibri Light"/>
              </a:rPr>
              <a:t>Maya buildings  - </a:t>
            </a:r>
            <a:r>
              <a:rPr lang="en-US" b="1" dirty="0">
                <a:cs typeface="Calibri Light"/>
              </a:rPr>
              <a:t>drawing from a birds eye view</a:t>
            </a:r>
            <a:endParaRPr lang="en-US" b="1" dirty="0"/>
          </a:p>
        </p:txBody>
      </p:sp>
      <p:pic>
        <p:nvPicPr>
          <p:cNvPr id="5" name="Picture 5" descr="A picture containing table, cake, food, grass&#10;&#10;Description automatically generated">
            <a:extLst>
              <a:ext uri="{FF2B5EF4-FFF2-40B4-BE49-F238E27FC236}">
                <a16:creationId xmlns:a16="http://schemas.microsoft.com/office/drawing/2014/main" id="{587381D1-6C01-4388-A2CD-DE43CB8A7E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6344" y="1846761"/>
            <a:ext cx="3322749" cy="2144899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9CC9B165-582F-4707-B7E2-896971A7D3D4}"/>
              </a:ext>
            </a:extLst>
          </p:cNvPr>
          <p:cNvSpPr/>
          <p:nvPr/>
        </p:nvSpPr>
        <p:spPr>
          <a:xfrm>
            <a:off x="10082010" y="4195292"/>
            <a:ext cx="1330817" cy="56881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0232E8B-AA4E-493D-A909-8C26978C53A9}"/>
              </a:ext>
            </a:extLst>
          </p:cNvPr>
          <p:cNvSpPr/>
          <p:nvPr/>
        </p:nvSpPr>
        <p:spPr>
          <a:xfrm>
            <a:off x="9419956" y="4338167"/>
            <a:ext cx="590282" cy="28977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90525663-6AB8-494D-BE6A-7B660409E8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-2220000">
            <a:off x="1121268" y="3441276"/>
            <a:ext cx="1213297" cy="1209674"/>
          </a:xfrm>
          <a:prstGeom prst="rect">
            <a:avLst/>
          </a:prstGeom>
        </p:spPr>
      </p:pic>
      <p:pic>
        <p:nvPicPr>
          <p:cNvPr id="11" name="Picture 11" descr="A picture containing grass, outdoor, sheep, field&#10;&#10;Description automatically generated">
            <a:extLst>
              <a:ext uri="{FF2B5EF4-FFF2-40B4-BE49-F238E27FC236}">
                <a16:creationId xmlns:a16="http://schemas.microsoft.com/office/drawing/2014/main" id="{8AA6D70D-D9DD-49F6-9AD1-B4A318C08F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0964" y="1716855"/>
            <a:ext cx="2743200" cy="2050542"/>
          </a:xfrm>
          <a:prstGeom prst="rect">
            <a:avLst/>
          </a:prstGeom>
        </p:spPr>
      </p:pic>
      <p:pic>
        <p:nvPicPr>
          <p:cNvPr id="12" name="Picture 12" descr="A large stone building with a clock tower&#10;&#10;Description automatically generated">
            <a:extLst>
              <a:ext uri="{FF2B5EF4-FFF2-40B4-BE49-F238E27FC236}">
                <a16:creationId xmlns:a16="http://schemas.microsoft.com/office/drawing/2014/main" id="{161EDF87-8666-484B-8B26-78955F9017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639" y="1710868"/>
            <a:ext cx="2743200" cy="13112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FBD3BFF-306F-4689-9E7A-8098FF203AF9}"/>
              </a:ext>
            </a:extLst>
          </p:cNvPr>
          <p:cNvSpPr txBox="1"/>
          <p:nvPr/>
        </p:nvSpPr>
        <p:spPr>
          <a:xfrm>
            <a:off x="463639" y="1150513"/>
            <a:ext cx="302224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Maya temple pyramid</a:t>
            </a:r>
            <a:endParaRPr lang="en-US" sz="2000" dirty="0"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C9F9D48-B1E2-45B9-B6BE-E71D8754863E}"/>
              </a:ext>
            </a:extLst>
          </p:cNvPr>
          <p:cNvSpPr txBox="1"/>
          <p:nvPr/>
        </p:nvSpPr>
        <p:spPr>
          <a:xfrm>
            <a:off x="4327301" y="1150513"/>
            <a:ext cx="302224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Maya palace complex</a:t>
            </a:r>
            <a:endParaRPr lang="en-US" sz="2000" dirty="0"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E1A94C9-5EBA-48E1-B6BB-D7262A46F5D6}"/>
              </a:ext>
            </a:extLst>
          </p:cNvPr>
          <p:cNvSpPr/>
          <p:nvPr/>
        </p:nvSpPr>
        <p:spPr>
          <a:xfrm>
            <a:off x="4418660" y="3994730"/>
            <a:ext cx="2672366" cy="41856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821AB4-BFF2-4419-8E4D-5E4D3B644E2A}"/>
              </a:ext>
            </a:extLst>
          </p:cNvPr>
          <p:cNvSpPr/>
          <p:nvPr/>
        </p:nvSpPr>
        <p:spPr>
          <a:xfrm rot="5400000">
            <a:off x="6522209" y="4606477"/>
            <a:ext cx="762000" cy="38636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A24DC8B-0088-4B1B-A681-977D44BB72C1}"/>
              </a:ext>
            </a:extLst>
          </p:cNvPr>
          <p:cNvSpPr/>
          <p:nvPr/>
        </p:nvSpPr>
        <p:spPr>
          <a:xfrm rot="5400000">
            <a:off x="4236209" y="4595744"/>
            <a:ext cx="762000" cy="38636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63F10E8-9081-46F3-846E-76F17F5499B0}"/>
              </a:ext>
            </a:extLst>
          </p:cNvPr>
          <p:cNvSpPr/>
          <p:nvPr/>
        </p:nvSpPr>
        <p:spPr>
          <a:xfrm rot="5400000">
            <a:off x="5567026" y="4402561"/>
            <a:ext cx="397099" cy="4078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353E1ED-7D44-4A21-95F0-696C6A82696A}"/>
              </a:ext>
            </a:extLst>
          </p:cNvPr>
          <p:cNvSpPr/>
          <p:nvPr/>
        </p:nvSpPr>
        <p:spPr>
          <a:xfrm>
            <a:off x="6243166" y="4069857"/>
            <a:ext cx="740536" cy="25757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5FB6E28-D3F1-46F3-AA2F-E38712ACB251}"/>
              </a:ext>
            </a:extLst>
          </p:cNvPr>
          <p:cNvSpPr/>
          <p:nvPr/>
        </p:nvSpPr>
        <p:spPr>
          <a:xfrm>
            <a:off x="4579644" y="4069857"/>
            <a:ext cx="740536" cy="25757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4635392-AA32-4BA3-BF7A-D2EDC967C27B}"/>
              </a:ext>
            </a:extLst>
          </p:cNvPr>
          <p:cNvSpPr txBox="1"/>
          <p:nvPr/>
        </p:nvSpPr>
        <p:spPr>
          <a:xfrm>
            <a:off x="8502202" y="1204175"/>
            <a:ext cx="302224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cs typeface="Calibri"/>
              </a:rPr>
              <a:t>Maya house (poorer)</a:t>
            </a:r>
            <a:endParaRPr lang="en-US" sz="2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767434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iagram, map&#10;&#10;Description automatically generated">
            <a:extLst>
              <a:ext uri="{FF2B5EF4-FFF2-40B4-BE49-F238E27FC236}">
                <a16:creationId xmlns:a16="http://schemas.microsoft.com/office/drawing/2014/main" id="{E018D824-8551-4AA4-82CC-8ACCA919E2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777" y="374758"/>
            <a:ext cx="6279046" cy="4605947"/>
          </a:xfrm>
          <a:prstGeom prst="rect">
            <a:avLst/>
          </a:prstGeom>
        </p:spPr>
      </p:pic>
      <p:pic>
        <p:nvPicPr>
          <p:cNvPr id="5" name="Picture 5" descr="Diagram, engineering drawing&#10;&#10;Description automatically generated">
            <a:extLst>
              <a:ext uri="{FF2B5EF4-FFF2-40B4-BE49-F238E27FC236}">
                <a16:creationId xmlns:a16="http://schemas.microsoft.com/office/drawing/2014/main" id="{FE55A191-776A-4DAC-BC63-FB70BE2E93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9569" y="2836725"/>
            <a:ext cx="5291667" cy="3717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70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358</Words>
  <Application>Microsoft Office PowerPoint</Application>
  <PresentationFormat>Widescreen</PresentationFormat>
  <Paragraphs>52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Maya Cities  Lesson 5</vt:lpstr>
      <vt:lpstr>PowerPoint Presentation</vt:lpstr>
      <vt:lpstr>LC: Can I understand the design of Maya cities and social order within?  Toolkit  Design a city and include the main features Explain their function  </vt:lpstr>
      <vt:lpstr>Maya social structure</vt:lpstr>
      <vt:lpstr>Maya cities</vt:lpstr>
      <vt:lpstr>Maya pyramid temples</vt:lpstr>
      <vt:lpstr>Maya cities</vt:lpstr>
      <vt:lpstr>Location of the buildings</vt:lpstr>
      <vt:lpstr>Activity 1 – Design your own ancient Maya city</vt:lpstr>
      <vt:lpstr>Activity 2 – Annotate your ancient Maya city</vt:lpstr>
      <vt:lpstr>Presenting your work</vt:lpstr>
      <vt:lpstr>Maya buildings  - drawing from a birds eye view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StaffLaws</dc:creator>
  <cp:lastModifiedBy>StaffLaws</cp:lastModifiedBy>
  <cp:revision>504</cp:revision>
  <dcterms:created xsi:type="dcterms:W3CDTF">2020-12-30T08:38:46Z</dcterms:created>
  <dcterms:modified xsi:type="dcterms:W3CDTF">2021-01-31T11:06:35Z</dcterms:modified>
</cp:coreProperties>
</file>