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4"/>
  </p:sldMasterIdLst>
  <p:sldIdLst>
    <p:sldId id="273" r:id="rId5"/>
    <p:sldId id="316" r:id="rId6"/>
    <p:sldId id="319" r:id="rId7"/>
    <p:sldId id="322" r:id="rId8"/>
    <p:sldId id="277" r:id="rId9"/>
    <p:sldId id="317" r:id="rId10"/>
    <p:sldId id="290" r:id="rId11"/>
    <p:sldId id="291" r:id="rId12"/>
    <p:sldId id="296" r:id="rId13"/>
    <p:sldId id="297" r:id="rId14"/>
    <p:sldId id="300" r:id="rId15"/>
    <p:sldId id="299" r:id="rId16"/>
    <p:sldId id="298" r:id="rId17"/>
    <p:sldId id="301" r:id="rId18"/>
    <p:sldId id="302" r:id="rId19"/>
    <p:sldId id="303" r:id="rId20"/>
    <p:sldId id="308" r:id="rId21"/>
    <p:sldId id="323" r:id="rId22"/>
    <p:sldId id="304" r:id="rId23"/>
    <p:sldId id="315" r:id="rId24"/>
    <p:sldId id="295" r:id="rId25"/>
    <p:sldId id="307" r:id="rId26"/>
    <p:sldId id="309" r:id="rId27"/>
    <p:sldId id="310" r:id="rId28"/>
    <p:sldId id="311" r:id="rId29"/>
    <p:sldId id="312" r:id="rId30"/>
    <p:sldId id="318" r:id="rId31"/>
    <p:sldId id="320" r:id="rId32"/>
    <p:sldId id="321" r:id="rId33"/>
    <p:sldId id="313" r:id="rId34"/>
    <p:sldId id="31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E88E79-6C37-6046-9EE4-0C56C9364E2F}" v="43" dt="2025-06-17T08:26:08.275"/>
    <p1510:client id="{4F76EE9F-4DFA-FB6D-3231-098AECC32FD9}" v="126" dt="2025-06-17T15:20:30.9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344039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2405957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223944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44FCFB-A5EC-45AD-98A4-9A8F3143442E}" type="datetimeFigureOut">
              <a:rPr lang="en-GB" smtClean="0"/>
              <a:t>19/06/2025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142075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44FCFB-A5EC-45AD-98A4-9A8F3143442E}" type="datetimeFigureOut">
              <a:rPr lang="en-GB" smtClean="0"/>
              <a:t>19/06/2025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3109607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44FCFB-A5EC-45AD-98A4-9A8F3143442E}" type="datetimeFigureOut">
              <a:rPr lang="en-GB" smtClean="0"/>
              <a:t>19/06/2025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746606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44FCFB-A5EC-45AD-98A4-9A8F3143442E}" type="datetimeFigureOut">
              <a:rPr lang="en-GB" smtClean="0"/>
              <a:t>19/06/2025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376983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44FCFB-A5EC-45AD-98A4-9A8F3143442E}" type="datetimeFigureOut">
              <a:rPr lang="en-GB" smtClean="0"/>
              <a:t>19/06/2025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3294618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44FCFB-A5EC-45AD-98A4-9A8F3143442E}" type="datetimeFigureOut">
              <a:rPr lang="en-GB" smtClean="0"/>
              <a:t>19/06/2025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4218252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44FCFB-A5EC-45AD-98A4-9A8F3143442E}" type="datetimeFigureOut">
              <a:rPr lang="en-GB" smtClean="0"/>
              <a:t>19/06/2025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1323795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22400513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1362047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55598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22984387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3685157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3614810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44FCFB-A5EC-45AD-98A4-9A8F3143442E}" type="datetimeFigureOut">
              <a:rPr lang="en-GB" smtClean="0"/>
              <a:t>19/06/2025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2BB83-D244-4533-A41C-D4123727082B}" type="slidenum">
              <a:rPr lang="en-GB" smtClean="0"/>
              <a:t>‹#›</a:t>
            </a:fld>
            <a:endParaRPr lang="en-GB"/>
          </a:p>
        </p:txBody>
      </p:sp>
    </p:spTree>
    <p:extLst>
      <p:ext uri="{BB962C8B-B14F-4D97-AF65-F5344CB8AC3E}">
        <p14:creationId xmlns:p14="http://schemas.microsoft.com/office/powerpoint/2010/main" val="2300305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644FCFB-A5EC-45AD-98A4-9A8F3143442E}" type="datetimeFigureOut">
              <a:rPr lang="en-GB" smtClean="0"/>
              <a:t>19/06/2025</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6F2BB83-D244-4533-A41C-D4123727082B}" type="slidenum">
              <a:rPr lang="en-GB" smtClean="0"/>
              <a:t>‹#›</a:t>
            </a:fld>
            <a:endParaRPr lang="en-GB"/>
          </a:p>
        </p:txBody>
      </p:sp>
    </p:spTree>
    <p:extLst>
      <p:ext uri="{BB962C8B-B14F-4D97-AF65-F5344CB8AC3E}">
        <p14:creationId xmlns:p14="http://schemas.microsoft.com/office/powerpoint/2010/main" val="434797442"/>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bramhopeprimary.co.uk/page/?title=Curriculum%3A+Learning+in+School+%26amp%3B+Home&amp;pid=7"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bramhopeprimary.co.uk/page/?title=SEND+%28Special+Educational+Needs+and+Disability%29&amp;pid=72"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bramhopeprimary.co.uk/page/?title=Pupil+%26amp%3B+PE+Premium&amp;pid=59"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044" name="Group 1043">
            <a:extLst>
              <a:ext uri="{FF2B5EF4-FFF2-40B4-BE49-F238E27FC236}">
                <a16:creationId xmlns:a16="http://schemas.microsoft.com/office/drawing/2014/main" id="{CD6B11F9-7CF4-4EA5-927D-BD9AB9BAAE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036" name="Freeform 6">
              <a:extLst>
                <a:ext uri="{FF2B5EF4-FFF2-40B4-BE49-F238E27FC236}">
                  <a16:creationId xmlns:a16="http://schemas.microsoft.com/office/drawing/2014/main" id="{5583BE8A-798A-49D7-83DC-A870570978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037" name="Freeform 7">
              <a:extLst>
                <a:ext uri="{FF2B5EF4-FFF2-40B4-BE49-F238E27FC236}">
                  <a16:creationId xmlns:a16="http://schemas.microsoft.com/office/drawing/2014/main" id="{6DE657C4-420A-45F7-B1EF-FDF95A5D62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38" name="Freeform 8">
              <a:extLst>
                <a:ext uri="{FF2B5EF4-FFF2-40B4-BE49-F238E27FC236}">
                  <a16:creationId xmlns:a16="http://schemas.microsoft.com/office/drawing/2014/main" id="{1EE460FA-528A-4C78-B916-355E0AE7C5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039" name="Freeform 9">
              <a:extLst>
                <a:ext uri="{FF2B5EF4-FFF2-40B4-BE49-F238E27FC236}">
                  <a16:creationId xmlns:a16="http://schemas.microsoft.com/office/drawing/2014/main" id="{38A1243A-751B-4A0E-B1E7-3437113B2C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040" name="Freeform 10">
              <a:extLst>
                <a:ext uri="{FF2B5EF4-FFF2-40B4-BE49-F238E27FC236}">
                  <a16:creationId xmlns:a16="http://schemas.microsoft.com/office/drawing/2014/main" id="{11550A02-C965-4A16-A9A9-E686940FA6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041" name="Freeform 11">
              <a:extLst>
                <a:ext uri="{FF2B5EF4-FFF2-40B4-BE49-F238E27FC236}">
                  <a16:creationId xmlns:a16="http://schemas.microsoft.com/office/drawing/2014/main" id="{4A579E77-1FA8-4170-94D2-499DB104C0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useBgFill="1">
        <p:nvSpPr>
          <p:cNvPr id="1043" name="Rectangle 1042">
            <a:extLst>
              <a:ext uri="{FF2B5EF4-FFF2-40B4-BE49-F238E27FC236}">
                <a16:creationId xmlns:a16="http://schemas.microsoft.com/office/drawing/2014/main" id="{6AD30037-67ED-4367-9BE0-45787510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cstate="print"/>
          <a:srcRect l="23239" r="29047" b="-1"/>
          <a:stretch>
            <a:fillRect/>
          </a:stretch>
        </p:blipFill>
        <p:spPr>
          <a:xfrm>
            <a:off x="6642553" y="10894"/>
            <a:ext cx="5549448" cy="6847105"/>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grpSp>
        <p:nvGrpSpPr>
          <p:cNvPr id="1045" name="Group 1044">
            <a:extLst>
              <a:ext uri="{FF2B5EF4-FFF2-40B4-BE49-F238E27FC236}">
                <a16:creationId xmlns:a16="http://schemas.microsoft.com/office/drawing/2014/main" id="{50841A4E-5BC1-44B4-83CF-D524E8AE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32760" y="0"/>
            <a:ext cx="2436813" cy="6858001"/>
            <a:chOff x="1320800" y="0"/>
            <a:chExt cx="2436813" cy="6858001"/>
          </a:xfrm>
        </p:grpSpPr>
        <p:sp>
          <p:nvSpPr>
            <p:cNvPr id="1046" name="Freeform 6">
              <a:extLst>
                <a:ext uri="{FF2B5EF4-FFF2-40B4-BE49-F238E27FC236}">
                  <a16:creationId xmlns:a16="http://schemas.microsoft.com/office/drawing/2014/main" id="{BF371BCC-8954-44E2-8C4F-29DC18872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047" name="Freeform 7">
              <a:extLst>
                <a:ext uri="{FF2B5EF4-FFF2-40B4-BE49-F238E27FC236}">
                  <a16:creationId xmlns:a16="http://schemas.microsoft.com/office/drawing/2014/main" id="{CD3505BE-B420-41C5-BE34-3E7652D37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48" name="Freeform 8">
              <a:extLst>
                <a:ext uri="{FF2B5EF4-FFF2-40B4-BE49-F238E27FC236}">
                  <a16:creationId xmlns:a16="http://schemas.microsoft.com/office/drawing/2014/main" id="{4B68A05B-A78B-4D59-8CF9-1900731A2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049" name="Freeform 9">
              <a:extLst>
                <a:ext uri="{FF2B5EF4-FFF2-40B4-BE49-F238E27FC236}">
                  <a16:creationId xmlns:a16="http://schemas.microsoft.com/office/drawing/2014/main" id="{84D57A01-C112-4FF2-B5ED-0B762AAD9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050" name="Freeform 10">
              <a:extLst>
                <a:ext uri="{FF2B5EF4-FFF2-40B4-BE49-F238E27FC236}">
                  <a16:creationId xmlns:a16="http://schemas.microsoft.com/office/drawing/2014/main" id="{6CCCCDF1-5D4F-4CA1-8400-DFBB96BB0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051" name="Freeform 11">
              <a:extLst>
                <a:ext uri="{FF2B5EF4-FFF2-40B4-BE49-F238E27FC236}">
                  <a16:creationId xmlns:a16="http://schemas.microsoft.com/office/drawing/2014/main" id="{20A090B2-5344-43CD-BC70-A6D44F15E8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972080" y="685800"/>
            <a:ext cx="5260680" cy="1752599"/>
          </a:xfrm>
        </p:spPr>
        <p:txBody>
          <a:bodyPr vert="horz" lIns="91440" tIns="45720" rIns="91440" bIns="45720" rtlCol="0" anchor="ctr">
            <a:normAutofit fontScale="90000"/>
          </a:bodyPr>
          <a:lstStyle/>
          <a:p>
            <a:pPr algn="l">
              <a:lnSpc>
                <a:spcPct val="90000"/>
              </a:lnSpc>
            </a:pPr>
            <a:br>
              <a:rPr lang="en-US" sz="1300"/>
            </a:br>
            <a:br>
              <a:rPr lang="en-US" sz="1300"/>
            </a:br>
            <a:br>
              <a:rPr lang="en-US" sz="1300"/>
            </a:br>
            <a:br>
              <a:rPr lang="en-US" sz="1300"/>
            </a:br>
            <a:r>
              <a:rPr lang="en-US" sz="3200" b="1" err="1"/>
              <a:t>Bramhope</a:t>
            </a:r>
            <a:r>
              <a:rPr lang="en-US" sz="3200" b="1"/>
              <a:t> Primary School</a:t>
            </a:r>
            <a:br>
              <a:rPr lang="en-US" sz="1300"/>
            </a:br>
            <a:br>
              <a:rPr lang="en-US" sz="1300"/>
            </a:br>
            <a:br>
              <a:rPr lang="en-US" sz="1300"/>
            </a:br>
            <a:br>
              <a:rPr lang="en-US" sz="1300"/>
            </a:br>
            <a:endParaRPr lang="en-US" sz="1300"/>
          </a:p>
        </p:txBody>
      </p:sp>
      <p:sp>
        <p:nvSpPr>
          <p:cNvPr id="3" name="TextBox 2">
            <a:extLst>
              <a:ext uri="{FF2B5EF4-FFF2-40B4-BE49-F238E27FC236}">
                <a16:creationId xmlns:a16="http://schemas.microsoft.com/office/drawing/2014/main" id="{DAF0D75C-561A-4290-B87B-53760A78463B}"/>
              </a:ext>
            </a:extLst>
          </p:cNvPr>
          <p:cNvSpPr txBox="1"/>
          <p:nvPr/>
        </p:nvSpPr>
        <p:spPr>
          <a:xfrm>
            <a:off x="643468" y="2666999"/>
            <a:ext cx="5260680" cy="312420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spcBef>
                <a:spcPct val="20000"/>
              </a:spcBef>
              <a:spcAft>
                <a:spcPts val="600"/>
              </a:spcAft>
              <a:buClr>
                <a:schemeClr val="accent1">
                  <a:lumMod val="75000"/>
                </a:schemeClr>
              </a:buClr>
              <a:buSzPct val="145000"/>
              <a:buFont typeface="Arial"/>
              <a:buChar char="•"/>
            </a:pPr>
            <a:r>
              <a:rPr lang="en-US" sz="2800"/>
              <a:t>Reception classes 2025-2026</a:t>
            </a:r>
          </a:p>
          <a:p>
            <a:pPr defTabSz="457200">
              <a:spcBef>
                <a:spcPct val="20000"/>
              </a:spcBef>
              <a:spcAft>
                <a:spcPts val="600"/>
              </a:spcAft>
              <a:buClr>
                <a:schemeClr val="accent1">
                  <a:lumMod val="75000"/>
                </a:schemeClr>
              </a:buClr>
              <a:buSzPct val="145000"/>
              <a:buFont typeface="Arial"/>
              <a:buChar char="•"/>
            </a:pPr>
            <a:endParaRPr lang="en-US" sz="2800"/>
          </a:p>
          <a:p>
            <a:pPr defTabSz="457200">
              <a:spcBef>
                <a:spcPct val="20000"/>
              </a:spcBef>
              <a:spcAft>
                <a:spcPts val="600"/>
              </a:spcAft>
              <a:buClr>
                <a:schemeClr val="accent1">
                  <a:lumMod val="75000"/>
                </a:schemeClr>
              </a:buClr>
              <a:buSzPct val="145000"/>
              <a:buFont typeface="Arial"/>
              <a:buChar char="•"/>
            </a:pPr>
            <a:r>
              <a:rPr lang="en-US" sz="2800"/>
              <a:t>Classes: RF and RH</a:t>
            </a:r>
          </a:p>
        </p:txBody>
      </p:sp>
      <p:sp>
        <p:nvSpPr>
          <p:cNvPr id="1026" name="AutoShape 2" descr="Image preview"/>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28" name="AutoShape 4" descr="Image preview"/>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30" name="AutoShape 6" descr="Image preview"/>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7117173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E0C9F-2D55-B37D-38D3-8BF533338AD1}"/>
              </a:ext>
            </a:extLst>
          </p:cNvPr>
          <p:cNvSpPr>
            <a:spLocks noGrp="1"/>
          </p:cNvSpPr>
          <p:nvPr>
            <p:ph type="title"/>
          </p:nvPr>
        </p:nvSpPr>
        <p:spPr>
          <a:xfrm>
            <a:off x="1484311" y="2109159"/>
            <a:ext cx="10090599" cy="4730660"/>
          </a:xfrm>
        </p:spPr>
        <p:txBody>
          <a:bodyPr>
            <a:normAutofit fontScale="90000"/>
          </a:bodyPr>
          <a:lstStyle/>
          <a:p>
            <a:pPr algn="l"/>
            <a:r>
              <a:rPr lang="en-US" sz="3100" b="1">
                <a:latin typeface="Calibri"/>
                <a:ea typeface="Calibri"/>
                <a:cs typeface="Calibri"/>
              </a:rPr>
              <a:t>Welcome</a:t>
            </a:r>
            <a:r>
              <a:rPr lang="en-US" sz="3100">
                <a:latin typeface="Calibri"/>
                <a:ea typeface="Calibri"/>
                <a:cs typeface="Calibri"/>
              </a:rPr>
              <a:t> </a:t>
            </a:r>
            <a:r>
              <a:rPr lang="en-US" sz="3100" b="1">
                <a:latin typeface="Calibri"/>
                <a:ea typeface="Calibri"/>
                <a:cs typeface="Calibri"/>
              </a:rPr>
              <a:t>and introductions</a:t>
            </a:r>
            <a:r>
              <a:rPr lang="en-US" sz="3100">
                <a:latin typeface="Calibri"/>
                <a:ea typeface="Calibri"/>
                <a:cs typeface="Calibri"/>
              </a:rPr>
              <a:t> Mrs. Colbourn</a:t>
            </a:r>
            <a:br>
              <a:rPr lang="en-US" sz="3100">
                <a:latin typeface="Calibri"/>
              </a:rPr>
            </a:br>
            <a:r>
              <a:rPr lang="en-US" sz="3100" b="1">
                <a:latin typeface="Calibri"/>
                <a:ea typeface="Calibri"/>
                <a:cs typeface="Calibri"/>
              </a:rPr>
              <a:t>Our curriculum</a:t>
            </a:r>
            <a:r>
              <a:rPr lang="en-US" sz="3100">
                <a:latin typeface="Calibri"/>
                <a:ea typeface="Calibri"/>
                <a:cs typeface="Calibri"/>
              </a:rPr>
              <a:t> Mr. Street</a:t>
            </a:r>
            <a:br>
              <a:rPr lang="en-US" sz="3100">
                <a:latin typeface="Calibri"/>
              </a:rPr>
            </a:br>
            <a:r>
              <a:rPr lang="en-US" sz="3100" b="1">
                <a:latin typeface="Calibri"/>
                <a:ea typeface="Calibri"/>
                <a:cs typeface="Calibri"/>
              </a:rPr>
              <a:t>Reception information </a:t>
            </a:r>
            <a:r>
              <a:rPr lang="en-US" sz="3100">
                <a:latin typeface="Calibri"/>
                <a:ea typeface="Calibri"/>
                <a:cs typeface="Calibri"/>
              </a:rPr>
              <a:t>Mrs. Freer and Mrs. Herring</a:t>
            </a:r>
            <a:br>
              <a:rPr lang="en-US" sz="3100">
                <a:latin typeface="Calibri"/>
                <a:ea typeface="Calibri"/>
                <a:cs typeface="Calibri"/>
              </a:rPr>
            </a:br>
            <a:r>
              <a:rPr lang="en-US" sz="3100">
                <a:latin typeface="Calibri"/>
                <a:ea typeface="Calibri"/>
                <a:cs typeface="Calibri"/>
              </a:rPr>
              <a:t>- Classes</a:t>
            </a:r>
            <a:br>
              <a:rPr lang="en-US" sz="3100">
                <a:latin typeface="Calibri"/>
              </a:rPr>
            </a:br>
            <a:r>
              <a:rPr lang="en-US" sz="3100">
                <a:latin typeface="Calibri"/>
              </a:rPr>
              <a:t>- </a:t>
            </a:r>
            <a:r>
              <a:rPr lang="en-US" sz="3100">
                <a:latin typeface="Calibri"/>
                <a:cs typeface="Calibri"/>
              </a:rPr>
              <a:t>T</a:t>
            </a:r>
            <a:r>
              <a:rPr lang="en-US" sz="3100">
                <a:latin typeface="Calibri"/>
                <a:ea typeface="Calibri"/>
                <a:cs typeface="Calibri"/>
              </a:rPr>
              <a:t>ransition and key dates</a:t>
            </a:r>
            <a:br>
              <a:rPr lang="en-US" sz="3100">
                <a:latin typeface="Calibri"/>
              </a:rPr>
            </a:br>
            <a:r>
              <a:rPr lang="en-US" sz="3100">
                <a:latin typeface="Calibri"/>
              </a:rPr>
              <a:t>- </a:t>
            </a:r>
            <a:r>
              <a:rPr lang="en-US" sz="3100">
                <a:latin typeface="Calibri"/>
                <a:ea typeface="Calibri"/>
                <a:cs typeface="Calibri"/>
              </a:rPr>
              <a:t>What to expect</a:t>
            </a:r>
            <a:br>
              <a:rPr lang="en-US" sz="3100">
                <a:latin typeface="Calibri"/>
                <a:ea typeface="Calibri"/>
                <a:cs typeface="Calibri"/>
              </a:rPr>
            </a:br>
            <a:r>
              <a:rPr lang="en-US" sz="3100" b="1">
                <a:latin typeface="Calibri"/>
                <a:ea typeface="Calibri"/>
                <a:cs typeface="Calibri"/>
              </a:rPr>
              <a:t>Pastoral support and speech and language </a:t>
            </a:r>
            <a:r>
              <a:rPr lang="en-US" sz="3100">
                <a:latin typeface="Calibri"/>
                <a:ea typeface="Calibri"/>
                <a:cs typeface="Calibri"/>
              </a:rPr>
              <a:t>Mrs. Judd</a:t>
            </a:r>
            <a:br>
              <a:rPr lang="en-US" sz="3100">
                <a:latin typeface="Calibri"/>
                <a:ea typeface="Calibri"/>
                <a:cs typeface="Calibri"/>
              </a:rPr>
            </a:br>
            <a:r>
              <a:rPr lang="en-US" sz="3100" b="1">
                <a:latin typeface="Calibri"/>
                <a:ea typeface="Calibri"/>
                <a:cs typeface="Calibri"/>
              </a:rPr>
              <a:t>Frequently asked questions</a:t>
            </a:r>
            <a:r>
              <a:rPr lang="en-US" sz="3100">
                <a:latin typeface="Calibri"/>
                <a:ea typeface="Calibri"/>
                <a:cs typeface="Calibri"/>
              </a:rPr>
              <a:t> Mrs. Freer, Mrs. Herring, Mr. Street</a:t>
            </a:r>
            <a:br>
              <a:rPr lang="en-US" sz="3100">
                <a:latin typeface="Calibri"/>
                <a:ea typeface="Calibri"/>
                <a:cs typeface="Calibri"/>
              </a:rPr>
            </a:br>
            <a:r>
              <a:rPr lang="en-US" sz="3100" b="1">
                <a:latin typeface="Calibri"/>
                <a:ea typeface="Calibri"/>
                <a:cs typeface="Calibri"/>
              </a:rPr>
              <a:t>School meals </a:t>
            </a:r>
            <a:r>
              <a:rPr lang="en-US" sz="3100">
                <a:latin typeface="Calibri"/>
                <a:ea typeface="Calibri"/>
                <a:cs typeface="Calibri"/>
              </a:rPr>
              <a:t>Hutchison catering</a:t>
            </a:r>
            <a:br>
              <a:rPr lang="en-US" sz="3100" b="1">
                <a:latin typeface="Calibri"/>
                <a:ea typeface="Calibri"/>
                <a:cs typeface="Calibri"/>
              </a:rPr>
            </a:br>
            <a:r>
              <a:rPr lang="en-US" sz="3100" b="1">
                <a:latin typeface="Calibri"/>
                <a:ea typeface="Calibri"/>
                <a:cs typeface="Calibri"/>
              </a:rPr>
              <a:t>PTA welcome </a:t>
            </a:r>
            <a:r>
              <a:rPr lang="en-US" sz="3100">
                <a:latin typeface="Calibri"/>
                <a:ea typeface="Calibri"/>
                <a:cs typeface="Calibri"/>
              </a:rPr>
              <a:t>Emma Gibbons</a:t>
            </a:r>
            <a:br>
              <a:rPr lang="en-US" sz="3100"/>
            </a:br>
            <a:r>
              <a:rPr lang="en-US" sz="3100">
                <a:latin typeface="Calibri"/>
                <a:ea typeface="Calibri"/>
                <a:cs typeface="Calibri"/>
              </a:rPr>
              <a:t>Optional visit to the classroom – pre-loved uniform</a:t>
            </a:r>
            <a:br>
              <a:rPr lang="en-US"/>
            </a:br>
            <a:br>
              <a:rPr lang="en-US"/>
            </a:br>
            <a:br>
              <a:rPr lang="en-US" b="1"/>
            </a:br>
            <a:r>
              <a:rPr lang="en-US"/>
              <a:t> </a:t>
            </a:r>
            <a:br>
              <a:rPr lang="en-US"/>
            </a:br>
            <a:br>
              <a:rPr lang="en-US"/>
            </a:br>
            <a:endParaRPr lang="en-US"/>
          </a:p>
        </p:txBody>
      </p:sp>
    </p:spTree>
    <p:extLst>
      <p:ext uri="{BB962C8B-B14F-4D97-AF65-F5344CB8AC3E}">
        <p14:creationId xmlns:p14="http://schemas.microsoft.com/office/powerpoint/2010/main" val="2160467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71CC0-FDFA-25C1-9818-F91796B55BA4}"/>
              </a:ext>
            </a:extLst>
          </p:cNvPr>
          <p:cNvSpPr>
            <a:spLocks noGrp="1"/>
          </p:cNvSpPr>
          <p:nvPr>
            <p:ph type="title"/>
          </p:nvPr>
        </p:nvSpPr>
        <p:spPr>
          <a:xfrm>
            <a:off x="1484311" y="248771"/>
            <a:ext cx="10018713" cy="710452"/>
          </a:xfrm>
        </p:spPr>
        <p:txBody>
          <a:bodyPr>
            <a:normAutofit fontScale="90000"/>
          </a:bodyPr>
          <a:lstStyle/>
          <a:p>
            <a:br>
              <a:rPr lang="en-GB">
                <a:latin typeface="Calibri Light"/>
                <a:ea typeface="Calibri Light"/>
                <a:cs typeface="Calibri Light"/>
              </a:rPr>
            </a:br>
            <a:r>
              <a:rPr lang="en-GB" b="1">
                <a:latin typeface="Calibri Light"/>
                <a:ea typeface="Calibri Light"/>
                <a:cs typeface="Calibri Light"/>
              </a:rPr>
              <a:t>Our curriculum</a:t>
            </a:r>
            <a:r>
              <a:rPr lang="en-GB">
                <a:latin typeface="Calibri Light"/>
                <a:ea typeface="Calibri Light"/>
                <a:cs typeface="Calibri Light"/>
              </a:rPr>
              <a:t>: what is the big picture? </a:t>
            </a:r>
            <a:endParaRPr lang="en-US"/>
          </a:p>
        </p:txBody>
      </p:sp>
      <p:sp>
        <p:nvSpPr>
          <p:cNvPr id="3" name="Content Placeholder 2">
            <a:extLst>
              <a:ext uri="{FF2B5EF4-FFF2-40B4-BE49-F238E27FC236}">
                <a16:creationId xmlns:a16="http://schemas.microsoft.com/office/drawing/2014/main" id="{ED4BD688-C97E-C00A-8501-363F51BD5FFF}"/>
              </a:ext>
            </a:extLst>
          </p:cNvPr>
          <p:cNvSpPr>
            <a:spLocks noGrp="1"/>
          </p:cNvSpPr>
          <p:nvPr>
            <p:ph idx="1"/>
          </p:nvPr>
        </p:nvSpPr>
        <p:spPr>
          <a:xfrm>
            <a:off x="1484310" y="1075764"/>
            <a:ext cx="10018712" cy="5522259"/>
          </a:xfrm>
        </p:spPr>
        <p:txBody>
          <a:bodyPr>
            <a:normAutofit/>
          </a:bodyPr>
          <a:lstStyle/>
          <a:p>
            <a:pPr>
              <a:lnSpc>
                <a:spcPct val="120000"/>
              </a:lnSpc>
              <a:spcBef>
                <a:spcPts val="1000"/>
              </a:spcBef>
              <a:spcAft>
                <a:spcPts val="0"/>
              </a:spcAft>
            </a:pPr>
            <a:r>
              <a:rPr lang="en-GB" sz="1400">
                <a:latin typeface="Rockwell"/>
              </a:rPr>
              <a:t>We follow the Early Years Statutory framework set by the Department for Education: 17 areas.</a:t>
            </a:r>
          </a:p>
          <a:p>
            <a:pPr>
              <a:lnSpc>
                <a:spcPct val="120000"/>
              </a:lnSpc>
              <a:spcBef>
                <a:spcPts val="1000"/>
              </a:spcBef>
              <a:spcAft>
                <a:spcPts val="0"/>
              </a:spcAft>
              <a:buClr>
                <a:srgbClr val="8D1515"/>
              </a:buClr>
            </a:pPr>
            <a:r>
              <a:rPr lang="en-GB" sz="1400">
                <a:latin typeface="Rockwell"/>
              </a:rPr>
              <a:t>We teach a broad and balanced curriculum that is inclusive of all children.</a:t>
            </a:r>
            <a:endParaRPr lang="en-US" sz="1400">
              <a:latin typeface="Rockwell"/>
            </a:endParaRPr>
          </a:p>
          <a:p>
            <a:pPr>
              <a:lnSpc>
                <a:spcPct val="120000"/>
              </a:lnSpc>
              <a:spcBef>
                <a:spcPts val="1000"/>
              </a:spcBef>
              <a:spcAft>
                <a:spcPts val="0"/>
              </a:spcAft>
              <a:buClr>
                <a:srgbClr val="8D1515"/>
              </a:buClr>
            </a:pPr>
            <a:r>
              <a:rPr lang="en-GB" sz="1400">
                <a:latin typeface="Rockwell"/>
              </a:rPr>
              <a:t>Early Years is not seen as a separate entity.  It provides an essential first step to a child’s journey at Bramhope. </a:t>
            </a:r>
            <a:endParaRPr lang="en-US" sz="1400">
              <a:latin typeface="Rockwell"/>
            </a:endParaRPr>
          </a:p>
          <a:p>
            <a:pPr>
              <a:lnSpc>
                <a:spcPct val="120000"/>
              </a:lnSpc>
              <a:spcBef>
                <a:spcPts val="1000"/>
              </a:spcBef>
              <a:spcAft>
                <a:spcPts val="0"/>
              </a:spcAft>
              <a:buClr>
                <a:srgbClr val="8D1515"/>
              </a:buClr>
            </a:pPr>
            <a:r>
              <a:rPr lang="en-GB" sz="1400">
                <a:latin typeface="Rockwell"/>
              </a:rPr>
              <a:t>Whilst the structure of the Early Years framework is different to the National Curriculum (starting in year 1), there is a clear pathway from one framework to the next.</a:t>
            </a:r>
            <a:endParaRPr lang="en-US" sz="1400">
              <a:latin typeface="Rockwell"/>
            </a:endParaRPr>
          </a:p>
          <a:p>
            <a:pPr>
              <a:lnSpc>
                <a:spcPct val="120000"/>
              </a:lnSpc>
              <a:spcBef>
                <a:spcPts val="1000"/>
              </a:spcBef>
              <a:spcAft>
                <a:spcPts val="0"/>
              </a:spcAft>
              <a:buClr>
                <a:srgbClr val="8D1515"/>
              </a:buClr>
            </a:pPr>
            <a:r>
              <a:rPr lang="en-GB" sz="1400">
                <a:latin typeface="Rockwell"/>
              </a:rPr>
              <a:t>We are continually improving our QFT (Quality First Teaching) model.  Teachers work closely together, improving their pedagogy using evidence-based research.</a:t>
            </a:r>
          </a:p>
          <a:p>
            <a:pPr>
              <a:lnSpc>
                <a:spcPct val="120000"/>
              </a:lnSpc>
              <a:spcBef>
                <a:spcPts val="1000"/>
              </a:spcBef>
              <a:spcAft>
                <a:spcPts val="0"/>
              </a:spcAft>
              <a:buClr>
                <a:srgbClr val="8D1515"/>
              </a:buClr>
            </a:pPr>
            <a:r>
              <a:rPr lang="en-GB" sz="1400">
                <a:latin typeface="Rockwell"/>
              </a:rPr>
              <a:t>Focus areas for the quality of education this year have included:</a:t>
            </a:r>
            <a:endParaRPr lang="en-US" sz="1400">
              <a:latin typeface="Rockwell"/>
            </a:endParaRPr>
          </a:p>
          <a:p>
            <a:pPr lvl="1">
              <a:lnSpc>
                <a:spcPct val="120000"/>
              </a:lnSpc>
              <a:spcBef>
                <a:spcPts val="500"/>
              </a:spcBef>
              <a:spcAft>
                <a:spcPts val="0"/>
              </a:spcAft>
              <a:buClr>
                <a:srgbClr val="8D1515"/>
              </a:buClr>
            </a:pPr>
            <a:r>
              <a:rPr lang="en-GB" sz="1200">
                <a:latin typeface="Rockwell"/>
              </a:rPr>
              <a:t>Embedding the main principles of dialogic talk.</a:t>
            </a:r>
            <a:endParaRPr lang="en-US" sz="1200">
              <a:latin typeface="Rockwell"/>
            </a:endParaRPr>
          </a:p>
          <a:p>
            <a:pPr lvl="1">
              <a:lnSpc>
                <a:spcPct val="120000"/>
              </a:lnSpc>
              <a:spcBef>
                <a:spcPts val="500"/>
              </a:spcBef>
              <a:spcAft>
                <a:spcPts val="0"/>
              </a:spcAft>
              <a:buClr>
                <a:srgbClr val="8D1515"/>
              </a:buClr>
            </a:pPr>
            <a:r>
              <a:rPr lang="en-GB" sz="1200">
                <a:latin typeface="Rockwell"/>
              </a:rPr>
              <a:t>Developing knowledge sentences to help children summarise the key information they need to remember.</a:t>
            </a:r>
            <a:endParaRPr lang="en-US" sz="1200">
              <a:latin typeface="Rockwell"/>
            </a:endParaRPr>
          </a:p>
          <a:p>
            <a:pPr lvl="1">
              <a:lnSpc>
                <a:spcPct val="120000"/>
              </a:lnSpc>
              <a:spcBef>
                <a:spcPts val="500"/>
              </a:spcBef>
              <a:spcAft>
                <a:spcPts val="0"/>
              </a:spcAft>
              <a:buClr>
                <a:srgbClr val="8D1515"/>
              </a:buClr>
            </a:pPr>
            <a:r>
              <a:rPr lang="en-GB" sz="1200">
                <a:latin typeface="Rockwell"/>
              </a:rPr>
              <a:t>Further developing our reading and writing curriculum</a:t>
            </a:r>
          </a:p>
          <a:p>
            <a:pPr lvl="1">
              <a:lnSpc>
                <a:spcPct val="120000"/>
              </a:lnSpc>
              <a:spcBef>
                <a:spcPts val="500"/>
              </a:spcBef>
              <a:spcAft>
                <a:spcPts val="0"/>
              </a:spcAft>
              <a:buClr>
                <a:srgbClr val="8D1515"/>
              </a:buClr>
            </a:pPr>
            <a:r>
              <a:rPr lang="en-GB" sz="1200">
                <a:latin typeface="Rockwell"/>
              </a:rPr>
              <a:t>Re-developing our art and design curriculum</a:t>
            </a:r>
          </a:p>
          <a:p>
            <a:pPr lvl="1">
              <a:lnSpc>
                <a:spcPct val="120000"/>
              </a:lnSpc>
              <a:spcBef>
                <a:spcPts val="500"/>
              </a:spcBef>
              <a:spcAft>
                <a:spcPts val="0"/>
              </a:spcAft>
              <a:buClr>
                <a:srgbClr val="8D1515"/>
              </a:buClr>
            </a:pPr>
            <a:r>
              <a:rPr lang="en-GB" sz="1200">
                <a:latin typeface="Rockwell"/>
              </a:rPr>
              <a:t>Further developing our provision for pupils with special educational needs</a:t>
            </a:r>
          </a:p>
          <a:p>
            <a:pPr lvl="1">
              <a:lnSpc>
                <a:spcPct val="120000"/>
              </a:lnSpc>
              <a:spcBef>
                <a:spcPts val="500"/>
              </a:spcBef>
              <a:spcAft>
                <a:spcPts val="0"/>
              </a:spcAft>
              <a:buClr>
                <a:srgbClr val="8D1515"/>
              </a:buClr>
            </a:pPr>
            <a:r>
              <a:rPr lang="en-GB" sz="1200">
                <a:latin typeface="Rockwell"/>
              </a:rPr>
              <a:t>Curriculum experiences: trips and visitors.</a:t>
            </a:r>
          </a:p>
          <a:p>
            <a:pPr marL="457200" lvl="1" indent="0">
              <a:lnSpc>
                <a:spcPct val="120000"/>
              </a:lnSpc>
              <a:spcBef>
                <a:spcPts val="500"/>
              </a:spcBef>
              <a:spcAft>
                <a:spcPts val="0"/>
              </a:spcAft>
              <a:buClr>
                <a:srgbClr val="8D1515"/>
              </a:buClr>
              <a:buNone/>
            </a:pPr>
            <a:endParaRPr lang="en-GB" sz="1200">
              <a:latin typeface="Rockwell"/>
            </a:endParaRPr>
          </a:p>
          <a:p>
            <a:pPr>
              <a:lnSpc>
                <a:spcPct val="120000"/>
              </a:lnSpc>
              <a:spcBef>
                <a:spcPts val="500"/>
              </a:spcBef>
              <a:spcAft>
                <a:spcPts val="0"/>
              </a:spcAft>
              <a:buClr>
                <a:srgbClr val="8D1515"/>
              </a:buClr>
            </a:pPr>
            <a:r>
              <a:rPr lang="en-GB" sz="1600">
                <a:latin typeface="Rockwell"/>
              </a:rPr>
              <a:t>For more information, go to </a:t>
            </a:r>
            <a:r>
              <a:rPr lang="en-GB" sz="1100">
                <a:ea typeface="+mn-lt"/>
                <a:cs typeface="+mn-lt"/>
                <a:hlinkClick r:id="rId2"/>
              </a:rPr>
              <a:t>https://www.bramhopeprimary.co.uk/page/?title=Curriculum%3A+Learning+in+School+%26amp%3B+Home&amp;pid=7</a:t>
            </a:r>
            <a:r>
              <a:rPr lang="en-GB" sz="1100">
                <a:ea typeface="+mn-lt"/>
                <a:cs typeface="+mn-lt"/>
              </a:rPr>
              <a:t> </a:t>
            </a:r>
          </a:p>
        </p:txBody>
      </p:sp>
    </p:spTree>
    <p:extLst>
      <p:ext uri="{BB962C8B-B14F-4D97-AF65-F5344CB8AC3E}">
        <p14:creationId xmlns:p14="http://schemas.microsoft.com/office/powerpoint/2010/main" val="902832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3CF6CC4E-F8AE-46B8-AF42-C264DA9FF8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2" name="Freeform 6">
              <a:extLst>
                <a:ext uri="{FF2B5EF4-FFF2-40B4-BE49-F238E27FC236}">
                  <a16:creationId xmlns:a16="http://schemas.microsoft.com/office/drawing/2014/main" id="{DAEAD399-3691-4CD7-B52B-C9B09436EF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910AD751-06FB-4939-907D-5875B9B6B8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4" name="Freeform 8">
              <a:extLst>
                <a:ext uri="{FF2B5EF4-FFF2-40B4-BE49-F238E27FC236}">
                  <a16:creationId xmlns:a16="http://schemas.microsoft.com/office/drawing/2014/main" id="{534E01E2-CF3B-4438-B865-7B0F1D9466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5" name="Freeform 9">
              <a:extLst>
                <a:ext uri="{FF2B5EF4-FFF2-40B4-BE49-F238E27FC236}">
                  <a16:creationId xmlns:a16="http://schemas.microsoft.com/office/drawing/2014/main" id="{1779656F-F5D3-4C3F-A487-6302E3652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E472999E-58E4-45E0-8214-7F53A2270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538931F4-BE0D-49CA-A368-314C02CCB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1845785B-7273-C79E-AA36-4F6590B7EC0A}"/>
              </a:ext>
            </a:extLst>
          </p:cNvPr>
          <p:cNvSpPr>
            <a:spLocks noGrp="1"/>
          </p:cNvSpPr>
          <p:nvPr>
            <p:ph type="title"/>
          </p:nvPr>
        </p:nvSpPr>
        <p:spPr>
          <a:xfrm>
            <a:off x="1484312" y="685800"/>
            <a:ext cx="2812385" cy="1752599"/>
          </a:xfrm>
        </p:spPr>
        <p:txBody>
          <a:bodyPr>
            <a:normAutofit/>
          </a:bodyPr>
          <a:lstStyle/>
          <a:p>
            <a:r>
              <a:rPr lang="en-US" sz="3200"/>
              <a:t>Curriculum Overview</a:t>
            </a:r>
          </a:p>
        </p:txBody>
      </p:sp>
      <p:sp>
        <p:nvSpPr>
          <p:cNvPr id="19" name="Rounded Rectangle 16">
            <a:extLst>
              <a:ext uri="{FF2B5EF4-FFF2-40B4-BE49-F238E27FC236}">
                <a16:creationId xmlns:a16="http://schemas.microsoft.com/office/drawing/2014/main" id="{2D6217BA-2280-4A9E-9B69-707DF5052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1162" y="648931"/>
            <a:ext cx="6881862"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diagram of a school approach&#10;&#10;AI-generated content may be incorrect.">
            <a:extLst>
              <a:ext uri="{FF2B5EF4-FFF2-40B4-BE49-F238E27FC236}">
                <a16:creationId xmlns:a16="http://schemas.microsoft.com/office/drawing/2014/main" id="{196932C2-13E1-3194-98B9-77F58514A324}"/>
              </a:ext>
            </a:extLst>
          </p:cNvPr>
          <p:cNvPicPr>
            <a:picLocks noChangeAspect="1"/>
          </p:cNvPicPr>
          <p:nvPr/>
        </p:nvPicPr>
        <p:blipFill>
          <a:blip r:embed="rId3"/>
          <a:stretch>
            <a:fillRect/>
          </a:stretch>
        </p:blipFill>
        <p:spPr>
          <a:xfrm>
            <a:off x="4941202" y="1250181"/>
            <a:ext cx="6237359" cy="4069876"/>
          </a:xfrm>
          <a:prstGeom prst="rect">
            <a:avLst/>
          </a:prstGeom>
        </p:spPr>
      </p:pic>
    </p:spTree>
    <p:extLst>
      <p:ext uri="{BB962C8B-B14F-4D97-AF65-F5344CB8AC3E}">
        <p14:creationId xmlns:p14="http://schemas.microsoft.com/office/powerpoint/2010/main" val="3616447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6062" y="230196"/>
            <a:ext cx="7704667" cy="739551"/>
          </a:xfrm>
        </p:spPr>
        <p:txBody>
          <a:bodyPr>
            <a:normAutofit/>
          </a:bodyPr>
          <a:lstStyle/>
          <a:p>
            <a:r>
              <a:rPr lang="en-GB">
                <a:latin typeface="Calibri"/>
                <a:cs typeface="Calibri"/>
              </a:rPr>
              <a:t>The Reception Teachers</a:t>
            </a:r>
            <a:endParaRPr lang="en-GB">
              <a:latin typeface="Calibri" panose="020F0502020204030204" pitchFamily="34" charset="0"/>
              <a:cs typeface="Calibri" panose="020F0502020204030204" pitchFamily="34" charset="0"/>
            </a:endParaRPr>
          </a:p>
        </p:txBody>
      </p:sp>
      <p:sp>
        <p:nvSpPr>
          <p:cNvPr id="13" name="TextBox 12"/>
          <p:cNvSpPr txBox="1"/>
          <p:nvPr/>
        </p:nvSpPr>
        <p:spPr>
          <a:xfrm>
            <a:off x="3663960" y="4900085"/>
            <a:ext cx="5765378" cy="830997"/>
          </a:xfrm>
          <a:prstGeom prst="rect">
            <a:avLst/>
          </a:prstGeom>
          <a:noFill/>
        </p:spPr>
        <p:txBody>
          <a:bodyPr wrap="square" lIns="91440" tIns="45720" rIns="91440" bIns="45720" rtlCol="0" anchor="t">
            <a:spAutoFit/>
          </a:bodyPr>
          <a:lstStyle/>
          <a:p>
            <a:r>
              <a:rPr lang="en-GB" sz="2400" b="1">
                <a:latin typeface="Calibri"/>
                <a:cs typeface="Calibri"/>
              </a:rPr>
              <a:t>     Supported by three Teaching Assistants</a:t>
            </a:r>
            <a:endParaRPr lang="en-US"/>
          </a:p>
          <a:p>
            <a:r>
              <a:rPr lang="en-GB" sz="2400" b="1">
                <a:latin typeface="Calibri"/>
                <a:cs typeface="Calibri"/>
              </a:rPr>
              <a:t>                     </a:t>
            </a:r>
            <a:endParaRPr lang="en-GB"/>
          </a:p>
        </p:txBody>
      </p:sp>
      <p:sp>
        <p:nvSpPr>
          <p:cNvPr id="6" name="TextBox 5"/>
          <p:cNvSpPr txBox="1"/>
          <p:nvPr/>
        </p:nvSpPr>
        <p:spPr>
          <a:xfrm>
            <a:off x="882783" y="3665472"/>
            <a:ext cx="7586897" cy="461665"/>
          </a:xfrm>
          <a:prstGeom prst="rect">
            <a:avLst/>
          </a:prstGeom>
          <a:noFill/>
        </p:spPr>
        <p:txBody>
          <a:bodyPr wrap="square" lIns="91440" tIns="45720" rIns="91440" bIns="45720" rtlCol="0" anchor="t">
            <a:spAutoFit/>
          </a:bodyPr>
          <a:lstStyle/>
          <a:p>
            <a:r>
              <a:rPr lang="en-GB" sz="2400" b="1">
                <a:latin typeface="Calibri"/>
                <a:cs typeface="Calibri"/>
              </a:rPr>
              <a:t>                           Mrs Freer</a:t>
            </a:r>
          </a:p>
        </p:txBody>
      </p:sp>
      <p:pic>
        <p:nvPicPr>
          <p:cNvPr id="3" name="Picture 2" descr="Info panel picture">
            <a:extLst>
              <a:ext uri="{FF2B5EF4-FFF2-40B4-BE49-F238E27FC236}">
                <a16:creationId xmlns:a16="http://schemas.microsoft.com/office/drawing/2014/main" id="{10613065-BFC2-567B-0B00-98D8D8911973}"/>
              </a:ext>
            </a:extLst>
          </p:cNvPr>
          <p:cNvPicPr>
            <a:picLocks noChangeAspect="1"/>
          </p:cNvPicPr>
          <p:nvPr/>
        </p:nvPicPr>
        <p:blipFill>
          <a:blip r:embed="rId2"/>
          <a:stretch>
            <a:fillRect/>
          </a:stretch>
        </p:blipFill>
        <p:spPr>
          <a:xfrm>
            <a:off x="2569522" y="1209285"/>
            <a:ext cx="1905000" cy="1905000"/>
          </a:xfrm>
          <a:prstGeom prst="rect">
            <a:avLst/>
          </a:prstGeom>
        </p:spPr>
      </p:pic>
      <p:pic>
        <p:nvPicPr>
          <p:cNvPr id="4" name="Picture 3" descr="Info panel picture">
            <a:extLst>
              <a:ext uri="{FF2B5EF4-FFF2-40B4-BE49-F238E27FC236}">
                <a16:creationId xmlns:a16="http://schemas.microsoft.com/office/drawing/2014/main" id="{932C46E9-EE3A-6A9D-CA7D-CCF33C2D1B4B}"/>
              </a:ext>
            </a:extLst>
          </p:cNvPr>
          <p:cNvPicPr>
            <a:picLocks noChangeAspect="1"/>
          </p:cNvPicPr>
          <p:nvPr/>
        </p:nvPicPr>
        <p:blipFill>
          <a:blip r:embed="rId3"/>
          <a:stretch>
            <a:fillRect/>
          </a:stretch>
        </p:blipFill>
        <p:spPr>
          <a:xfrm>
            <a:off x="8062829" y="1214299"/>
            <a:ext cx="1905000" cy="1905000"/>
          </a:xfrm>
          <a:prstGeom prst="rect">
            <a:avLst/>
          </a:prstGeom>
        </p:spPr>
      </p:pic>
      <p:sp>
        <p:nvSpPr>
          <p:cNvPr id="5" name="TextBox 4">
            <a:extLst>
              <a:ext uri="{FF2B5EF4-FFF2-40B4-BE49-F238E27FC236}">
                <a16:creationId xmlns:a16="http://schemas.microsoft.com/office/drawing/2014/main" id="{47FCFBC3-6D35-ED2D-AF17-73D902C294E7}"/>
              </a:ext>
            </a:extLst>
          </p:cNvPr>
          <p:cNvSpPr txBox="1"/>
          <p:nvPr/>
        </p:nvSpPr>
        <p:spPr>
          <a:xfrm>
            <a:off x="8058150" y="3666067"/>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Calibri"/>
              </a:rPr>
              <a:t>Mrs Herring       </a:t>
            </a:r>
            <a:endParaRPr lang="en-US"/>
          </a:p>
        </p:txBody>
      </p:sp>
    </p:spTree>
    <p:extLst>
      <p:ext uri="{BB962C8B-B14F-4D97-AF65-F5344CB8AC3E}">
        <p14:creationId xmlns:p14="http://schemas.microsoft.com/office/powerpoint/2010/main" val="3111606354"/>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FDBD7-027A-BFAB-BFF2-ACACA634FD39}"/>
              </a:ext>
            </a:extLst>
          </p:cNvPr>
          <p:cNvSpPr>
            <a:spLocks noGrp="1"/>
          </p:cNvSpPr>
          <p:nvPr>
            <p:ph type="title"/>
          </p:nvPr>
        </p:nvSpPr>
        <p:spPr>
          <a:xfrm>
            <a:off x="1484311" y="93133"/>
            <a:ext cx="10018713" cy="1752599"/>
          </a:xfrm>
        </p:spPr>
        <p:txBody>
          <a:bodyPr/>
          <a:lstStyle/>
          <a:p>
            <a:r>
              <a:rPr lang="en-US"/>
              <a:t>Classes</a:t>
            </a:r>
          </a:p>
        </p:txBody>
      </p:sp>
      <p:sp>
        <p:nvSpPr>
          <p:cNvPr id="3" name="Content Placeholder 2">
            <a:extLst>
              <a:ext uri="{FF2B5EF4-FFF2-40B4-BE49-F238E27FC236}">
                <a16:creationId xmlns:a16="http://schemas.microsoft.com/office/drawing/2014/main" id="{DA540C7D-AC2C-9477-B3A7-411C2E9AC0D1}"/>
              </a:ext>
            </a:extLst>
          </p:cNvPr>
          <p:cNvSpPr>
            <a:spLocks noGrp="1"/>
          </p:cNvSpPr>
          <p:nvPr>
            <p:ph idx="1"/>
          </p:nvPr>
        </p:nvSpPr>
        <p:spPr>
          <a:xfrm>
            <a:off x="1484310" y="1841499"/>
            <a:ext cx="10018713" cy="3949701"/>
          </a:xfrm>
        </p:spPr>
        <p:txBody>
          <a:bodyPr>
            <a:normAutofit fontScale="92500" lnSpcReduction="20000"/>
          </a:bodyPr>
          <a:lstStyle/>
          <a:p>
            <a:pPr marL="0" indent="0">
              <a:buNone/>
            </a:pPr>
            <a:r>
              <a:rPr lang="en-US"/>
              <a:t>Children are coming from 24  different settings.</a:t>
            </a:r>
          </a:p>
          <a:p>
            <a:pPr marL="0" indent="0">
              <a:buNone/>
            </a:pPr>
            <a:r>
              <a:rPr lang="en-US" b="1"/>
              <a:t>What do we consider when we put the children into their classes? </a:t>
            </a:r>
          </a:p>
          <a:p>
            <a:r>
              <a:rPr lang="en-US"/>
              <a:t>gender</a:t>
            </a:r>
          </a:p>
          <a:p>
            <a:pPr>
              <a:buClr>
                <a:srgbClr val="8D1515"/>
              </a:buClr>
            </a:pPr>
            <a:r>
              <a:rPr lang="en-US"/>
              <a:t>date of birth</a:t>
            </a:r>
          </a:p>
          <a:p>
            <a:pPr>
              <a:buClr>
                <a:srgbClr val="8D1515"/>
              </a:buClr>
            </a:pPr>
            <a:r>
              <a:rPr lang="en-US"/>
              <a:t>SEND (Special educational needs)  or other additional needs </a:t>
            </a:r>
          </a:p>
          <a:p>
            <a:pPr>
              <a:buClr>
                <a:srgbClr val="8D1515"/>
              </a:buClr>
            </a:pPr>
            <a:r>
              <a:rPr lang="en-US"/>
              <a:t>EAL (English as an additional language)</a:t>
            </a:r>
          </a:p>
          <a:p>
            <a:pPr>
              <a:buClr>
                <a:srgbClr val="8D1515"/>
              </a:buClr>
            </a:pPr>
            <a:r>
              <a:rPr lang="en-US"/>
              <a:t>split the largest group from Cliffe House </a:t>
            </a:r>
          </a:p>
          <a:p>
            <a:pPr>
              <a:buClr>
                <a:srgbClr val="8D1515"/>
              </a:buClr>
            </a:pPr>
            <a:r>
              <a:rPr lang="en-US"/>
              <a:t>put children coming alone together</a:t>
            </a:r>
          </a:p>
          <a:p>
            <a:pPr>
              <a:buClr>
                <a:srgbClr val="8D1515"/>
              </a:buClr>
            </a:pPr>
            <a:r>
              <a:rPr lang="en-US"/>
              <a:t>We try to put children together with one other child they know, for example when there are two children coming from the same setting. </a:t>
            </a:r>
          </a:p>
        </p:txBody>
      </p:sp>
    </p:spTree>
    <p:extLst>
      <p:ext uri="{BB962C8B-B14F-4D97-AF65-F5344CB8AC3E}">
        <p14:creationId xmlns:p14="http://schemas.microsoft.com/office/powerpoint/2010/main" val="2178996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484D7-3B9A-9CB2-6793-7660BBE3576B}"/>
              </a:ext>
            </a:extLst>
          </p:cNvPr>
          <p:cNvSpPr>
            <a:spLocks noGrp="1"/>
          </p:cNvSpPr>
          <p:nvPr>
            <p:ph type="title"/>
          </p:nvPr>
        </p:nvSpPr>
        <p:spPr>
          <a:xfrm>
            <a:off x="1484311" y="311258"/>
            <a:ext cx="10018713" cy="638032"/>
          </a:xfrm>
        </p:spPr>
        <p:txBody>
          <a:bodyPr>
            <a:normAutofit fontScale="90000"/>
          </a:bodyPr>
          <a:lstStyle/>
          <a:p>
            <a:r>
              <a:rPr lang="en-US" b="1">
                <a:latin typeface="Calibri"/>
                <a:ea typeface="Calibri"/>
                <a:cs typeface="Calibri"/>
              </a:rPr>
              <a:t>Transition</a:t>
            </a:r>
            <a:r>
              <a:rPr lang="en-US"/>
              <a:t> </a:t>
            </a:r>
          </a:p>
        </p:txBody>
      </p:sp>
      <p:sp>
        <p:nvSpPr>
          <p:cNvPr id="3" name="Content Placeholder 2">
            <a:extLst>
              <a:ext uri="{FF2B5EF4-FFF2-40B4-BE49-F238E27FC236}">
                <a16:creationId xmlns:a16="http://schemas.microsoft.com/office/drawing/2014/main" id="{30ADA691-6BF4-B3B5-836C-B66881365286}"/>
              </a:ext>
            </a:extLst>
          </p:cNvPr>
          <p:cNvSpPr>
            <a:spLocks noGrp="1"/>
          </p:cNvSpPr>
          <p:nvPr>
            <p:ph idx="1"/>
          </p:nvPr>
        </p:nvSpPr>
        <p:spPr>
          <a:xfrm>
            <a:off x="2034643" y="2244772"/>
            <a:ext cx="10018713" cy="3920320"/>
          </a:xfrm>
        </p:spPr>
        <p:txBody>
          <a:bodyPr vert="horz" lIns="91440" tIns="45720" rIns="91440" bIns="45720" rtlCol="0" anchor="ctr">
            <a:noAutofit/>
          </a:bodyPr>
          <a:lstStyle/>
          <a:p>
            <a:pPr marL="0" indent="0">
              <a:buNone/>
            </a:pPr>
            <a:endParaRPr lang="en-GB" sz="2800">
              <a:solidFill>
                <a:srgbClr val="454545"/>
              </a:solidFill>
              <a:latin typeface="Calibri"/>
              <a:ea typeface="Calibri"/>
              <a:cs typeface="Arial"/>
            </a:endParaRPr>
          </a:p>
          <a:p>
            <a:pPr>
              <a:buClr>
                <a:srgbClr val="8D1515"/>
              </a:buClr>
            </a:pPr>
            <a:r>
              <a:rPr lang="en-US" sz="2800" b="1">
                <a:latin typeface="Calibri"/>
                <a:ea typeface="Calibri"/>
                <a:cs typeface="Calibri"/>
              </a:rPr>
              <a:t>1:1 appointment with your child's key worker. Tuesday 24th June. </a:t>
            </a:r>
            <a:r>
              <a:rPr lang="en-US" sz="2800">
                <a:latin typeface="Calibri"/>
                <a:ea typeface="Calibri"/>
                <a:cs typeface="Calibri"/>
              </a:rPr>
              <a:t>You should have your appointment, if not contact the office and they will make an appointment for you.  </a:t>
            </a:r>
          </a:p>
          <a:p>
            <a:pPr marL="0" indent="0">
              <a:buClr>
                <a:srgbClr val="8D1515"/>
              </a:buClr>
              <a:buNone/>
            </a:pPr>
            <a:r>
              <a:rPr lang="en-GB" sz="2800">
                <a:latin typeface="Calibri"/>
                <a:ea typeface="Calibri"/>
                <a:cs typeface="Arial"/>
              </a:rPr>
              <a:t>This informal, 10-minute meeting provides a valuable opportunity for you to tell us about your child’s personality and interests. It also provides you with an opportunity to discuss any personal information about your child and to share any confidential information you may have.</a:t>
            </a:r>
            <a:endParaRPr lang="en-US" sz="2800">
              <a:latin typeface="Calibri"/>
              <a:ea typeface="Calibri"/>
              <a:cs typeface="Arial"/>
            </a:endParaRPr>
          </a:p>
          <a:p>
            <a:pPr>
              <a:buClr>
                <a:srgbClr val="8D1515"/>
              </a:buClr>
            </a:pPr>
            <a:r>
              <a:rPr lang="en-US" sz="2800" b="1">
                <a:latin typeface="Calibri"/>
                <a:ea typeface="Calibri"/>
                <a:cs typeface="Calibri"/>
              </a:rPr>
              <a:t>Stay and play Tuesday 1st July and Thursday 3rd July. </a:t>
            </a:r>
            <a:endParaRPr lang="en-US" sz="2800" b="1">
              <a:solidFill>
                <a:srgbClr val="454545"/>
              </a:solidFill>
              <a:latin typeface="Calibri"/>
              <a:ea typeface="Calibri"/>
              <a:cs typeface="Calibri"/>
            </a:endParaRPr>
          </a:p>
          <a:p>
            <a:pPr marL="0" indent="0">
              <a:buClr>
                <a:srgbClr val="8D1515"/>
              </a:buClr>
              <a:buNone/>
            </a:pPr>
            <a:r>
              <a:rPr lang="en-US" sz="2800">
                <a:latin typeface="Calibri"/>
                <a:ea typeface="Calibri"/>
                <a:cs typeface="Calibri"/>
              </a:rPr>
              <a:t>An informal session for you and your child to spend time in the classroom and the outdoor area. You and your child are welcome to drop in at any point between 3:45 and 4:45pm </a:t>
            </a:r>
            <a:endParaRPr lang="en-US" sz="2800">
              <a:solidFill>
                <a:srgbClr val="454545"/>
              </a:solidFill>
              <a:latin typeface="Calibri"/>
              <a:ea typeface="Calibri"/>
              <a:cs typeface="Calibri"/>
            </a:endParaRPr>
          </a:p>
          <a:p>
            <a:pPr marL="0" indent="0">
              <a:buClr>
                <a:srgbClr val="8D1515"/>
              </a:buClr>
              <a:buNone/>
            </a:pPr>
            <a:endParaRPr lang="en-US" sz="1200">
              <a:solidFill>
                <a:srgbClr val="454545"/>
              </a:solidFill>
              <a:latin typeface="Arial"/>
              <a:cs typeface="Arial"/>
            </a:endParaRPr>
          </a:p>
          <a:p>
            <a:pPr>
              <a:buClr>
                <a:srgbClr val="8D1515"/>
              </a:buClr>
            </a:pPr>
            <a:endParaRPr lang="en-US"/>
          </a:p>
          <a:p>
            <a:pPr>
              <a:buClr>
                <a:srgbClr val="8D1515"/>
              </a:buClr>
            </a:pPr>
            <a:endParaRPr lang="en-US"/>
          </a:p>
        </p:txBody>
      </p:sp>
    </p:spTree>
    <p:extLst>
      <p:ext uri="{BB962C8B-B14F-4D97-AF65-F5344CB8AC3E}">
        <p14:creationId xmlns:p14="http://schemas.microsoft.com/office/powerpoint/2010/main" val="2666976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93C0F-328F-CD8B-B998-779F8D971071}"/>
              </a:ext>
            </a:extLst>
          </p:cNvPr>
          <p:cNvSpPr>
            <a:spLocks noGrp="1"/>
          </p:cNvSpPr>
          <p:nvPr>
            <p:ph type="title"/>
          </p:nvPr>
        </p:nvSpPr>
        <p:spPr>
          <a:xfrm>
            <a:off x="1545763" y="132735"/>
            <a:ext cx="10018713" cy="1001183"/>
          </a:xfrm>
        </p:spPr>
        <p:txBody>
          <a:bodyPr>
            <a:normAutofit/>
          </a:bodyPr>
          <a:lstStyle/>
          <a:p>
            <a:r>
              <a:rPr lang="en-GB" sz="2800" b="1" u="sng">
                <a:latin typeface="Arial"/>
                <a:cs typeface="Arial"/>
              </a:rPr>
              <a:t>Key dates for </a:t>
            </a:r>
            <a:r>
              <a:rPr lang="en-GB" sz="2800" b="1" u="sng">
                <a:latin typeface="Calibri"/>
                <a:ea typeface="Calibri"/>
                <a:cs typeface="Arial"/>
              </a:rPr>
              <a:t>next</a:t>
            </a:r>
            <a:r>
              <a:rPr lang="en-GB" sz="2800" b="1" u="sng">
                <a:latin typeface="Arial"/>
                <a:cs typeface="Arial"/>
              </a:rPr>
              <a:t> academic year:</a:t>
            </a:r>
            <a:endParaRPr lang="en-US" sz="2800"/>
          </a:p>
        </p:txBody>
      </p:sp>
      <p:sp>
        <p:nvSpPr>
          <p:cNvPr id="3" name="Content Placeholder 2">
            <a:extLst>
              <a:ext uri="{FF2B5EF4-FFF2-40B4-BE49-F238E27FC236}">
                <a16:creationId xmlns:a16="http://schemas.microsoft.com/office/drawing/2014/main" id="{7EDFBA35-8205-8681-A52E-6D00139EA4DB}"/>
              </a:ext>
            </a:extLst>
          </p:cNvPr>
          <p:cNvSpPr>
            <a:spLocks noGrp="1"/>
          </p:cNvSpPr>
          <p:nvPr>
            <p:ph idx="1"/>
          </p:nvPr>
        </p:nvSpPr>
        <p:spPr>
          <a:xfrm>
            <a:off x="1704171" y="2397295"/>
            <a:ext cx="10018713" cy="3357034"/>
          </a:xfrm>
        </p:spPr>
        <p:txBody>
          <a:bodyPr vert="horz" lIns="91440" tIns="45720" rIns="91440" bIns="45720" rtlCol="0" anchor="ctr">
            <a:noAutofit/>
          </a:bodyPr>
          <a:lstStyle/>
          <a:p>
            <a:pPr marL="0" indent="0">
              <a:buNone/>
            </a:pPr>
            <a:endParaRPr lang="en-GB" b="1" u="sng">
              <a:latin typeface="Arial"/>
              <a:cs typeface="Arial"/>
            </a:endParaRPr>
          </a:p>
          <a:p>
            <a:pPr>
              <a:buClr>
                <a:srgbClr val="8D1515"/>
              </a:buClr>
            </a:pPr>
            <a:r>
              <a:rPr lang="en-GB" b="1">
                <a:latin typeface="Calibri"/>
                <a:ea typeface="Calibri"/>
                <a:cs typeface="Arial"/>
              </a:rPr>
              <a:t>Monday 1st and Tuesday 2nd September </a:t>
            </a:r>
            <a:r>
              <a:rPr lang="en-GB">
                <a:latin typeface="Calibri"/>
                <a:ea typeface="Calibri"/>
                <a:cs typeface="Arial"/>
              </a:rPr>
              <a:t>Staff training (school closed)</a:t>
            </a:r>
          </a:p>
          <a:p>
            <a:pPr>
              <a:buClr>
                <a:srgbClr val="8D1515"/>
              </a:buClr>
            </a:pPr>
            <a:r>
              <a:rPr lang="en-GB" b="1">
                <a:latin typeface="Calibri"/>
                <a:ea typeface="Calibri"/>
                <a:cs typeface="Arial"/>
              </a:rPr>
              <a:t>Wednesday 3rd September </a:t>
            </a:r>
            <a:r>
              <a:rPr lang="en-GB">
                <a:latin typeface="Calibri"/>
                <a:ea typeface="Calibri"/>
                <a:cs typeface="Arial"/>
              </a:rPr>
              <a:t>9:30am–11:30am (Mrs Freer's class only in school) and 1:00-3pm (Mrs Herring's class only in school)</a:t>
            </a:r>
            <a:endParaRPr lang="en-US">
              <a:latin typeface="Calibri"/>
              <a:ea typeface="Calibri"/>
              <a:cs typeface="Arial"/>
            </a:endParaRPr>
          </a:p>
          <a:p>
            <a:pPr>
              <a:buClr>
                <a:srgbClr val="8D1515"/>
              </a:buClr>
            </a:pPr>
            <a:r>
              <a:rPr lang="en-GB" b="1">
                <a:latin typeface="Calibri"/>
                <a:ea typeface="Calibri"/>
                <a:cs typeface="Arial"/>
              </a:rPr>
              <a:t>Thursday 4th September </a:t>
            </a:r>
            <a:r>
              <a:rPr lang="en-GB">
                <a:latin typeface="Calibri"/>
                <a:ea typeface="Calibri"/>
                <a:cs typeface="Arial"/>
              </a:rPr>
              <a:t>10:00am-2:00pm (RF </a:t>
            </a:r>
            <a:r>
              <a:rPr lang="en-GB" u="sng">
                <a:latin typeface="Calibri"/>
                <a:ea typeface="Calibri"/>
                <a:cs typeface="Arial"/>
              </a:rPr>
              <a:t>and</a:t>
            </a:r>
            <a:r>
              <a:rPr lang="en-GB">
                <a:latin typeface="Calibri"/>
                <a:ea typeface="Calibri"/>
                <a:cs typeface="Arial"/>
              </a:rPr>
              <a:t> RH in school – both classes)</a:t>
            </a:r>
            <a:endParaRPr lang="en-US">
              <a:latin typeface="Calibri"/>
              <a:ea typeface="Calibri"/>
              <a:cs typeface="Arial"/>
            </a:endParaRPr>
          </a:p>
          <a:p>
            <a:pPr>
              <a:buClr>
                <a:srgbClr val="8D1515"/>
              </a:buClr>
            </a:pPr>
            <a:r>
              <a:rPr lang="en-GB" b="1">
                <a:latin typeface="Calibri"/>
                <a:ea typeface="Calibri"/>
                <a:cs typeface="Arial"/>
              </a:rPr>
              <a:t>Friday 5th September </a:t>
            </a:r>
            <a:r>
              <a:rPr lang="en-GB">
                <a:latin typeface="Calibri"/>
                <a:ea typeface="Calibri"/>
                <a:cs typeface="Arial"/>
              </a:rPr>
              <a:t>First full school day for all reception children </a:t>
            </a:r>
            <a:endParaRPr lang="en-US">
              <a:latin typeface="Calibri"/>
              <a:ea typeface="Calibri"/>
              <a:cs typeface="Arial"/>
            </a:endParaRPr>
          </a:p>
          <a:p>
            <a:pPr>
              <a:buClr>
                <a:srgbClr val="8D1515"/>
              </a:buClr>
            </a:pPr>
            <a:r>
              <a:rPr lang="en-GB">
                <a:solidFill>
                  <a:srgbClr val="FF0000"/>
                </a:solidFill>
                <a:latin typeface="Calibri"/>
                <a:ea typeface="Calibri"/>
                <a:cs typeface="Calibri"/>
              </a:rPr>
              <a:t>Additional EYFS Staff Training (school closed to reception pupils only. Date TBC) </a:t>
            </a:r>
            <a:endParaRPr lang="en-GB" sz="2000">
              <a:solidFill>
                <a:srgbClr val="242424"/>
              </a:solidFill>
              <a:latin typeface="Calibri"/>
              <a:ea typeface="Calibri"/>
              <a:cs typeface="Calibri"/>
            </a:endParaRPr>
          </a:p>
          <a:p>
            <a:pPr>
              <a:buClr>
                <a:srgbClr val="8D1515"/>
              </a:buClr>
            </a:pPr>
            <a:r>
              <a:rPr lang="en-GB" sz="2800" b="1" u="sng">
                <a:latin typeface="Calibri"/>
                <a:ea typeface="Calibri"/>
                <a:cs typeface="Arial"/>
              </a:rPr>
              <a:t>First week</a:t>
            </a:r>
            <a:br>
              <a:rPr lang="en-GB" b="1" u="sng">
                <a:latin typeface="Calibri"/>
                <a:ea typeface="Calibri"/>
                <a:cs typeface="Arial"/>
              </a:rPr>
            </a:br>
            <a:r>
              <a:rPr lang="en-GB">
                <a:solidFill>
                  <a:srgbClr val="000000"/>
                </a:solidFill>
                <a:latin typeface="Calibri"/>
                <a:ea typeface="Calibri"/>
                <a:cs typeface="Arial"/>
              </a:rPr>
              <a:t>In the first week the children will be getting to know their surroundings, each other and the adults. They will begin to get to know the rules and routines. Support and teaching will be provided around making friends. </a:t>
            </a:r>
            <a:r>
              <a:rPr lang="en-US">
                <a:solidFill>
                  <a:srgbClr val="000000"/>
                </a:solidFill>
                <a:latin typeface="Calibri"/>
                <a:ea typeface="Calibri"/>
                <a:cs typeface="Calibri"/>
              </a:rPr>
              <a:t>They will settle into their class bases before mixing across the year group. </a:t>
            </a:r>
            <a:endParaRPr lang="en-GB" sz="2000">
              <a:solidFill>
                <a:srgbClr val="242424"/>
              </a:solidFill>
              <a:latin typeface="Calibri"/>
              <a:ea typeface="Calibri"/>
              <a:cs typeface="Calibri"/>
            </a:endParaRPr>
          </a:p>
          <a:p>
            <a:pPr>
              <a:buClr>
                <a:srgbClr val="8D1515"/>
              </a:buClr>
            </a:pPr>
            <a:endParaRPr lang="en-US" sz="2800">
              <a:solidFill>
                <a:srgbClr val="000000"/>
              </a:solidFill>
              <a:latin typeface="Arial"/>
              <a:ea typeface="Calibri"/>
              <a:cs typeface="Arial"/>
            </a:endParaRPr>
          </a:p>
          <a:p>
            <a:pPr>
              <a:buClr>
                <a:srgbClr val="8D1515"/>
              </a:buClr>
            </a:pPr>
            <a:endParaRPr lang="en-GB" sz="1100">
              <a:solidFill>
                <a:srgbClr val="242424"/>
              </a:solidFill>
              <a:latin typeface="Calibri"/>
              <a:ea typeface="Calibri"/>
              <a:cs typeface="Calibri"/>
            </a:endParaRPr>
          </a:p>
          <a:p>
            <a:pPr>
              <a:buClr>
                <a:srgbClr val="8D1515"/>
              </a:buClr>
            </a:pPr>
            <a:endParaRPr lang="en-US"/>
          </a:p>
        </p:txBody>
      </p:sp>
    </p:spTree>
    <p:extLst>
      <p:ext uri="{BB962C8B-B14F-4D97-AF65-F5344CB8AC3E}">
        <p14:creationId xmlns:p14="http://schemas.microsoft.com/office/powerpoint/2010/main" val="3134899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39241-3773-6E9E-DC66-53AF7482F1D1}"/>
              </a:ext>
            </a:extLst>
          </p:cNvPr>
          <p:cNvSpPr>
            <a:spLocks noGrp="1"/>
          </p:cNvSpPr>
          <p:nvPr>
            <p:ph type="title"/>
          </p:nvPr>
        </p:nvSpPr>
        <p:spPr>
          <a:xfrm>
            <a:off x="1571754" y="198620"/>
            <a:ext cx="10018713" cy="828206"/>
          </a:xfrm>
        </p:spPr>
        <p:txBody>
          <a:bodyPr/>
          <a:lstStyle/>
          <a:p>
            <a:r>
              <a:rPr lang="en-US" b="1" u="sng"/>
              <a:t>First Term</a:t>
            </a:r>
          </a:p>
        </p:txBody>
      </p:sp>
      <p:sp>
        <p:nvSpPr>
          <p:cNvPr id="3" name="Content Placeholder 2">
            <a:extLst>
              <a:ext uri="{FF2B5EF4-FFF2-40B4-BE49-F238E27FC236}">
                <a16:creationId xmlns:a16="http://schemas.microsoft.com/office/drawing/2014/main" id="{1D05122A-8218-3868-EF15-636188965DF6}"/>
              </a:ext>
            </a:extLst>
          </p:cNvPr>
          <p:cNvSpPr>
            <a:spLocks noGrp="1"/>
          </p:cNvSpPr>
          <p:nvPr>
            <p:ph idx="1"/>
          </p:nvPr>
        </p:nvSpPr>
        <p:spPr>
          <a:xfrm>
            <a:off x="1831825" y="2409522"/>
            <a:ext cx="10018713" cy="4447117"/>
          </a:xfrm>
        </p:spPr>
        <p:txBody>
          <a:bodyPr vert="horz" lIns="91440" tIns="45720" rIns="91440" bIns="45720" rtlCol="0" anchor="ctr">
            <a:noAutofit/>
          </a:bodyPr>
          <a:lstStyle/>
          <a:p>
            <a:r>
              <a:rPr lang="en-US">
                <a:latin typeface="Calibri"/>
                <a:ea typeface="Calibri"/>
                <a:cs typeface="Calibri"/>
              </a:rPr>
              <a:t>Develop the </a:t>
            </a:r>
            <a:r>
              <a:rPr lang="en-US" b="1">
                <a:latin typeface="Calibri"/>
                <a:ea typeface="Calibri"/>
                <a:cs typeface="Calibri"/>
              </a:rPr>
              <a:t>3 prime areas</a:t>
            </a:r>
            <a:r>
              <a:rPr lang="en-US">
                <a:latin typeface="Calibri"/>
                <a:ea typeface="Calibri"/>
                <a:cs typeface="Calibri"/>
              </a:rPr>
              <a:t> of learning; PSED, PD and CAL </a:t>
            </a:r>
          </a:p>
          <a:p>
            <a:pPr>
              <a:buClr>
                <a:srgbClr val="8D1515"/>
              </a:buClr>
            </a:pPr>
            <a:r>
              <a:rPr lang="en-US">
                <a:latin typeface="Calibri"/>
                <a:ea typeface="Calibri"/>
                <a:cs typeface="Calibri"/>
              </a:rPr>
              <a:t>Children will be able to independently choose their own resources during their child-initiated play. </a:t>
            </a:r>
          </a:p>
          <a:p>
            <a:pPr>
              <a:buClr>
                <a:srgbClr val="8D1515"/>
              </a:buClr>
            </a:pPr>
            <a:r>
              <a:rPr lang="en-US">
                <a:latin typeface="Calibri"/>
                <a:ea typeface="Calibri"/>
                <a:cs typeface="Calibri"/>
              </a:rPr>
              <a:t>Independence will be promoted, and children will be encouraged to ask 3 friends for help if they need it before asking an adult. </a:t>
            </a:r>
          </a:p>
          <a:p>
            <a:pPr marL="0" indent="0">
              <a:buClr>
                <a:srgbClr val="8D1515"/>
              </a:buClr>
              <a:buNone/>
            </a:pPr>
            <a:r>
              <a:rPr lang="en-US" b="1">
                <a:latin typeface="Calibri"/>
                <a:ea typeface="Calibri"/>
                <a:cs typeface="Calibri"/>
              </a:rPr>
              <a:t>Phonics</a:t>
            </a:r>
          </a:p>
          <a:p>
            <a:pPr>
              <a:buClr>
                <a:srgbClr val="8D1515"/>
              </a:buClr>
            </a:pPr>
            <a:r>
              <a:rPr lang="en-US">
                <a:latin typeface="Calibri"/>
                <a:ea typeface="Calibri"/>
                <a:cs typeface="Calibri"/>
              </a:rPr>
              <a:t>We will begin our phonics </a:t>
            </a:r>
            <a:r>
              <a:rPr lang="en-US" err="1">
                <a:latin typeface="Calibri"/>
                <a:ea typeface="Calibri"/>
                <a:cs typeface="Calibri"/>
              </a:rPr>
              <a:t>programme</a:t>
            </a:r>
            <a:r>
              <a:rPr lang="en-US">
                <a:latin typeface="Calibri"/>
                <a:ea typeface="Calibri"/>
                <a:cs typeface="Calibri"/>
              </a:rPr>
              <a:t> </a:t>
            </a:r>
            <a:r>
              <a:rPr lang="en-US" b="1">
                <a:latin typeface="Calibri"/>
                <a:ea typeface="Calibri"/>
                <a:cs typeface="Calibri"/>
              </a:rPr>
              <a:t>Read Write Inc</a:t>
            </a:r>
            <a:r>
              <a:rPr lang="en-US">
                <a:latin typeface="Calibri"/>
                <a:ea typeface="Calibri"/>
                <a:cs typeface="Calibri"/>
              </a:rPr>
              <a:t> in the first couple of weeks, after settling in and working on listening skills.</a:t>
            </a:r>
          </a:p>
          <a:p>
            <a:pPr>
              <a:buClr>
                <a:srgbClr val="8D1515"/>
              </a:buClr>
            </a:pPr>
            <a:r>
              <a:rPr lang="en-US">
                <a:latin typeface="Calibri"/>
                <a:ea typeface="Calibri"/>
                <a:cs typeface="Calibri"/>
              </a:rPr>
              <a:t> Initially children will be given flash cards to learn their sounds at home. </a:t>
            </a:r>
          </a:p>
          <a:p>
            <a:pPr>
              <a:buClr>
                <a:srgbClr val="8D1515"/>
              </a:buClr>
            </a:pPr>
            <a:r>
              <a:rPr lang="en-US">
                <a:latin typeface="Calibri"/>
                <a:ea typeface="Calibri"/>
                <a:cs typeface="Calibri"/>
              </a:rPr>
              <a:t>They will be given reading books when they are ready.</a:t>
            </a:r>
          </a:p>
          <a:p>
            <a:pPr marL="0" indent="0">
              <a:buClr>
                <a:srgbClr val="8D1515"/>
              </a:buClr>
              <a:buNone/>
            </a:pPr>
            <a:r>
              <a:rPr lang="en-US" b="1" err="1">
                <a:latin typeface="Calibri"/>
                <a:ea typeface="Calibri"/>
                <a:cs typeface="Calibri"/>
              </a:rPr>
              <a:t>Maths</a:t>
            </a:r>
            <a:endParaRPr lang="en-US" b="1">
              <a:latin typeface="Calibri"/>
              <a:ea typeface="Calibri"/>
              <a:cs typeface="Calibri"/>
            </a:endParaRPr>
          </a:p>
          <a:p>
            <a:r>
              <a:rPr lang="en-US">
                <a:latin typeface="Calibri"/>
                <a:ea typeface="Calibri"/>
                <a:cs typeface="Calibri"/>
              </a:rPr>
              <a:t>Short, whole class </a:t>
            </a:r>
            <a:r>
              <a:rPr lang="en-US" err="1">
                <a:latin typeface="Calibri"/>
                <a:ea typeface="Calibri"/>
                <a:cs typeface="Calibri"/>
              </a:rPr>
              <a:t>maths</a:t>
            </a:r>
            <a:r>
              <a:rPr lang="en-US">
                <a:latin typeface="Calibri"/>
                <a:ea typeface="Calibri"/>
                <a:cs typeface="Calibri"/>
              </a:rPr>
              <a:t> lessons </a:t>
            </a:r>
            <a:endParaRPr lang="en-US" b="1">
              <a:latin typeface="Calibri"/>
              <a:ea typeface="Calibri"/>
              <a:cs typeface="Calibri"/>
            </a:endParaRPr>
          </a:p>
          <a:p>
            <a:pPr marL="0" indent="0">
              <a:buClr>
                <a:srgbClr val="BC1C1C">
                  <a:lumMod val="75000"/>
                </a:srgbClr>
              </a:buClr>
              <a:buNone/>
            </a:pPr>
            <a:endParaRPr lang="en-US" b="1">
              <a:latin typeface="Calibri"/>
              <a:ea typeface="Calibri"/>
              <a:cs typeface="Calibri"/>
            </a:endParaRPr>
          </a:p>
          <a:p>
            <a:pPr>
              <a:buClr>
                <a:srgbClr val="8D1515"/>
              </a:buClr>
            </a:pPr>
            <a:endParaRPr lang="en-US">
              <a:latin typeface="Calibri"/>
              <a:ea typeface="Calibri"/>
              <a:cs typeface="Calibri"/>
            </a:endParaRPr>
          </a:p>
          <a:p>
            <a:pPr>
              <a:buClr>
                <a:srgbClr val="8D1515"/>
              </a:buClr>
            </a:pPr>
            <a:endParaRPr lang="en-US">
              <a:latin typeface="Calibri"/>
              <a:ea typeface="Calibri"/>
              <a:cs typeface="Calibri"/>
            </a:endParaRPr>
          </a:p>
          <a:p>
            <a:pPr>
              <a:buClr>
                <a:srgbClr val="8D1515"/>
              </a:buClr>
            </a:pPr>
            <a:endParaRPr lang="en-US"/>
          </a:p>
        </p:txBody>
      </p:sp>
      <p:pic>
        <p:nvPicPr>
          <p:cNvPr id="4" name="Picture 4" descr="Diagram&#10;&#10;Description automatically generated">
            <a:extLst>
              <a:ext uri="{FF2B5EF4-FFF2-40B4-BE49-F238E27FC236}">
                <a16:creationId xmlns:a16="http://schemas.microsoft.com/office/drawing/2014/main" id="{47E55BC2-9A7D-EECA-25FE-F22C8A790025}"/>
              </a:ext>
            </a:extLst>
          </p:cNvPr>
          <p:cNvPicPr>
            <a:picLocks noChangeAspect="1"/>
          </p:cNvPicPr>
          <p:nvPr/>
        </p:nvPicPr>
        <p:blipFill>
          <a:blip r:embed="rId2"/>
          <a:stretch>
            <a:fillRect/>
          </a:stretch>
        </p:blipFill>
        <p:spPr>
          <a:xfrm>
            <a:off x="9405298" y="5158490"/>
            <a:ext cx="2443397" cy="1284667"/>
          </a:xfrm>
          <a:prstGeom prst="rect">
            <a:avLst/>
          </a:prstGeom>
        </p:spPr>
      </p:pic>
    </p:spTree>
    <p:extLst>
      <p:ext uri="{BB962C8B-B14F-4D97-AF65-F5344CB8AC3E}">
        <p14:creationId xmlns:p14="http://schemas.microsoft.com/office/powerpoint/2010/main" val="1543277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0DAA6-19C4-5784-EADA-13C656D7CA72}"/>
              </a:ext>
            </a:extLst>
          </p:cNvPr>
          <p:cNvSpPr>
            <a:spLocks noGrp="1"/>
          </p:cNvSpPr>
          <p:nvPr>
            <p:ph type="title"/>
          </p:nvPr>
        </p:nvSpPr>
        <p:spPr/>
        <p:txBody>
          <a:bodyPr/>
          <a:lstStyle/>
          <a:p>
            <a:r>
              <a:rPr lang="en-US" b="1" u="sng"/>
              <a:t>By the end of the First year</a:t>
            </a:r>
          </a:p>
        </p:txBody>
      </p:sp>
      <p:sp>
        <p:nvSpPr>
          <p:cNvPr id="3" name="Content Placeholder 2">
            <a:extLst>
              <a:ext uri="{FF2B5EF4-FFF2-40B4-BE49-F238E27FC236}">
                <a16:creationId xmlns:a16="http://schemas.microsoft.com/office/drawing/2014/main" id="{F3985D2B-2424-4113-9511-E0544BC65F4F}"/>
              </a:ext>
            </a:extLst>
          </p:cNvPr>
          <p:cNvSpPr>
            <a:spLocks noGrp="1"/>
          </p:cNvSpPr>
          <p:nvPr>
            <p:ph idx="1"/>
          </p:nvPr>
        </p:nvSpPr>
        <p:spPr>
          <a:xfrm>
            <a:off x="1484310" y="1872802"/>
            <a:ext cx="7120967" cy="4583806"/>
          </a:xfrm>
        </p:spPr>
        <p:txBody>
          <a:bodyPr>
            <a:normAutofit lnSpcReduction="10000"/>
          </a:bodyPr>
          <a:lstStyle/>
          <a:p>
            <a:pPr marL="0" indent="0">
              <a:buNone/>
            </a:pPr>
            <a:r>
              <a:rPr lang="en-US">
                <a:latin typeface="Calibri"/>
                <a:ea typeface="Calibri"/>
                <a:cs typeface="Calibri"/>
              </a:rPr>
              <a:t>Children are now:</a:t>
            </a:r>
          </a:p>
          <a:p>
            <a:r>
              <a:rPr lang="en-US">
                <a:latin typeface="Calibri"/>
                <a:ea typeface="Calibri"/>
                <a:cs typeface="Calibri"/>
              </a:rPr>
              <a:t>able to present and perform in front of their class</a:t>
            </a:r>
          </a:p>
          <a:p>
            <a:pPr>
              <a:buClr>
                <a:srgbClr val="8D1515"/>
              </a:buClr>
            </a:pPr>
            <a:r>
              <a:rPr lang="en-US">
                <a:latin typeface="Calibri"/>
                <a:ea typeface="Calibri"/>
                <a:cs typeface="Calibri"/>
              </a:rPr>
              <a:t>read their own book bag books</a:t>
            </a:r>
          </a:p>
          <a:p>
            <a:pPr>
              <a:buClr>
                <a:srgbClr val="8D1515"/>
              </a:buClr>
            </a:pPr>
            <a:r>
              <a:rPr lang="en-US">
                <a:latin typeface="Calibri"/>
                <a:ea typeface="Calibri"/>
                <a:cs typeface="Calibri"/>
              </a:rPr>
              <a:t>write simple sentences</a:t>
            </a:r>
          </a:p>
          <a:p>
            <a:pPr>
              <a:buClr>
                <a:srgbClr val="8D1515"/>
              </a:buClr>
            </a:pPr>
            <a:r>
              <a:rPr lang="en-US">
                <a:latin typeface="Calibri"/>
                <a:ea typeface="Calibri"/>
                <a:cs typeface="Calibri"/>
              </a:rPr>
              <a:t>show a good understanding of the composition of numbers to 10, including double facts and using a wide range of mathematical language. </a:t>
            </a:r>
          </a:p>
          <a:p>
            <a:pPr>
              <a:buClr>
                <a:srgbClr val="8D1515"/>
              </a:buClr>
            </a:pPr>
            <a:r>
              <a:rPr lang="en-US">
                <a:latin typeface="Calibri"/>
                <a:ea typeface="Calibri"/>
                <a:cs typeface="Calibri"/>
              </a:rPr>
              <a:t>problem solving in different contexts</a:t>
            </a:r>
          </a:p>
          <a:p>
            <a:pPr>
              <a:buClr>
                <a:srgbClr val="8D1515"/>
              </a:buClr>
            </a:pPr>
            <a:r>
              <a:rPr lang="en-US">
                <a:latin typeface="Calibri"/>
                <a:ea typeface="Calibri"/>
                <a:cs typeface="Calibri"/>
              </a:rPr>
              <a:t>able to confidently make new friends and independently use their skills around the classroom.</a:t>
            </a:r>
          </a:p>
        </p:txBody>
      </p:sp>
      <p:pic>
        <p:nvPicPr>
          <p:cNvPr id="4" name="Picture 4" descr="Diagram&#10;&#10;Description automatically generated">
            <a:extLst>
              <a:ext uri="{FF2B5EF4-FFF2-40B4-BE49-F238E27FC236}">
                <a16:creationId xmlns:a16="http://schemas.microsoft.com/office/drawing/2014/main" id="{9FC781B8-4943-5D74-A035-5E1C9D6683ED}"/>
              </a:ext>
            </a:extLst>
          </p:cNvPr>
          <p:cNvPicPr>
            <a:picLocks noChangeAspect="1"/>
          </p:cNvPicPr>
          <p:nvPr/>
        </p:nvPicPr>
        <p:blipFill rotWithShape="1">
          <a:blip r:embed="rId2"/>
          <a:srcRect t="15625" r="-392" b="14453"/>
          <a:stretch/>
        </p:blipFill>
        <p:spPr>
          <a:xfrm>
            <a:off x="9645650" y="686039"/>
            <a:ext cx="2548404" cy="1742802"/>
          </a:xfrm>
          <a:prstGeom prst="rect">
            <a:avLst/>
          </a:prstGeom>
        </p:spPr>
      </p:pic>
      <p:pic>
        <p:nvPicPr>
          <p:cNvPr id="5" name="Picture 5" descr="Icon&#10;&#10;Description automatically generated">
            <a:extLst>
              <a:ext uri="{FF2B5EF4-FFF2-40B4-BE49-F238E27FC236}">
                <a16:creationId xmlns:a16="http://schemas.microsoft.com/office/drawing/2014/main" id="{31266043-5AC7-8DD2-7E14-6A69B9EC6F9D}"/>
              </a:ext>
            </a:extLst>
          </p:cNvPr>
          <p:cNvPicPr>
            <a:picLocks noChangeAspect="1"/>
          </p:cNvPicPr>
          <p:nvPr/>
        </p:nvPicPr>
        <p:blipFill>
          <a:blip r:embed="rId3"/>
          <a:stretch>
            <a:fillRect/>
          </a:stretch>
        </p:blipFill>
        <p:spPr>
          <a:xfrm>
            <a:off x="8534400" y="2433356"/>
            <a:ext cx="3193960" cy="1540527"/>
          </a:xfrm>
          <a:prstGeom prst="rect">
            <a:avLst/>
          </a:prstGeom>
        </p:spPr>
      </p:pic>
      <p:pic>
        <p:nvPicPr>
          <p:cNvPr id="6" name="Picture 6">
            <a:extLst>
              <a:ext uri="{FF2B5EF4-FFF2-40B4-BE49-F238E27FC236}">
                <a16:creationId xmlns:a16="http://schemas.microsoft.com/office/drawing/2014/main" id="{94502CC2-31AA-2B6B-91E7-4E4D5D49D9BF}"/>
              </a:ext>
            </a:extLst>
          </p:cNvPr>
          <p:cNvPicPr>
            <a:picLocks noChangeAspect="1"/>
          </p:cNvPicPr>
          <p:nvPr/>
        </p:nvPicPr>
        <p:blipFill>
          <a:blip r:embed="rId4"/>
          <a:stretch>
            <a:fillRect/>
          </a:stretch>
        </p:blipFill>
        <p:spPr>
          <a:xfrm>
            <a:off x="8534400" y="4096018"/>
            <a:ext cx="3193960" cy="2379371"/>
          </a:xfrm>
          <a:prstGeom prst="rect">
            <a:avLst/>
          </a:prstGeom>
        </p:spPr>
      </p:pic>
    </p:spTree>
    <p:extLst>
      <p:ext uri="{BB962C8B-B14F-4D97-AF65-F5344CB8AC3E}">
        <p14:creationId xmlns:p14="http://schemas.microsoft.com/office/powerpoint/2010/main" val="10525923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1625-EA04-797A-990A-B85275DF5DD4}"/>
              </a:ext>
            </a:extLst>
          </p:cNvPr>
          <p:cNvSpPr>
            <a:spLocks noGrp="1"/>
          </p:cNvSpPr>
          <p:nvPr>
            <p:ph type="title"/>
          </p:nvPr>
        </p:nvSpPr>
        <p:spPr>
          <a:xfrm>
            <a:off x="1387926" y="159090"/>
            <a:ext cx="10018713" cy="646134"/>
          </a:xfrm>
        </p:spPr>
        <p:txBody>
          <a:bodyPr>
            <a:normAutofit fontScale="90000"/>
          </a:bodyPr>
          <a:lstStyle/>
          <a:p>
            <a:r>
              <a:rPr lang="en-US"/>
              <a:t>What can you do to help?</a:t>
            </a:r>
          </a:p>
        </p:txBody>
      </p:sp>
      <p:sp>
        <p:nvSpPr>
          <p:cNvPr id="3" name="Content Placeholder 2">
            <a:extLst>
              <a:ext uri="{FF2B5EF4-FFF2-40B4-BE49-F238E27FC236}">
                <a16:creationId xmlns:a16="http://schemas.microsoft.com/office/drawing/2014/main" id="{BE0C4E1C-AF99-671C-0A82-3EACBE8D0376}"/>
              </a:ext>
            </a:extLst>
          </p:cNvPr>
          <p:cNvSpPr>
            <a:spLocks noGrp="1"/>
          </p:cNvSpPr>
          <p:nvPr>
            <p:ph idx="1"/>
          </p:nvPr>
        </p:nvSpPr>
        <p:spPr>
          <a:xfrm>
            <a:off x="1546535" y="163027"/>
            <a:ext cx="10548797" cy="6867935"/>
          </a:xfrm>
        </p:spPr>
        <p:txBody>
          <a:bodyPr vert="horz" lIns="91440" tIns="45720" rIns="91440" bIns="45720" rtlCol="0" anchor="ctr">
            <a:noAutofit/>
          </a:bodyPr>
          <a:lstStyle/>
          <a:p>
            <a:pPr marL="0" indent="0">
              <a:buNone/>
            </a:pPr>
            <a:r>
              <a:rPr lang="en-US" sz="1800" u="sng" err="1"/>
              <a:t>Mrs</a:t>
            </a:r>
            <a:r>
              <a:rPr lang="en-US" sz="1800" u="sng"/>
              <a:t> Judd Pastoral lead/DDSL/Speech and Language</a:t>
            </a:r>
          </a:p>
          <a:p>
            <a:pPr marL="0" indent="0">
              <a:buNone/>
            </a:pPr>
            <a:endParaRPr lang="en-US" sz="1800" u="sng">
              <a:ea typeface="+mn-lt"/>
              <a:cs typeface="+mn-lt"/>
            </a:endParaRPr>
          </a:p>
          <a:p>
            <a:pPr>
              <a:buClr>
                <a:srgbClr val="8D1515"/>
              </a:buClr>
            </a:pPr>
            <a:r>
              <a:rPr lang="en-US" sz="2000" b="1">
                <a:ea typeface="+mn-lt"/>
                <a:cs typeface="+mn-lt"/>
              </a:rPr>
              <a:t>Avoid starting discussions too early in the summer</a:t>
            </a:r>
            <a:endParaRPr lang="en-US" sz="2000" b="1"/>
          </a:p>
          <a:p>
            <a:pPr>
              <a:buClr>
                <a:srgbClr val="8D1515"/>
              </a:buClr>
            </a:pPr>
            <a:r>
              <a:rPr lang="en-US" sz="2000" b="1">
                <a:ea typeface="+mn-lt"/>
                <a:cs typeface="+mn-lt"/>
              </a:rPr>
              <a:t>Clear and positive morning routine</a:t>
            </a:r>
          </a:p>
          <a:p>
            <a:pPr>
              <a:buClr>
                <a:srgbClr val="8D1515"/>
              </a:buClr>
            </a:pPr>
            <a:r>
              <a:rPr lang="en-US" sz="2000" b="1" err="1">
                <a:ea typeface="+mn-lt"/>
                <a:cs typeface="+mn-lt"/>
              </a:rPr>
              <a:t>Recognise</a:t>
            </a:r>
            <a:r>
              <a:rPr lang="en-US" sz="2000" b="1">
                <a:ea typeface="+mn-lt"/>
                <a:cs typeface="+mn-lt"/>
              </a:rPr>
              <a:t> that worries are normal</a:t>
            </a:r>
            <a:r>
              <a:rPr lang="en-US" sz="1800">
                <a:ea typeface="+mn-lt"/>
                <a:cs typeface="+mn-lt"/>
              </a:rPr>
              <a:t> </a:t>
            </a:r>
            <a:endParaRPr lang="en-US" sz="1800"/>
          </a:p>
          <a:p>
            <a:pPr>
              <a:buClr>
                <a:srgbClr val="8D1515"/>
              </a:buClr>
            </a:pPr>
            <a:r>
              <a:rPr lang="en-US" sz="2000" b="1">
                <a:ea typeface="+mn-lt"/>
                <a:cs typeface="+mn-lt"/>
              </a:rPr>
              <a:t>Share key information</a:t>
            </a:r>
            <a:r>
              <a:rPr lang="en-US" sz="2000">
                <a:ea typeface="+mn-lt"/>
                <a:cs typeface="+mn-lt"/>
              </a:rPr>
              <a:t> </a:t>
            </a:r>
          </a:p>
          <a:p>
            <a:pPr>
              <a:buClr>
                <a:srgbClr val="8D1515"/>
              </a:buClr>
            </a:pPr>
            <a:r>
              <a:rPr lang="en-US" sz="2000" b="1">
                <a:ea typeface="+mn-lt"/>
                <a:cs typeface="+mn-lt"/>
              </a:rPr>
              <a:t>Regular attendance from the outset</a:t>
            </a:r>
            <a:r>
              <a:rPr lang="en-US" sz="1800">
                <a:ea typeface="+mn-lt"/>
                <a:cs typeface="+mn-lt"/>
              </a:rPr>
              <a:t> </a:t>
            </a:r>
          </a:p>
          <a:p>
            <a:pPr>
              <a:buClr>
                <a:srgbClr val="8D1515"/>
              </a:buClr>
            </a:pPr>
            <a:r>
              <a:rPr lang="en-US" sz="2000" b="1">
                <a:ea typeface="+mn-lt"/>
                <a:cs typeface="+mn-lt"/>
              </a:rPr>
              <a:t>Expect tiredness</a:t>
            </a:r>
            <a:r>
              <a:rPr lang="en-US" sz="1800" b="1">
                <a:ea typeface="+mn-lt"/>
                <a:cs typeface="+mn-lt"/>
              </a:rPr>
              <a:t> </a:t>
            </a:r>
            <a:endParaRPr lang="en-US" sz="1800"/>
          </a:p>
          <a:p>
            <a:pPr>
              <a:buClr>
                <a:srgbClr val="8D1515"/>
              </a:buClr>
            </a:pPr>
            <a:r>
              <a:rPr lang="en-US" sz="2000" b="1">
                <a:ea typeface="+mn-lt"/>
                <a:cs typeface="+mn-lt"/>
              </a:rPr>
              <a:t>Friendships are often broad groups</a:t>
            </a:r>
            <a:r>
              <a:rPr lang="en-US" sz="1800">
                <a:ea typeface="+mn-lt"/>
                <a:cs typeface="+mn-lt"/>
              </a:rPr>
              <a:t> </a:t>
            </a:r>
            <a:endParaRPr lang="en-US" sz="1800"/>
          </a:p>
          <a:p>
            <a:pPr lvl="7">
              <a:buClr>
                <a:srgbClr val="8D1515"/>
              </a:buClr>
              <a:buFont typeface="Courier New"/>
              <a:buChar char="o"/>
            </a:pPr>
            <a:r>
              <a:rPr lang="en-US" sz="2800" b="1">
                <a:ea typeface="+mn-lt"/>
                <a:cs typeface="+mn-lt"/>
              </a:rPr>
              <a:t>If you are worried talk to us!</a:t>
            </a:r>
            <a:endParaRPr lang="en-US" sz="2000" b="1"/>
          </a:p>
        </p:txBody>
      </p:sp>
    </p:spTree>
    <p:extLst>
      <p:ext uri="{BB962C8B-B14F-4D97-AF65-F5344CB8AC3E}">
        <p14:creationId xmlns:p14="http://schemas.microsoft.com/office/powerpoint/2010/main" val="3265324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B7D54-D3E9-419B-997C-2F7E2560A702}"/>
              </a:ext>
            </a:extLst>
          </p:cNvPr>
          <p:cNvSpPr>
            <a:spLocks noGrp="1"/>
          </p:cNvSpPr>
          <p:nvPr>
            <p:ph type="title"/>
          </p:nvPr>
        </p:nvSpPr>
        <p:spPr>
          <a:xfrm>
            <a:off x="1484311" y="181897"/>
            <a:ext cx="10018713" cy="731807"/>
          </a:xfrm>
        </p:spPr>
        <p:txBody>
          <a:bodyPr/>
          <a:lstStyle/>
          <a:p>
            <a:r>
              <a:rPr lang="en-US">
                <a:latin typeface="Times New Roman"/>
                <a:cs typeface="Times New Roman"/>
              </a:rPr>
              <a:t>Seeking Support at </a:t>
            </a:r>
            <a:r>
              <a:rPr lang="en-US" err="1">
                <a:latin typeface="Times New Roman"/>
                <a:cs typeface="Times New Roman"/>
              </a:rPr>
              <a:t>Bramhope</a:t>
            </a:r>
            <a:endParaRPr lang="en-US" err="1"/>
          </a:p>
        </p:txBody>
      </p:sp>
      <p:sp>
        <p:nvSpPr>
          <p:cNvPr id="3" name="Content Placeholder 2">
            <a:extLst>
              <a:ext uri="{FF2B5EF4-FFF2-40B4-BE49-F238E27FC236}">
                <a16:creationId xmlns:a16="http://schemas.microsoft.com/office/drawing/2014/main" id="{CB060029-33BB-823C-3339-C643C86EC186}"/>
              </a:ext>
            </a:extLst>
          </p:cNvPr>
          <p:cNvSpPr>
            <a:spLocks noGrp="1"/>
          </p:cNvSpPr>
          <p:nvPr>
            <p:ph idx="1"/>
          </p:nvPr>
        </p:nvSpPr>
        <p:spPr>
          <a:xfrm>
            <a:off x="1484310" y="922062"/>
            <a:ext cx="10018713" cy="5399942"/>
          </a:xfrm>
        </p:spPr>
        <p:txBody>
          <a:bodyPr>
            <a:normAutofit/>
          </a:bodyPr>
          <a:lstStyle/>
          <a:p>
            <a:r>
              <a:rPr lang="en-US" b="1">
                <a:latin typeface="Times New Roman"/>
                <a:cs typeface="Times New Roman"/>
              </a:rPr>
              <a:t>Class teachers</a:t>
            </a:r>
            <a:r>
              <a:rPr lang="en-US">
                <a:latin typeface="Times New Roman"/>
                <a:cs typeface="Times New Roman"/>
              </a:rPr>
              <a:t> ongoing support in class and for parents</a:t>
            </a:r>
            <a:endParaRPr lang="en-US"/>
          </a:p>
          <a:p>
            <a:pPr>
              <a:buClr>
                <a:srgbClr val="8D1515"/>
              </a:buClr>
            </a:pPr>
            <a:r>
              <a:rPr lang="en-US" b="1">
                <a:latin typeface="Times New Roman"/>
                <a:cs typeface="Times New Roman"/>
              </a:rPr>
              <a:t>School Website</a:t>
            </a:r>
            <a:r>
              <a:rPr lang="en-US">
                <a:latin typeface="Times New Roman"/>
                <a:cs typeface="Times New Roman"/>
              </a:rPr>
              <a:t> signposts range of online support and information services</a:t>
            </a:r>
            <a:endParaRPr lang="en-US"/>
          </a:p>
          <a:p>
            <a:pPr>
              <a:buClr>
                <a:srgbClr val="8D1515"/>
              </a:buClr>
            </a:pPr>
            <a:r>
              <a:rPr lang="en-US">
                <a:latin typeface="Times New Roman"/>
                <a:cs typeface="Times New Roman"/>
              </a:rPr>
              <a:t>Discussion with parents and </a:t>
            </a:r>
            <a:r>
              <a:rPr lang="en-US" b="1">
                <a:latin typeface="Times New Roman"/>
                <a:cs typeface="Times New Roman"/>
              </a:rPr>
              <a:t>pastoral referral</a:t>
            </a:r>
            <a:r>
              <a:rPr lang="en-US">
                <a:latin typeface="Times New Roman"/>
                <a:cs typeface="Times New Roman"/>
              </a:rPr>
              <a:t> agreed</a:t>
            </a:r>
            <a:endParaRPr lang="en-US"/>
          </a:p>
          <a:p>
            <a:pPr>
              <a:buClr>
                <a:srgbClr val="8D1515"/>
              </a:buClr>
            </a:pPr>
            <a:r>
              <a:rPr lang="en-US">
                <a:latin typeface="Times New Roman"/>
                <a:cs typeface="Times New Roman"/>
              </a:rPr>
              <a:t>Teacher or parents complete a short form </a:t>
            </a:r>
            <a:endParaRPr lang="en-US">
              <a:latin typeface="Corbel" panose="020B0503020204020204"/>
              <a:cs typeface="Times New Roman"/>
            </a:endParaRPr>
          </a:p>
          <a:p>
            <a:pPr>
              <a:buClr>
                <a:srgbClr val="8D1515"/>
              </a:buClr>
            </a:pPr>
            <a:r>
              <a:rPr lang="en-US">
                <a:latin typeface="Times New Roman"/>
                <a:cs typeface="Times New Roman"/>
              </a:rPr>
              <a:t>Children added to school pastoral register</a:t>
            </a:r>
            <a:endParaRPr lang="en-US"/>
          </a:p>
          <a:p>
            <a:pPr>
              <a:buClr>
                <a:srgbClr val="8D1515"/>
              </a:buClr>
            </a:pPr>
            <a:r>
              <a:rPr lang="en-US">
                <a:latin typeface="Times New Roman"/>
                <a:cs typeface="Times New Roman"/>
              </a:rPr>
              <a:t>4-6 sessions over the course of one half term</a:t>
            </a:r>
            <a:endParaRPr lang="en-US"/>
          </a:p>
          <a:p>
            <a:pPr>
              <a:buClr>
                <a:srgbClr val="8D1515"/>
              </a:buClr>
            </a:pPr>
            <a:r>
              <a:rPr lang="en-US">
                <a:latin typeface="Times New Roman"/>
                <a:cs typeface="Times New Roman"/>
              </a:rPr>
              <a:t>Discussion with parents </a:t>
            </a:r>
            <a:endParaRPr lang="en-US"/>
          </a:p>
          <a:p>
            <a:pPr>
              <a:buClr>
                <a:srgbClr val="8D1515"/>
              </a:buClr>
            </a:pPr>
            <a:r>
              <a:rPr lang="en-US" b="1">
                <a:latin typeface="Times New Roman"/>
                <a:cs typeface="Times New Roman"/>
              </a:rPr>
              <a:t>Referral on to TAMHs</a:t>
            </a:r>
            <a:r>
              <a:rPr lang="en-US">
                <a:latin typeface="Times New Roman"/>
                <a:cs typeface="Times New Roman"/>
              </a:rPr>
              <a:t> for access to school therapists or parent support. Targeted services which are offered through the school cluster (OPBC)</a:t>
            </a:r>
            <a:endParaRPr lang="en-US"/>
          </a:p>
          <a:p>
            <a:pPr>
              <a:buClr>
                <a:srgbClr val="8D1515"/>
              </a:buClr>
            </a:pPr>
            <a:endParaRPr lang="en-US"/>
          </a:p>
        </p:txBody>
      </p:sp>
    </p:spTree>
    <p:extLst>
      <p:ext uri="{BB962C8B-B14F-4D97-AF65-F5344CB8AC3E}">
        <p14:creationId xmlns:p14="http://schemas.microsoft.com/office/powerpoint/2010/main" val="357065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9199-AD65-6CB6-BDF9-315C29B882FD}"/>
              </a:ext>
            </a:extLst>
          </p:cNvPr>
          <p:cNvSpPr>
            <a:spLocks noGrp="1"/>
          </p:cNvSpPr>
          <p:nvPr>
            <p:ph type="title"/>
          </p:nvPr>
        </p:nvSpPr>
        <p:spPr>
          <a:xfrm>
            <a:off x="1463434" y="1520868"/>
            <a:ext cx="10018713" cy="1752599"/>
          </a:xfrm>
        </p:spPr>
        <p:txBody>
          <a:bodyPr/>
          <a:lstStyle/>
          <a:p>
            <a:r>
              <a:rPr lang="en-US" b="1"/>
              <a:t>Frequently Asked Questions</a:t>
            </a:r>
          </a:p>
        </p:txBody>
      </p:sp>
    </p:spTree>
    <p:extLst>
      <p:ext uri="{BB962C8B-B14F-4D97-AF65-F5344CB8AC3E}">
        <p14:creationId xmlns:p14="http://schemas.microsoft.com/office/powerpoint/2010/main" val="3676447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DC991-9839-B310-063F-3B1CDEAE4D2C}"/>
              </a:ext>
            </a:extLst>
          </p:cNvPr>
          <p:cNvSpPr>
            <a:spLocks noGrp="1"/>
          </p:cNvSpPr>
          <p:nvPr>
            <p:ph type="title"/>
          </p:nvPr>
        </p:nvSpPr>
        <p:spPr>
          <a:xfrm>
            <a:off x="1542184" y="319268"/>
            <a:ext cx="10018713" cy="1185333"/>
          </a:xfrm>
        </p:spPr>
        <p:txBody>
          <a:bodyPr>
            <a:normAutofit fontScale="90000"/>
          </a:bodyPr>
          <a:lstStyle/>
          <a:p>
            <a:r>
              <a:rPr lang="en-US" b="1"/>
              <a:t>How much communication will I get about my child's day?</a:t>
            </a:r>
          </a:p>
        </p:txBody>
      </p:sp>
      <p:pic>
        <p:nvPicPr>
          <p:cNvPr id="4" name="Picture 4" descr="A picture containing toy, doll&#10;&#10;Description automatically generated">
            <a:extLst>
              <a:ext uri="{FF2B5EF4-FFF2-40B4-BE49-F238E27FC236}">
                <a16:creationId xmlns:a16="http://schemas.microsoft.com/office/drawing/2014/main" id="{32B6D762-D1AF-BE28-817C-22B83E350F75}"/>
              </a:ext>
            </a:extLst>
          </p:cNvPr>
          <p:cNvPicPr>
            <a:picLocks noChangeAspect="1"/>
          </p:cNvPicPr>
          <p:nvPr/>
        </p:nvPicPr>
        <p:blipFill rotWithShape="1">
          <a:blip r:embed="rId3"/>
          <a:srcRect r="19143" b="2"/>
          <a:stretch/>
        </p:blipFill>
        <p:spPr>
          <a:xfrm>
            <a:off x="1512452" y="1998131"/>
            <a:ext cx="2720881" cy="3791517"/>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
        <p:nvSpPr>
          <p:cNvPr id="3" name="Content Placeholder 2">
            <a:extLst>
              <a:ext uri="{FF2B5EF4-FFF2-40B4-BE49-F238E27FC236}">
                <a16:creationId xmlns:a16="http://schemas.microsoft.com/office/drawing/2014/main" id="{189076B0-84A0-49E3-0739-26B81F69ACF1}"/>
              </a:ext>
            </a:extLst>
          </p:cNvPr>
          <p:cNvSpPr>
            <a:spLocks noGrp="1"/>
          </p:cNvSpPr>
          <p:nvPr>
            <p:ph idx="1"/>
          </p:nvPr>
        </p:nvSpPr>
        <p:spPr>
          <a:xfrm>
            <a:off x="4800902" y="2548466"/>
            <a:ext cx="6885215" cy="3793067"/>
          </a:xfrm>
        </p:spPr>
        <p:txBody>
          <a:bodyPr vert="horz" lIns="91440" tIns="45720" rIns="91440" bIns="45720" rtlCol="0" anchor="ctr">
            <a:noAutofit/>
          </a:bodyPr>
          <a:lstStyle/>
          <a:p>
            <a:r>
              <a:rPr lang="en-US" sz="2800" b="1">
                <a:latin typeface="Calibri"/>
                <a:ea typeface="Calibri"/>
                <a:cs typeface="Calibri"/>
              </a:rPr>
              <a:t>Adjustments to communication</a:t>
            </a:r>
            <a:endParaRPr lang="en-US" sz="2800">
              <a:latin typeface="Corbel" panose="020B0503020204020204"/>
              <a:ea typeface="Calibri"/>
              <a:cs typeface="Calibri"/>
            </a:endParaRPr>
          </a:p>
          <a:p>
            <a:pPr marL="0" indent="0">
              <a:buClr>
                <a:srgbClr val="8D1515"/>
              </a:buClr>
              <a:buNone/>
            </a:pPr>
            <a:r>
              <a:rPr lang="en-US" sz="2800">
                <a:latin typeface="Calibri"/>
                <a:ea typeface="Calibri"/>
                <a:cs typeface="Calibri"/>
              </a:rPr>
              <a:t>There will be less communication than nursery.</a:t>
            </a:r>
            <a:endParaRPr lang="en-US" sz="2800"/>
          </a:p>
          <a:p>
            <a:pPr>
              <a:buClr>
                <a:srgbClr val="8D1515"/>
              </a:buClr>
            </a:pPr>
            <a:r>
              <a:rPr lang="en-US" sz="2800" b="1">
                <a:latin typeface="Calibri"/>
                <a:ea typeface="Calibri"/>
                <a:cs typeface="Calibri"/>
              </a:rPr>
              <a:t>Communication with us</a:t>
            </a:r>
          </a:p>
          <a:p>
            <a:pPr marL="0" indent="0">
              <a:buClr>
                <a:srgbClr val="8D1515"/>
              </a:buClr>
              <a:buNone/>
            </a:pPr>
            <a:r>
              <a:rPr lang="en-US" sz="2800">
                <a:latin typeface="Calibri"/>
                <a:ea typeface="Calibri"/>
                <a:cs typeface="Calibri"/>
              </a:rPr>
              <a:t>We are available on the door morning and evening. Email us to arrange a meeting if you would like a private conversation.</a:t>
            </a:r>
            <a:endParaRPr lang="en-US" sz="2800"/>
          </a:p>
          <a:p>
            <a:pPr marL="0" indent="0">
              <a:buClr>
                <a:srgbClr val="8D1515"/>
              </a:buClr>
              <a:buNone/>
            </a:pPr>
            <a:r>
              <a:rPr lang="en-US" sz="2800">
                <a:latin typeface="Calibri"/>
                <a:cs typeface="Calibri"/>
              </a:rPr>
              <a:t>We will let you know important information, for example, if your child isn't eating their lunch. </a:t>
            </a:r>
            <a:endParaRPr lang="en-US" sz="2800">
              <a:latin typeface="Calibri"/>
              <a:ea typeface="Calibri"/>
              <a:cs typeface="Calibri"/>
            </a:endParaRPr>
          </a:p>
          <a:p>
            <a:pPr>
              <a:buClr>
                <a:srgbClr val="8D1515"/>
              </a:buClr>
            </a:pPr>
            <a:endParaRPr lang="en-US"/>
          </a:p>
        </p:txBody>
      </p:sp>
    </p:spTree>
    <p:extLst>
      <p:ext uri="{BB962C8B-B14F-4D97-AF65-F5344CB8AC3E}">
        <p14:creationId xmlns:p14="http://schemas.microsoft.com/office/powerpoint/2010/main" val="127320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7AB08-45FF-0F98-8EB8-302E11D1E6DA}"/>
              </a:ext>
            </a:extLst>
          </p:cNvPr>
          <p:cNvSpPr>
            <a:spLocks noGrp="1"/>
          </p:cNvSpPr>
          <p:nvPr>
            <p:ph type="title"/>
          </p:nvPr>
        </p:nvSpPr>
        <p:spPr>
          <a:xfrm>
            <a:off x="2309811" y="273050"/>
            <a:ext cx="5781729" cy="1752599"/>
          </a:xfrm>
        </p:spPr>
        <p:txBody>
          <a:bodyPr>
            <a:normAutofit/>
          </a:bodyPr>
          <a:lstStyle/>
          <a:p>
            <a:r>
              <a:rPr lang="en-US" b="1"/>
              <a:t>How do I prepare my child for September?</a:t>
            </a:r>
          </a:p>
        </p:txBody>
      </p:sp>
      <p:sp>
        <p:nvSpPr>
          <p:cNvPr id="3" name="Content Placeholder 2">
            <a:extLst>
              <a:ext uri="{FF2B5EF4-FFF2-40B4-BE49-F238E27FC236}">
                <a16:creationId xmlns:a16="http://schemas.microsoft.com/office/drawing/2014/main" id="{768B2FF2-1469-EC89-74E3-C377DC11D83D}"/>
              </a:ext>
            </a:extLst>
          </p:cNvPr>
          <p:cNvSpPr>
            <a:spLocks noGrp="1"/>
          </p:cNvSpPr>
          <p:nvPr>
            <p:ph idx="1"/>
          </p:nvPr>
        </p:nvSpPr>
        <p:spPr>
          <a:xfrm>
            <a:off x="2024060" y="3122082"/>
            <a:ext cx="6353230" cy="3124201"/>
          </a:xfrm>
        </p:spPr>
        <p:txBody>
          <a:bodyPr vert="horz" lIns="91440" tIns="45720" rIns="91440" bIns="45720" rtlCol="0" anchor="ctr">
            <a:noAutofit/>
          </a:bodyPr>
          <a:lstStyle/>
          <a:p>
            <a:pPr>
              <a:lnSpc>
                <a:spcPct val="90000"/>
              </a:lnSpc>
            </a:pPr>
            <a:r>
              <a:rPr lang="en-US">
                <a:latin typeface="Calibri"/>
                <a:ea typeface="Calibri"/>
                <a:cs typeface="Calibri"/>
              </a:rPr>
              <a:t>Label all clothes that will be brought to school.</a:t>
            </a:r>
          </a:p>
          <a:p>
            <a:pPr>
              <a:lnSpc>
                <a:spcPct val="90000"/>
              </a:lnSpc>
              <a:buClr>
                <a:srgbClr val="8D1515"/>
              </a:buClr>
            </a:pPr>
            <a:r>
              <a:rPr lang="en-US">
                <a:latin typeface="Calibri"/>
                <a:ea typeface="Calibri"/>
                <a:cs typeface="Calibri"/>
              </a:rPr>
              <a:t>Teach your child to put their coats and shoes on independently. </a:t>
            </a:r>
          </a:p>
          <a:p>
            <a:pPr>
              <a:lnSpc>
                <a:spcPct val="90000"/>
              </a:lnSpc>
              <a:buClr>
                <a:srgbClr val="8D1515"/>
              </a:buClr>
            </a:pPr>
            <a:r>
              <a:rPr lang="en-US">
                <a:latin typeface="Calibri"/>
                <a:ea typeface="Calibri"/>
                <a:cs typeface="Calibri"/>
              </a:rPr>
              <a:t>Teach and encourage your child to use cutlery. The fork stays still and the knife moves. At school the food is not chopped up, for example, it comes as a piece of chicken or a jacket potato. </a:t>
            </a:r>
          </a:p>
          <a:p>
            <a:pPr>
              <a:lnSpc>
                <a:spcPct val="90000"/>
              </a:lnSpc>
              <a:buClr>
                <a:srgbClr val="8D1515"/>
              </a:buClr>
            </a:pPr>
            <a:r>
              <a:rPr lang="en-US">
                <a:latin typeface="Calibri"/>
                <a:ea typeface="Calibri"/>
                <a:cs typeface="Calibri"/>
              </a:rPr>
              <a:t>Encourage your child to open a yogurt pot</a:t>
            </a:r>
          </a:p>
          <a:p>
            <a:pPr>
              <a:lnSpc>
                <a:spcPct val="90000"/>
              </a:lnSpc>
              <a:buClr>
                <a:srgbClr val="8D1515"/>
              </a:buClr>
            </a:pPr>
            <a:r>
              <a:rPr lang="en-US">
                <a:latin typeface="Calibri"/>
                <a:ea typeface="Calibri"/>
                <a:cs typeface="Calibri"/>
              </a:rPr>
              <a:t>Practice zipping and unclipping school bags.</a:t>
            </a:r>
          </a:p>
          <a:p>
            <a:pPr>
              <a:lnSpc>
                <a:spcPct val="90000"/>
              </a:lnSpc>
              <a:buClr>
                <a:srgbClr val="8D1515"/>
              </a:buClr>
            </a:pPr>
            <a:r>
              <a:rPr lang="en-US">
                <a:latin typeface="Calibri"/>
                <a:ea typeface="Calibri"/>
                <a:cs typeface="Calibri"/>
              </a:rPr>
              <a:t>Teach your child to wipe their bottom and change their clothing.</a:t>
            </a:r>
            <a:endParaRPr lang="en-US"/>
          </a:p>
          <a:p>
            <a:pPr>
              <a:lnSpc>
                <a:spcPct val="90000"/>
              </a:lnSpc>
              <a:buClr>
                <a:srgbClr val="8D1515"/>
              </a:buClr>
            </a:pPr>
            <a:endParaRPr lang="en-US" sz="1500"/>
          </a:p>
        </p:txBody>
      </p:sp>
      <p:pic>
        <p:nvPicPr>
          <p:cNvPr id="4" name="Picture 4" descr="A picture containing clothing, standing, dress, dressed&#10;&#10;Description automatically generated">
            <a:extLst>
              <a:ext uri="{FF2B5EF4-FFF2-40B4-BE49-F238E27FC236}">
                <a16:creationId xmlns:a16="http://schemas.microsoft.com/office/drawing/2014/main" id="{A9585EEF-67BA-E4D3-50BA-F52784F15AF6}"/>
              </a:ext>
            </a:extLst>
          </p:cNvPr>
          <p:cNvPicPr>
            <a:picLocks noChangeAspect="1"/>
          </p:cNvPicPr>
          <p:nvPr/>
        </p:nvPicPr>
        <p:blipFill rotWithShape="1">
          <a:blip r:embed="rId3"/>
          <a:srcRect t="1455" r="2" b="2"/>
          <a:stretch/>
        </p:blipFill>
        <p:spPr>
          <a:xfrm>
            <a:off x="8635801" y="927098"/>
            <a:ext cx="3341190" cy="2191058"/>
          </a:xfrm>
          <a:prstGeom prst="rect">
            <a:avLst/>
          </a:prstGeom>
        </p:spPr>
      </p:pic>
      <p:pic>
        <p:nvPicPr>
          <p:cNvPr id="5" name="Picture 5">
            <a:extLst>
              <a:ext uri="{FF2B5EF4-FFF2-40B4-BE49-F238E27FC236}">
                <a16:creationId xmlns:a16="http://schemas.microsoft.com/office/drawing/2014/main" id="{3E8A419F-4AF9-179B-6B7B-49755A87CC11}"/>
              </a:ext>
            </a:extLst>
          </p:cNvPr>
          <p:cNvPicPr>
            <a:picLocks noChangeAspect="1"/>
          </p:cNvPicPr>
          <p:nvPr/>
        </p:nvPicPr>
        <p:blipFill rotWithShape="1">
          <a:blip r:embed="rId4"/>
          <a:srcRect t="1455" r="2" b="2"/>
          <a:stretch/>
        </p:blipFill>
        <p:spPr>
          <a:xfrm>
            <a:off x="8635801" y="3367415"/>
            <a:ext cx="3341190" cy="2191058"/>
          </a:xfrm>
          <a:prstGeom prst="rect">
            <a:avLst/>
          </a:prstGeom>
        </p:spPr>
      </p:pic>
    </p:spTree>
    <p:extLst>
      <p:ext uri="{BB962C8B-B14F-4D97-AF65-F5344CB8AC3E}">
        <p14:creationId xmlns:p14="http://schemas.microsoft.com/office/powerpoint/2010/main" val="3831353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7AB08-45FF-0F98-8EB8-302E11D1E6DA}"/>
              </a:ext>
            </a:extLst>
          </p:cNvPr>
          <p:cNvSpPr>
            <a:spLocks noGrp="1"/>
          </p:cNvSpPr>
          <p:nvPr>
            <p:ph type="title"/>
          </p:nvPr>
        </p:nvSpPr>
        <p:spPr/>
        <p:txBody>
          <a:bodyPr/>
          <a:lstStyle/>
          <a:p>
            <a:r>
              <a:rPr lang="en-US" b="1"/>
              <a:t>How do I prepare my child for September?</a:t>
            </a:r>
            <a:r>
              <a:rPr lang="en-US"/>
              <a:t> continued</a:t>
            </a:r>
          </a:p>
        </p:txBody>
      </p:sp>
      <p:sp>
        <p:nvSpPr>
          <p:cNvPr id="3" name="Content Placeholder 2">
            <a:extLst>
              <a:ext uri="{FF2B5EF4-FFF2-40B4-BE49-F238E27FC236}">
                <a16:creationId xmlns:a16="http://schemas.microsoft.com/office/drawing/2014/main" id="{768B2FF2-1469-EC89-74E3-C377DC11D83D}"/>
              </a:ext>
            </a:extLst>
          </p:cNvPr>
          <p:cNvSpPr>
            <a:spLocks noGrp="1"/>
          </p:cNvSpPr>
          <p:nvPr>
            <p:ph idx="1"/>
          </p:nvPr>
        </p:nvSpPr>
        <p:spPr/>
        <p:txBody>
          <a:bodyPr vert="horz" lIns="91440" tIns="45720" rIns="91440" bIns="45720" rtlCol="0" anchor="ctr">
            <a:noAutofit/>
          </a:bodyPr>
          <a:lstStyle/>
          <a:p>
            <a:r>
              <a:rPr lang="en-US" sz="2800">
                <a:latin typeface="Calibri"/>
                <a:ea typeface="Calibri"/>
                <a:cs typeface="Calibri"/>
              </a:rPr>
              <a:t>Learn to </a:t>
            </a:r>
            <a:r>
              <a:rPr lang="en-US" sz="2800" err="1">
                <a:latin typeface="Calibri"/>
                <a:ea typeface="Calibri"/>
                <a:cs typeface="Calibri"/>
              </a:rPr>
              <a:t>recognise</a:t>
            </a:r>
            <a:r>
              <a:rPr lang="en-US" sz="2800">
                <a:latin typeface="Calibri"/>
                <a:ea typeface="Calibri"/>
                <a:cs typeface="Calibri"/>
              </a:rPr>
              <a:t> their name (they will be needing this for their lunch order)</a:t>
            </a:r>
          </a:p>
          <a:p>
            <a:pPr>
              <a:buClr>
                <a:srgbClr val="8D1515"/>
              </a:buClr>
            </a:pPr>
            <a:r>
              <a:rPr lang="en-US" sz="2800">
                <a:latin typeface="Calibri"/>
                <a:ea typeface="Calibri"/>
                <a:cs typeface="Calibri"/>
              </a:rPr>
              <a:t>Play listening games to develop their attention and listening skills. </a:t>
            </a:r>
          </a:p>
          <a:p>
            <a:pPr>
              <a:buClr>
                <a:srgbClr val="8D1515"/>
              </a:buClr>
            </a:pPr>
            <a:r>
              <a:rPr lang="en-US" sz="2800">
                <a:latin typeface="Calibri"/>
                <a:ea typeface="Calibri"/>
                <a:cs typeface="Calibri"/>
              </a:rPr>
              <a:t>Talk about how to be friendly,  model: Can I play? , Yes you can play! Can I have that toy when you've finished? </a:t>
            </a:r>
          </a:p>
          <a:p>
            <a:pPr>
              <a:buClr>
                <a:srgbClr val="8D1515"/>
              </a:buClr>
            </a:pPr>
            <a:endParaRPr lang="en-US" sz="1800">
              <a:latin typeface="Calibri"/>
              <a:ea typeface="Calibri"/>
              <a:cs typeface="Calibri"/>
            </a:endParaRPr>
          </a:p>
          <a:p>
            <a:pPr>
              <a:buClr>
                <a:srgbClr val="8D1515"/>
              </a:buClr>
            </a:pPr>
            <a:endParaRPr lang="en-US" sz="1800">
              <a:latin typeface="Calibri"/>
              <a:ea typeface="Calibri"/>
              <a:cs typeface="Calibri"/>
            </a:endParaRPr>
          </a:p>
          <a:p>
            <a:pPr>
              <a:buClr>
                <a:srgbClr val="8D1515"/>
              </a:buClr>
            </a:pPr>
            <a:endParaRPr lang="en-US">
              <a:latin typeface="Corbel" panose="020B0503020204020204"/>
              <a:ea typeface="Calibri"/>
              <a:cs typeface="Calibri"/>
            </a:endParaRPr>
          </a:p>
        </p:txBody>
      </p:sp>
    </p:spTree>
    <p:extLst>
      <p:ext uri="{BB962C8B-B14F-4D97-AF65-F5344CB8AC3E}">
        <p14:creationId xmlns:p14="http://schemas.microsoft.com/office/powerpoint/2010/main" val="3975477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40209" y="204460"/>
            <a:ext cx="5260680" cy="1752599"/>
          </a:xfrm>
        </p:spPr>
        <p:txBody>
          <a:bodyPr>
            <a:normAutofit/>
          </a:bodyPr>
          <a:lstStyle/>
          <a:p>
            <a:pPr algn="l"/>
            <a:r>
              <a:rPr lang="en-US" b="1"/>
              <a:t>Does my child get a snack? </a:t>
            </a:r>
          </a:p>
        </p:txBody>
      </p:sp>
      <p:sp>
        <p:nvSpPr>
          <p:cNvPr id="3" name="Content Placeholder 2"/>
          <p:cNvSpPr>
            <a:spLocks noGrp="1"/>
          </p:cNvSpPr>
          <p:nvPr>
            <p:ph idx="1"/>
          </p:nvPr>
        </p:nvSpPr>
        <p:spPr>
          <a:xfrm>
            <a:off x="2843436" y="3428999"/>
            <a:ext cx="7018196" cy="3124201"/>
          </a:xfrm>
        </p:spPr>
        <p:txBody>
          <a:bodyPr>
            <a:normAutofit fontScale="92500" lnSpcReduction="10000"/>
          </a:bodyPr>
          <a:lstStyle/>
          <a:p>
            <a:r>
              <a:rPr lang="en-US" sz="2800">
                <a:latin typeface="Calibri"/>
                <a:ea typeface="Calibri"/>
                <a:cs typeface="Calibri"/>
              </a:rPr>
              <a:t>We provide milk and a variety of fruit so there is no need to bring in snacks from home. However, if children would like to bring their own piece of fruit in their bag they can. </a:t>
            </a:r>
          </a:p>
          <a:p>
            <a:pPr>
              <a:buClr>
                <a:srgbClr val="8D1515"/>
              </a:buClr>
            </a:pPr>
            <a:endParaRPr lang="en-US" sz="2800">
              <a:latin typeface="Calibri"/>
              <a:ea typeface="Calibri"/>
              <a:cs typeface="Calibri"/>
            </a:endParaRPr>
          </a:p>
          <a:p>
            <a:pPr>
              <a:buClr>
                <a:srgbClr val="8D1515"/>
              </a:buClr>
            </a:pPr>
            <a:r>
              <a:rPr lang="en-US" sz="2800">
                <a:latin typeface="Calibri"/>
                <a:ea typeface="Calibri"/>
                <a:cs typeface="Calibri"/>
              </a:rPr>
              <a:t>Please bring a water bottle each day with fresh water in it. </a:t>
            </a:r>
          </a:p>
          <a:p>
            <a:endParaRPr lang="en-US" sz="2000"/>
          </a:p>
          <a:p>
            <a:pPr marL="0" indent="0">
              <a:buNone/>
            </a:pPr>
            <a:endParaRPr lang="en-US" sz="2000"/>
          </a:p>
          <a:p>
            <a:pPr>
              <a:buClr>
                <a:srgbClr val="8D1515"/>
              </a:buClr>
            </a:pPr>
            <a:endParaRPr lang="en-US" sz="2000"/>
          </a:p>
          <a:p>
            <a:pPr>
              <a:buClr>
                <a:srgbClr val="8D1515"/>
              </a:buClr>
            </a:pPr>
            <a:endParaRPr lang="en-US" sz="2000" b="1">
              <a:highlight>
                <a:srgbClr val="FFFF00"/>
              </a:highlight>
            </a:endParaRPr>
          </a:p>
          <a:p>
            <a:pPr>
              <a:buClr>
                <a:srgbClr val="8D1515"/>
              </a:buClr>
            </a:pPr>
            <a:endParaRPr lang="en-US" sz="2000"/>
          </a:p>
          <a:p>
            <a:pPr>
              <a:buClr>
                <a:srgbClr val="8D1515"/>
              </a:buClr>
            </a:pPr>
            <a:endParaRPr lang="en-US" sz="2000"/>
          </a:p>
        </p:txBody>
      </p:sp>
    </p:spTree>
    <p:extLst>
      <p:ext uri="{BB962C8B-B14F-4D97-AF65-F5344CB8AC3E}">
        <p14:creationId xmlns:p14="http://schemas.microsoft.com/office/powerpoint/2010/main" val="29672070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40209" y="204460"/>
            <a:ext cx="7733837" cy="1084178"/>
          </a:xfrm>
        </p:spPr>
        <p:txBody>
          <a:bodyPr>
            <a:normAutofit/>
          </a:bodyPr>
          <a:lstStyle/>
          <a:p>
            <a:pPr algn="l"/>
            <a:r>
              <a:rPr lang="en-US" b="1"/>
              <a:t>Do all children eat school dinners? </a:t>
            </a:r>
          </a:p>
        </p:txBody>
      </p:sp>
      <p:sp>
        <p:nvSpPr>
          <p:cNvPr id="3" name="Content Placeholder 2"/>
          <p:cNvSpPr>
            <a:spLocks noGrp="1"/>
          </p:cNvSpPr>
          <p:nvPr>
            <p:ph idx="1"/>
          </p:nvPr>
        </p:nvSpPr>
        <p:spPr>
          <a:xfrm>
            <a:off x="1426384" y="2466473"/>
            <a:ext cx="10574195" cy="4821990"/>
          </a:xfrm>
        </p:spPr>
        <p:txBody>
          <a:bodyPr vert="horz" lIns="91440" tIns="45720" rIns="91440" bIns="45720" rtlCol="0" anchor="ctr">
            <a:noAutofit/>
          </a:bodyPr>
          <a:lstStyle/>
          <a:p>
            <a:r>
              <a:rPr lang="en-US" sz="3300">
                <a:latin typeface="Calibri"/>
                <a:ea typeface="Calibri"/>
                <a:cs typeface="Calibri"/>
              </a:rPr>
              <a:t>Most children eat school dinners. It's free. It's healthy. It's an opportunity for your child to try new food. There are 4 choices each day. Parent are encouraged to order the children's lunch in advance so that the children know what to expect.</a:t>
            </a:r>
          </a:p>
          <a:p>
            <a:pPr>
              <a:buClr>
                <a:srgbClr val="8D1515"/>
              </a:buClr>
            </a:pPr>
            <a:r>
              <a:rPr lang="en-US" sz="3300">
                <a:latin typeface="Calibri"/>
                <a:ea typeface="Calibri"/>
                <a:cs typeface="Calibri"/>
              </a:rPr>
              <a:t>We are a healthy, nut free school so if your child brings in a packed lunch, please don't send in nuts, chocolate or sweets. </a:t>
            </a:r>
            <a:endParaRPr lang="en-US"/>
          </a:p>
          <a:p>
            <a:endParaRPr lang="en-US" sz="2000"/>
          </a:p>
          <a:p>
            <a:pPr marL="0" indent="0">
              <a:buNone/>
            </a:pPr>
            <a:endParaRPr lang="en-US" sz="2000"/>
          </a:p>
          <a:p>
            <a:pPr>
              <a:buClr>
                <a:srgbClr val="8D1515"/>
              </a:buClr>
            </a:pPr>
            <a:endParaRPr lang="en-US" sz="2000"/>
          </a:p>
          <a:p>
            <a:pPr>
              <a:buClr>
                <a:srgbClr val="8D1515"/>
              </a:buClr>
            </a:pPr>
            <a:endParaRPr lang="en-US" sz="2000" b="1">
              <a:highlight>
                <a:srgbClr val="FFFF00"/>
              </a:highlight>
            </a:endParaRPr>
          </a:p>
          <a:p>
            <a:pPr>
              <a:buClr>
                <a:srgbClr val="8D1515"/>
              </a:buClr>
            </a:pPr>
            <a:endParaRPr lang="en-US" sz="2000"/>
          </a:p>
          <a:p>
            <a:pPr>
              <a:buClr>
                <a:srgbClr val="8D1515"/>
              </a:buClr>
            </a:pPr>
            <a:endParaRPr lang="en-US" sz="2000"/>
          </a:p>
        </p:txBody>
      </p:sp>
    </p:spTree>
    <p:extLst>
      <p:ext uri="{BB962C8B-B14F-4D97-AF65-F5344CB8AC3E}">
        <p14:creationId xmlns:p14="http://schemas.microsoft.com/office/powerpoint/2010/main" val="3595999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075266"/>
          </a:xfrm>
        </p:spPr>
        <p:txBody>
          <a:bodyPr/>
          <a:lstStyle/>
          <a:p>
            <a:r>
              <a:rPr lang="en-US" b="1"/>
              <a:t>Does my child need to bring wellies?</a:t>
            </a:r>
            <a:endParaRPr lang="en-GB" b="1"/>
          </a:p>
        </p:txBody>
      </p:sp>
      <p:sp>
        <p:nvSpPr>
          <p:cNvPr id="3" name="Content Placeholder 2"/>
          <p:cNvSpPr>
            <a:spLocks noGrp="1"/>
          </p:cNvSpPr>
          <p:nvPr>
            <p:ph idx="1"/>
          </p:nvPr>
        </p:nvSpPr>
        <p:spPr>
          <a:xfrm>
            <a:off x="2516121" y="1599439"/>
            <a:ext cx="7704667" cy="3332816"/>
          </a:xfrm>
        </p:spPr>
        <p:txBody>
          <a:bodyPr/>
          <a:lstStyle/>
          <a:p>
            <a:r>
              <a:rPr lang="en-US" sz="2800">
                <a:latin typeface="Calibri"/>
                <a:ea typeface="Calibri"/>
                <a:cs typeface="Calibri"/>
              </a:rPr>
              <a:t>Please bring a pair of wellies to keep in school. These will be used for outdoor learning in the school garden and in the outdoor provision during the week when it is wet. </a:t>
            </a:r>
          </a:p>
          <a:p>
            <a:r>
              <a:rPr lang="en-US" sz="2800">
                <a:latin typeface="Calibri"/>
                <a:ea typeface="Calibri"/>
                <a:cs typeface="Calibri"/>
              </a:rPr>
              <a:t>You can leave them on the silver welly racks outside the reception doors. Feel free to take them home at weekends if you wish. </a:t>
            </a:r>
          </a:p>
        </p:txBody>
      </p:sp>
      <p:pic>
        <p:nvPicPr>
          <p:cNvPr id="4" name="Picture 4" descr="A picture containing tree, outdoor, plant, area&#10;&#10;Description automatically generated">
            <a:extLst>
              <a:ext uri="{FF2B5EF4-FFF2-40B4-BE49-F238E27FC236}">
                <a16:creationId xmlns:a16="http://schemas.microsoft.com/office/drawing/2014/main" id="{5D04F2FF-7576-4BAE-87B8-8B39D8F5C936}"/>
              </a:ext>
            </a:extLst>
          </p:cNvPr>
          <p:cNvPicPr>
            <a:picLocks noChangeAspect="1"/>
          </p:cNvPicPr>
          <p:nvPr/>
        </p:nvPicPr>
        <p:blipFill>
          <a:blip r:embed="rId2"/>
          <a:stretch>
            <a:fillRect/>
          </a:stretch>
        </p:blipFill>
        <p:spPr>
          <a:xfrm>
            <a:off x="8555248" y="4672982"/>
            <a:ext cx="3640898" cy="2068675"/>
          </a:xfrm>
          <a:prstGeom prst="rect">
            <a:avLst/>
          </a:prstGeom>
        </p:spPr>
      </p:pic>
    </p:spTree>
    <p:extLst>
      <p:ext uri="{BB962C8B-B14F-4D97-AF65-F5344CB8AC3E}">
        <p14:creationId xmlns:p14="http://schemas.microsoft.com/office/powerpoint/2010/main" val="3555682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57284-BD84-0CA1-6298-8EB531BADD97}"/>
              </a:ext>
            </a:extLst>
          </p:cNvPr>
          <p:cNvSpPr>
            <a:spLocks noGrp="1"/>
          </p:cNvSpPr>
          <p:nvPr>
            <p:ph type="title"/>
          </p:nvPr>
        </p:nvSpPr>
        <p:spPr/>
        <p:txBody>
          <a:bodyPr/>
          <a:lstStyle/>
          <a:p>
            <a:r>
              <a:rPr lang="en-US" b="1"/>
              <a:t>Do I need to bring a spare change of clothes?</a:t>
            </a:r>
            <a:endParaRPr lang="en-US"/>
          </a:p>
        </p:txBody>
      </p:sp>
      <p:sp>
        <p:nvSpPr>
          <p:cNvPr id="4" name="TextBox 3">
            <a:extLst>
              <a:ext uri="{FF2B5EF4-FFF2-40B4-BE49-F238E27FC236}">
                <a16:creationId xmlns:a16="http://schemas.microsoft.com/office/drawing/2014/main" id="{D4FD41C7-133C-9280-A8D3-CD154A50BBFE}"/>
              </a:ext>
            </a:extLst>
          </p:cNvPr>
          <p:cNvSpPr txBox="1"/>
          <p:nvPr/>
        </p:nvSpPr>
        <p:spPr>
          <a:xfrm>
            <a:off x="2078567" y="2093606"/>
            <a:ext cx="8818033"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800">
              <a:latin typeface="Calibri"/>
              <a:ea typeface="Calibri"/>
              <a:cs typeface="Arial"/>
            </a:endParaRPr>
          </a:p>
          <a:p>
            <a:pPr marL="228600" indent="-228600">
              <a:buFont typeface=""/>
              <a:buChar char="•"/>
            </a:pPr>
            <a:r>
              <a:rPr lang="en-US" sz="2800">
                <a:latin typeface="Calibri"/>
                <a:cs typeface="Arial"/>
              </a:rPr>
              <a:t>Please send in a spare change of clothes (not just underwear) and a plastic bag for the children to put wet or dirty clothes in. These will be kept in  their lockers for when they are needed. </a:t>
            </a:r>
            <a:endParaRPr lang="en-US" sz="2800">
              <a:latin typeface="Calibri"/>
              <a:ea typeface="Calibri"/>
              <a:cs typeface="Arial"/>
            </a:endParaRPr>
          </a:p>
          <a:p>
            <a:pPr marL="228600" indent="-228600">
              <a:buFont typeface=""/>
              <a:buChar char="•"/>
            </a:pPr>
            <a:endParaRPr lang="en-US" sz="2800">
              <a:latin typeface="Calibri"/>
              <a:ea typeface="Calibri"/>
              <a:cs typeface="Arial"/>
            </a:endParaRPr>
          </a:p>
          <a:p>
            <a:pPr marL="228600" indent="-228600">
              <a:buFont typeface=""/>
              <a:buChar char="•"/>
            </a:pPr>
            <a:r>
              <a:rPr lang="en-US" sz="2800">
                <a:latin typeface="Calibri"/>
                <a:ea typeface="Calibri"/>
                <a:cs typeface="Arial"/>
              </a:rPr>
              <a:t>There are a range of reasons why your child may need to get changed. </a:t>
            </a:r>
          </a:p>
          <a:p>
            <a:pPr marL="228600" indent="-228600">
              <a:buFont typeface=""/>
              <a:buChar char="•"/>
            </a:pPr>
            <a:endParaRPr lang="en-US" sz="2800">
              <a:latin typeface="Calibri"/>
              <a:ea typeface="Calibri"/>
              <a:cs typeface="Arial"/>
            </a:endParaRPr>
          </a:p>
          <a:p>
            <a:pPr marL="228600" indent="-228600">
              <a:buFont typeface=""/>
              <a:buChar char="•"/>
            </a:pPr>
            <a:r>
              <a:rPr lang="en-US" sz="2800">
                <a:latin typeface="Calibri"/>
                <a:ea typeface="Calibri"/>
                <a:cs typeface="Calibri"/>
              </a:rPr>
              <a:t>Please make sure that all clothes are labelled.  </a:t>
            </a:r>
            <a:endParaRPr lang="en-US" sz="2800">
              <a:latin typeface="Calibri"/>
              <a:ea typeface="Calibri"/>
              <a:cs typeface="Arial"/>
            </a:endParaRPr>
          </a:p>
        </p:txBody>
      </p:sp>
    </p:spTree>
    <p:extLst>
      <p:ext uri="{BB962C8B-B14F-4D97-AF65-F5344CB8AC3E}">
        <p14:creationId xmlns:p14="http://schemas.microsoft.com/office/powerpoint/2010/main" val="18472185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CB9B4-FB09-50A9-28B2-115F9B08E78A}"/>
              </a:ext>
            </a:extLst>
          </p:cNvPr>
          <p:cNvSpPr>
            <a:spLocks noGrp="1"/>
          </p:cNvSpPr>
          <p:nvPr>
            <p:ph type="title"/>
          </p:nvPr>
        </p:nvSpPr>
        <p:spPr/>
        <p:txBody>
          <a:bodyPr/>
          <a:lstStyle/>
          <a:p>
            <a:r>
              <a:rPr lang="en-US" b="1"/>
              <a:t>Can my child bring in their toys?</a:t>
            </a:r>
          </a:p>
        </p:txBody>
      </p:sp>
      <p:sp>
        <p:nvSpPr>
          <p:cNvPr id="3" name="Content Placeholder 2">
            <a:extLst>
              <a:ext uri="{FF2B5EF4-FFF2-40B4-BE49-F238E27FC236}">
                <a16:creationId xmlns:a16="http://schemas.microsoft.com/office/drawing/2014/main" id="{1F64105D-1945-CF3C-0FE1-E1929C1AAF3D}"/>
              </a:ext>
            </a:extLst>
          </p:cNvPr>
          <p:cNvSpPr>
            <a:spLocks noGrp="1"/>
          </p:cNvSpPr>
          <p:nvPr>
            <p:ph idx="1"/>
          </p:nvPr>
        </p:nvSpPr>
        <p:spPr>
          <a:xfrm>
            <a:off x="1484310" y="2666999"/>
            <a:ext cx="10018713" cy="1882879"/>
          </a:xfrm>
        </p:spPr>
        <p:txBody>
          <a:bodyPr>
            <a:normAutofit/>
          </a:bodyPr>
          <a:lstStyle/>
          <a:p>
            <a:r>
              <a:rPr lang="en-US" sz="2800">
                <a:latin typeface="Calibri"/>
                <a:ea typeface="Calibri"/>
                <a:cs typeface="Calibri"/>
              </a:rPr>
              <a:t>Please don't bring in toys from home as they may well get lost or broken. </a:t>
            </a:r>
          </a:p>
        </p:txBody>
      </p:sp>
    </p:spTree>
    <p:extLst>
      <p:ext uri="{BB962C8B-B14F-4D97-AF65-F5344CB8AC3E}">
        <p14:creationId xmlns:p14="http://schemas.microsoft.com/office/powerpoint/2010/main" val="7977950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185333"/>
          </a:xfrm>
        </p:spPr>
        <p:txBody>
          <a:bodyPr>
            <a:normAutofit/>
          </a:bodyPr>
          <a:lstStyle/>
          <a:p>
            <a:r>
              <a:rPr lang="en-US" b="1"/>
              <a:t>When will PE be?</a:t>
            </a:r>
          </a:p>
        </p:txBody>
      </p:sp>
      <p:sp>
        <p:nvSpPr>
          <p:cNvPr id="3" name="Content Placeholder 2"/>
          <p:cNvSpPr>
            <a:spLocks noGrp="1"/>
          </p:cNvSpPr>
          <p:nvPr>
            <p:ph idx="1"/>
          </p:nvPr>
        </p:nvSpPr>
        <p:spPr>
          <a:xfrm>
            <a:off x="985879" y="1945941"/>
            <a:ext cx="8188856" cy="3793067"/>
          </a:xfrm>
        </p:spPr>
        <p:txBody>
          <a:bodyPr>
            <a:normAutofit/>
          </a:bodyPr>
          <a:lstStyle/>
          <a:p>
            <a:r>
              <a:rPr lang="en-US" sz="2800">
                <a:latin typeface="Calibri"/>
                <a:ea typeface="Calibri"/>
                <a:cs typeface="Calibri"/>
              </a:rPr>
              <a:t>We will confirm the PE day at the beginning of term. </a:t>
            </a:r>
          </a:p>
          <a:p>
            <a:r>
              <a:rPr lang="en-US" sz="2800">
                <a:latin typeface="Calibri"/>
                <a:ea typeface="Calibri"/>
                <a:cs typeface="Calibri"/>
              </a:rPr>
              <a:t>Children should come in their PE kit and black or white trainers.</a:t>
            </a:r>
          </a:p>
          <a:p>
            <a:pPr>
              <a:buClr>
                <a:srgbClr val="8D1515"/>
              </a:buClr>
            </a:pPr>
            <a:r>
              <a:rPr lang="en-US" sz="2800">
                <a:latin typeface="Calibri"/>
                <a:ea typeface="Calibri"/>
                <a:cs typeface="Calibri"/>
              </a:rPr>
              <a:t>Please remove all </a:t>
            </a:r>
            <a:r>
              <a:rPr lang="en-US" sz="2800" err="1">
                <a:latin typeface="Calibri"/>
                <a:ea typeface="Calibri"/>
                <a:cs typeface="Calibri"/>
              </a:rPr>
              <a:t>jewellery</a:t>
            </a:r>
            <a:r>
              <a:rPr lang="en-US" sz="2800">
                <a:latin typeface="Calibri"/>
                <a:ea typeface="Calibri"/>
                <a:cs typeface="Calibri"/>
              </a:rPr>
              <a:t> and tie back long hair with soft hair bands. This includes earrings. </a:t>
            </a:r>
          </a:p>
          <a:p>
            <a:pPr>
              <a:buClr>
                <a:srgbClr val="8D1515"/>
              </a:buClr>
            </a:pPr>
            <a:endParaRPr lang="en-GB"/>
          </a:p>
        </p:txBody>
      </p:sp>
      <p:pic>
        <p:nvPicPr>
          <p:cNvPr id="4" name="Picture 4" descr="A picture containing graphical user interface&#10;&#10;Description automatically generated">
            <a:extLst>
              <a:ext uri="{FF2B5EF4-FFF2-40B4-BE49-F238E27FC236}">
                <a16:creationId xmlns:a16="http://schemas.microsoft.com/office/drawing/2014/main" id="{1F3DEBA5-E65B-4E11-844E-86844AC64F0C}"/>
              </a:ext>
            </a:extLst>
          </p:cNvPr>
          <p:cNvPicPr>
            <a:picLocks noChangeAspect="1"/>
          </p:cNvPicPr>
          <p:nvPr/>
        </p:nvPicPr>
        <p:blipFill>
          <a:blip r:embed="rId3"/>
          <a:stretch>
            <a:fillRect/>
          </a:stretch>
        </p:blipFill>
        <p:spPr>
          <a:xfrm>
            <a:off x="9279660" y="2321247"/>
            <a:ext cx="2717116" cy="271711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626202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D8409-0FF8-C172-DFDB-64D3AC469B66}"/>
              </a:ext>
            </a:extLst>
          </p:cNvPr>
          <p:cNvSpPr>
            <a:spLocks noGrp="1"/>
          </p:cNvSpPr>
          <p:nvPr>
            <p:ph type="title"/>
          </p:nvPr>
        </p:nvSpPr>
        <p:spPr/>
        <p:txBody>
          <a:bodyPr/>
          <a:lstStyle/>
          <a:p>
            <a:r>
              <a:rPr lang="en-US" b="1"/>
              <a:t>Is there before and after school clubs? </a:t>
            </a:r>
          </a:p>
        </p:txBody>
      </p:sp>
      <p:sp>
        <p:nvSpPr>
          <p:cNvPr id="3" name="Content Placeholder 2">
            <a:extLst>
              <a:ext uri="{FF2B5EF4-FFF2-40B4-BE49-F238E27FC236}">
                <a16:creationId xmlns:a16="http://schemas.microsoft.com/office/drawing/2014/main" id="{1B9267CE-2B44-D6A8-9A50-CE7601B39EC5}"/>
              </a:ext>
            </a:extLst>
          </p:cNvPr>
          <p:cNvSpPr>
            <a:spLocks noGrp="1"/>
          </p:cNvSpPr>
          <p:nvPr>
            <p:ph idx="1"/>
          </p:nvPr>
        </p:nvSpPr>
        <p:spPr/>
        <p:txBody>
          <a:bodyPr>
            <a:normAutofit/>
          </a:bodyPr>
          <a:lstStyle/>
          <a:p>
            <a:pPr marL="0" indent="0">
              <a:buNone/>
            </a:pPr>
            <a:r>
              <a:rPr lang="en-US" sz="2800">
                <a:latin typeface="Calibri"/>
                <a:ea typeface="Calibri"/>
                <a:cs typeface="Calibri"/>
              </a:rPr>
              <a:t>Kingfishers is the breakfast and after school club. </a:t>
            </a:r>
          </a:p>
          <a:p>
            <a:pPr marL="0" indent="0">
              <a:buNone/>
            </a:pPr>
            <a:r>
              <a:rPr lang="en-US" sz="2800">
                <a:latin typeface="Calibri"/>
                <a:ea typeface="Calibri"/>
                <a:cs typeface="Calibri"/>
              </a:rPr>
              <a:t>It is across the playground from the reception classrooms. </a:t>
            </a:r>
            <a:endParaRPr lang="en-US">
              <a:latin typeface="Corbel" panose="020B0503020204020204"/>
              <a:ea typeface="Calibri"/>
              <a:cs typeface="Calibri"/>
            </a:endParaRPr>
          </a:p>
          <a:p>
            <a:pPr marL="0" indent="0">
              <a:buNone/>
            </a:pPr>
            <a:r>
              <a:rPr lang="en-US" sz="2800">
                <a:latin typeface="Calibri"/>
                <a:ea typeface="Calibri"/>
                <a:cs typeface="Calibri"/>
              </a:rPr>
              <a:t>Many children attend in the morning and the evening. </a:t>
            </a:r>
            <a:endParaRPr lang="en-US">
              <a:latin typeface="Corbel" panose="020B0503020204020204"/>
              <a:ea typeface="Calibri"/>
              <a:cs typeface="Calibri"/>
            </a:endParaRPr>
          </a:p>
          <a:p>
            <a:pPr marL="0" indent="0">
              <a:buNone/>
            </a:pPr>
            <a:r>
              <a:rPr lang="en-US" sz="2800">
                <a:latin typeface="Calibri"/>
                <a:ea typeface="Calibri"/>
                <a:cs typeface="Calibri"/>
              </a:rPr>
              <a:t>Staff at Kingfishers drop the children off in the morning and collect them from the classroom at the end of the school day. </a:t>
            </a:r>
            <a:endParaRPr lang="en-US"/>
          </a:p>
        </p:txBody>
      </p:sp>
    </p:spTree>
    <p:extLst>
      <p:ext uri="{BB962C8B-B14F-4D97-AF65-F5344CB8AC3E}">
        <p14:creationId xmlns:p14="http://schemas.microsoft.com/office/powerpoint/2010/main" val="12174309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3057" y="-445749"/>
            <a:ext cx="6157390" cy="1752599"/>
          </a:xfrm>
        </p:spPr>
        <p:txBody>
          <a:bodyPr>
            <a:normAutofit/>
          </a:bodyPr>
          <a:lstStyle/>
          <a:p>
            <a:r>
              <a:rPr lang="en-GB">
                <a:latin typeface="Calibri"/>
                <a:cs typeface="Calibri"/>
              </a:rPr>
              <a:t>What are house groups?</a:t>
            </a:r>
            <a:endParaRPr lang="en-GB">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1472396" y="881472"/>
            <a:ext cx="4763415" cy="5622765"/>
          </a:xfrm>
        </p:spPr>
        <p:txBody>
          <a:bodyPr>
            <a:normAutofit/>
          </a:bodyPr>
          <a:lstStyle/>
          <a:p>
            <a:pPr>
              <a:lnSpc>
                <a:spcPct val="90000"/>
              </a:lnSpc>
              <a:buNone/>
            </a:pPr>
            <a:r>
              <a:rPr lang="en-GB">
                <a:latin typeface="Calibri"/>
                <a:cs typeface="Calibri"/>
              </a:rPr>
              <a:t>Our four house groups:</a:t>
            </a:r>
          </a:p>
          <a:p>
            <a:pPr>
              <a:lnSpc>
                <a:spcPct val="90000"/>
              </a:lnSpc>
            </a:pPr>
            <a:r>
              <a:rPr lang="en-GB">
                <a:latin typeface="Calibri"/>
                <a:cs typeface="Calibri"/>
              </a:rPr>
              <a:t>Bronte (Blue)</a:t>
            </a:r>
            <a:endParaRPr lang="en-GB">
              <a:latin typeface="Calibri"/>
              <a:ea typeface="Calibri"/>
              <a:cs typeface="Calibri"/>
            </a:endParaRPr>
          </a:p>
          <a:p>
            <a:pPr>
              <a:lnSpc>
                <a:spcPct val="90000"/>
              </a:lnSpc>
            </a:pPr>
            <a:r>
              <a:rPr lang="en-GB">
                <a:latin typeface="Calibri"/>
                <a:cs typeface="Calibri"/>
              </a:rPr>
              <a:t>Wilberforce (Yellow)</a:t>
            </a:r>
            <a:endParaRPr lang="en-GB">
              <a:latin typeface="Calibri"/>
              <a:ea typeface="Calibri"/>
              <a:cs typeface="Calibri"/>
            </a:endParaRPr>
          </a:p>
          <a:p>
            <a:pPr>
              <a:lnSpc>
                <a:spcPct val="90000"/>
              </a:lnSpc>
            </a:pPr>
            <a:r>
              <a:rPr lang="en-GB">
                <a:latin typeface="Calibri"/>
                <a:cs typeface="Calibri"/>
              </a:rPr>
              <a:t>Burton (Green)</a:t>
            </a:r>
            <a:endParaRPr lang="en-GB">
              <a:latin typeface="Calibri"/>
              <a:ea typeface="Calibri"/>
              <a:cs typeface="Calibri"/>
            </a:endParaRPr>
          </a:p>
          <a:p>
            <a:pPr>
              <a:lnSpc>
                <a:spcPct val="90000"/>
              </a:lnSpc>
            </a:pPr>
            <a:r>
              <a:rPr lang="en-GB">
                <a:latin typeface="Calibri"/>
                <a:cs typeface="Calibri"/>
              </a:rPr>
              <a:t>Hepworth (Red)</a:t>
            </a:r>
            <a:endParaRPr lang="en-GB">
              <a:latin typeface="Calibri"/>
              <a:ea typeface="Calibri"/>
              <a:cs typeface="Calibri"/>
            </a:endParaRPr>
          </a:p>
          <a:p>
            <a:pPr marL="0" indent="0">
              <a:lnSpc>
                <a:spcPct val="90000"/>
              </a:lnSpc>
              <a:buNone/>
            </a:pPr>
            <a:r>
              <a:rPr lang="en-US">
                <a:latin typeface="Calibri"/>
                <a:cs typeface="Calibri"/>
              </a:rPr>
              <a:t>You can buy your house</a:t>
            </a:r>
            <a:r>
              <a:rPr lang="en-US" b="1">
                <a:latin typeface="Calibri"/>
                <a:cs typeface="Calibri"/>
              </a:rPr>
              <a:t> t-shirt </a:t>
            </a:r>
            <a:r>
              <a:rPr lang="en-US">
                <a:latin typeface="Calibri"/>
                <a:cs typeface="Calibri"/>
              </a:rPr>
              <a:t>and </a:t>
            </a:r>
            <a:r>
              <a:rPr lang="en-US" b="1">
                <a:latin typeface="Calibri"/>
                <a:cs typeface="Calibri"/>
              </a:rPr>
              <a:t>water bottles</a:t>
            </a:r>
            <a:r>
              <a:rPr lang="en-US">
                <a:latin typeface="Calibri"/>
                <a:cs typeface="Calibri"/>
              </a:rPr>
              <a:t> online and collect them from the office.</a:t>
            </a:r>
            <a:endParaRPr lang="en-GB">
              <a:latin typeface="Calibri"/>
              <a:cs typeface="Calibri"/>
            </a:endParaRPr>
          </a:p>
          <a:p>
            <a:pPr marL="0" indent="0">
              <a:lnSpc>
                <a:spcPct val="90000"/>
              </a:lnSpc>
              <a:buClr>
                <a:srgbClr val="8D1515"/>
              </a:buClr>
              <a:buNone/>
            </a:pPr>
            <a:r>
              <a:rPr lang="en-GB" sz="2000" b="1">
                <a:solidFill>
                  <a:schemeClr val="accent1"/>
                </a:solidFill>
              </a:rPr>
              <a:t>Children will be allocated to their houses after a couple of weeks when the children are settled. If they have a sibling we will put them in the same house group. </a:t>
            </a:r>
          </a:p>
          <a:p>
            <a:pPr marL="0" indent="0">
              <a:lnSpc>
                <a:spcPct val="90000"/>
              </a:lnSpc>
              <a:buNone/>
            </a:pPr>
            <a:endParaRPr lang="en-GB" sz="2800" b="1">
              <a:solidFill>
                <a:srgbClr val="002060"/>
              </a:solidFill>
            </a:endParaRPr>
          </a:p>
        </p:txBody>
      </p:sp>
      <p:pic>
        <p:nvPicPr>
          <p:cNvPr id="4" name="Picture 3" descr="Bronte Logo.png"/>
          <p:cNvPicPr>
            <a:picLocks noChangeAspect="1"/>
          </p:cNvPicPr>
          <p:nvPr/>
        </p:nvPicPr>
        <p:blipFill>
          <a:blip r:embed="rId2" cstate="print"/>
          <a:stretch>
            <a:fillRect/>
          </a:stretch>
        </p:blipFill>
        <p:spPr>
          <a:xfrm>
            <a:off x="6225973" y="645286"/>
            <a:ext cx="1778854" cy="252004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6" name="Picture 5" descr="Burton Logo.png"/>
          <p:cNvPicPr>
            <a:picLocks noChangeAspect="1"/>
          </p:cNvPicPr>
          <p:nvPr/>
        </p:nvPicPr>
        <p:blipFill>
          <a:blip r:embed="rId3" cstate="print"/>
          <a:stretch>
            <a:fillRect/>
          </a:stretch>
        </p:blipFill>
        <p:spPr>
          <a:xfrm>
            <a:off x="8198476" y="645286"/>
            <a:ext cx="1780465" cy="252004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5" name="Picture 4" descr="Wilberforce Logo.png"/>
          <p:cNvPicPr>
            <a:picLocks noChangeAspect="1"/>
          </p:cNvPicPr>
          <p:nvPr/>
        </p:nvPicPr>
        <p:blipFill>
          <a:blip r:embed="rId4" cstate="print"/>
          <a:stretch>
            <a:fillRect/>
          </a:stretch>
        </p:blipFill>
        <p:spPr>
          <a:xfrm>
            <a:off x="6265342" y="3423522"/>
            <a:ext cx="1739487" cy="2457372"/>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7" name="Picture 6" descr="Hepworth Logo.png"/>
          <p:cNvPicPr>
            <a:picLocks noChangeAspect="1"/>
          </p:cNvPicPr>
          <p:nvPr/>
        </p:nvPicPr>
        <p:blipFill>
          <a:blip r:embed="rId5" cstate="print"/>
          <a:stretch>
            <a:fillRect/>
          </a:stretch>
        </p:blipFill>
        <p:spPr>
          <a:xfrm>
            <a:off x="8198475" y="3423522"/>
            <a:ext cx="1742606" cy="2457372"/>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1537627492"/>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t>Where do I pick up and drop off my children?</a:t>
            </a:r>
            <a:endParaRPr lang="en-GB" b="1"/>
          </a:p>
        </p:txBody>
      </p:sp>
      <p:sp>
        <p:nvSpPr>
          <p:cNvPr id="3" name="Content Placeholder 2"/>
          <p:cNvSpPr>
            <a:spLocks noGrp="1"/>
          </p:cNvSpPr>
          <p:nvPr>
            <p:ph idx="1"/>
          </p:nvPr>
        </p:nvSpPr>
        <p:spPr>
          <a:xfrm>
            <a:off x="2506134" y="2132856"/>
            <a:ext cx="7704667" cy="3332816"/>
          </a:xfrm>
        </p:spPr>
        <p:txBody>
          <a:bodyPr/>
          <a:lstStyle/>
          <a:p>
            <a:r>
              <a:rPr lang="en-US" sz="2800">
                <a:latin typeface="Calibri"/>
                <a:ea typeface="Calibri"/>
                <a:cs typeface="Calibri"/>
              </a:rPr>
              <a:t>Come to the Reception class doors. </a:t>
            </a:r>
          </a:p>
          <a:p>
            <a:pPr>
              <a:buClr>
                <a:srgbClr val="8D1515"/>
              </a:buClr>
            </a:pPr>
            <a:r>
              <a:rPr lang="en-US" sz="2800">
                <a:latin typeface="Calibri"/>
                <a:ea typeface="Calibri"/>
                <a:cs typeface="Calibri"/>
              </a:rPr>
              <a:t>Please inform us at the door in the morning or contact the office during the day if your child is going home with somebody different. </a:t>
            </a:r>
            <a:endParaRPr lang="en-US"/>
          </a:p>
          <a:p>
            <a:pPr>
              <a:buClr>
                <a:srgbClr val="8D1515"/>
              </a:buClr>
            </a:pPr>
            <a:r>
              <a:rPr lang="en-US" sz="2800">
                <a:latin typeface="Calibri"/>
                <a:ea typeface="Calibri"/>
                <a:cs typeface="Calibri"/>
              </a:rPr>
              <a:t>We won't let your child go with anyone else unless you inform us. </a:t>
            </a:r>
          </a:p>
          <a:p>
            <a:endParaRPr lang="en-US"/>
          </a:p>
        </p:txBody>
      </p:sp>
    </p:spTree>
    <p:extLst>
      <p:ext uri="{BB962C8B-B14F-4D97-AF65-F5344CB8AC3E}">
        <p14:creationId xmlns:p14="http://schemas.microsoft.com/office/powerpoint/2010/main" val="200168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t>What is the reception baseline?</a:t>
            </a:r>
            <a:endParaRPr lang="en-GB" b="1"/>
          </a:p>
        </p:txBody>
      </p:sp>
      <p:sp>
        <p:nvSpPr>
          <p:cNvPr id="3" name="Content Placeholder 2"/>
          <p:cNvSpPr>
            <a:spLocks noGrp="1"/>
          </p:cNvSpPr>
          <p:nvPr>
            <p:ph idx="1"/>
          </p:nvPr>
        </p:nvSpPr>
        <p:spPr/>
        <p:txBody>
          <a:bodyPr vert="horz" lIns="91440" tIns="45720" rIns="91440" bIns="45720" rtlCol="0" anchor="ctr">
            <a:noAutofit/>
          </a:bodyPr>
          <a:lstStyle/>
          <a:p>
            <a:pPr marL="0" indent="0">
              <a:buClr>
                <a:srgbClr val="8D1515"/>
              </a:buClr>
              <a:buNone/>
            </a:pPr>
            <a:endParaRPr lang="en-US"/>
          </a:p>
          <a:p>
            <a:pPr>
              <a:buClr>
                <a:srgbClr val="8D1515"/>
              </a:buClr>
            </a:pPr>
            <a:r>
              <a:rPr lang="en-US" sz="2800">
                <a:latin typeface="Calibri"/>
                <a:ea typeface="Calibri"/>
                <a:cs typeface="Calibri"/>
              </a:rPr>
              <a:t>A few years ago, the government introduced a new reception baseline assessment, which will be used to track your child's progress throughout school.</a:t>
            </a:r>
          </a:p>
          <a:p>
            <a:pPr>
              <a:buClr>
                <a:srgbClr val="8D1515"/>
              </a:buClr>
            </a:pPr>
            <a:endParaRPr lang="en-US" sz="2800">
              <a:latin typeface="Calibri"/>
              <a:ea typeface="Calibri"/>
              <a:cs typeface="Calibri"/>
            </a:endParaRPr>
          </a:p>
          <a:p>
            <a:r>
              <a:rPr lang="en-US" sz="2800">
                <a:latin typeface="Calibri"/>
                <a:ea typeface="Calibri"/>
                <a:cs typeface="Calibri"/>
              </a:rPr>
              <a:t>This takes place in the first six weeks of school and involves a literacy and a </a:t>
            </a:r>
            <a:r>
              <a:rPr lang="en-US" sz="2800" err="1">
                <a:latin typeface="Calibri"/>
                <a:ea typeface="Calibri"/>
                <a:cs typeface="Calibri"/>
              </a:rPr>
              <a:t>maths</a:t>
            </a:r>
            <a:r>
              <a:rPr lang="en-US" sz="2800">
                <a:latin typeface="Calibri"/>
                <a:ea typeface="Calibri"/>
                <a:cs typeface="Calibri"/>
              </a:rPr>
              <a:t> task. </a:t>
            </a:r>
            <a:endParaRPr lang="en-GB" sz="2800">
              <a:latin typeface="Calibri"/>
              <a:ea typeface="Calibri"/>
              <a:cs typeface="Calibri"/>
            </a:endParaRPr>
          </a:p>
        </p:txBody>
      </p:sp>
    </p:spTree>
    <p:extLst>
      <p:ext uri="{BB962C8B-B14F-4D97-AF65-F5344CB8AC3E}">
        <p14:creationId xmlns:p14="http://schemas.microsoft.com/office/powerpoint/2010/main" val="913930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3867"/>
            <a:ext cx="10018713" cy="1752599"/>
          </a:xfrm>
        </p:spPr>
        <p:txBody>
          <a:bodyPr/>
          <a:lstStyle/>
          <a:p>
            <a:r>
              <a:rPr lang="en-US" b="1"/>
              <a:t>Do the children use computers and </a:t>
            </a:r>
            <a:r>
              <a:rPr lang="en-US" b="1" err="1"/>
              <a:t>ipads</a:t>
            </a:r>
            <a:r>
              <a:rPr lang="en-US" b="1"/>
              <a:t> in school?</a:t>
            </a:r>
            <a:endParaRPr lang="en-GB" b="1"/>
          </a:p>
        </p:txBody>
      </p:sp>
      <p:sp>
        <p:nvSpPr>
          <p:cNvPr id="3" name="Content Placeholder 2"/>
          <p:cNvSpPr>
            <a:spLocks noGrp="1"/>
          </p:cNvSpPr>
          <p:nvPr>
            <p:ph idx="1"/>
          </p:nvPr>
        </p:nvSpPr>
        <p:spPr>
          <a:xfrm>
            <a:off x="2179468" y="2110539"/>
            <a:ext cx="10018713" cy="3600451"/>
          </a:xfrm>
        </p:spPr>
        <p:txBody>
          <a:bodyPr vert="horz" lIns="91440" tIns="45720" rIns="91440" bIns="45720" rtlCol="0" anchor="ctr">
            <a:noAutofit/>
          </a:bodyPr>
          <a:lstStyle/>
          <a:p>
            <a:pPr marL="0" indent="0">
              <a:buClr>
                <a:srgbClr val="8D1515"/>
              </a:buClr>
              <a:buNone/>
            </a:pPr>
            <a:r>
              <a:rPr lang="en-US" sz="2800">
                <a:latin typeface="Calibri"/>
                <a:ea typeface="Calibri"/>
                <a:cs typeface="Calibri"/>
              </a:rPr>
              <a:t>Technology is a big challenge for schools and families and many of our children have lots of opportunities to use technology outside of school.</a:t>
            </a:r>
            <a:endParaRPr lang="en-US"/>
          </a:p>
          <a:p>
            <a:pPr marL="0" indent="0">
              <a:buNone/>
            </a:pPr>
            <a:r>
              <a:rPr lang="en-US" sz="2800">
                <a:latin typeface="Calibri"/>
                <a:ea typeface="Calibri"/>
                <a:cs typeface="Calibri"/>
              </a:rPr>
              <a:t>In EYFS we are keen to give our child other learning opportunities. </a:t>
            </a:r>
          </a:p>
          <a:p>
            <a:pPr marL="0" indent="0">
              <a:buNone/>
            </a:pPr>
            <a:r>
              <a:rPr lang="en-US" sz="2800">
                <a:latin typeface="Calibri"/>
                <a:ea typeface="Calibri"/>
                <a:cs typeface="Calibri"/>
              </a:rPr>
              <a:t>Children only use </a:t>
            </a:r>
            <a:r>
              <a:rPr lang="en-US" sz="2800" err="1">
                <a:latin typeface="Calibri"/>
                <a:ea typeface="Calibri"/>
                <a:cs typeface="Calibri"/>
              </a:rPr>
              <a:t>Ipads</a:t>
            </a:r>
            <a:r>
              <a:rPr lang="en-US" sz="2800">
                <a:latin typeface="Calibri"/>
                <a:ea typeface="Calibri"/>
                <a:cs typeface="Calibri"/>
              </a:rPr>
              <a:t> occasionally in EYFS to support their learning. For example if they want to look for a picture to support art work or junk modelling. </a:t>
            </a:r>
            <a:endParaRPr lang="en-US"/>
          </a:p>
          <a:p>
            <a:pPr marL="0" indent="0">
              <a:buNone/>
            </a:pPr>
            <a:r>
              <a:rPr lang="en-US" sz="2800">
                <a:latin typeface="Calibri"/>
                <a:ea typeface="Calibri"/>
                <a:cs typeface="Calibri"/>
              </a:rPr>
              <a:t>Internet safety is an important part of our curriculum to prepare the children for the digital world. </a:t>
            </a:r>
          </a:p>
          <a:p>
            <a:pPr marL="0" indent="0">
              <a:buNone/>
            </a:pPr>
            <a:r>
              <a:rPr lang="en-US" sz="2800">
                <a:latin typeface="Calibri"/>
                <a:ea typeface="Calibri"/>
                <a:cs typeface="Calibri"/>
              </a:rPr>
              <a:t>We introduce the concept of programming, for example </a:t>
            </a:r>
            <a:r>
              <a:rPr lang="en-US" sz="2800" err="1">
                <a:latin typeface="Calibri"/>
                <a:ea typeface="Calibri"/>
                <a:cs typeface="Calibri"/>
              </a:rPr>
              <a:t>beebots</a:t>
            </a:r>
            <a:r>
              <a:rPr lang="en-US" sz="2800">
                <a:latin typeface="Calibri"/>
                <a:ea typeface="Calibri"/>
                <a:cs typeface="Calibri"/>
              </a:rPr>
              <a:t>. </a:t>
            </a:r>
          </a:p>
        </p:txBody>
      </p:sp>
    </p:spTree>
    <p:extLst>
      <p:ext uri="{BB962C8B-B14F-4D97-AF65-F5344CB8AC3E}">
        <p14:creationId xmlns:p14="http://schemas.microsoft.com/office/powerpoint/2010/main" val="27649179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F302F-95B3-2366-A5C1-BC970F8B6D76}"/>
              </a:ext>
            </a:extLst>
          </p:cNvPr>
          <p:cNvSpPr>
            <a:spLocks noGrp="1"/>
          </p:cNvSpPr>
          <p:nvPr>
            <p:ph type="title"/>
          </p:nvPr>
        </p:nvSpPr>
        <p:spPr>
          <a:xfrm>
            <a:off x="1484311" y="327212"/>
            <a:ext cx="10018713" cy="1147482"/>
          </a:xfrm>
        </p:spPr>
        <p:txBody>
          <a:bodyPr>
            <a:normAutofit fontScale="90000"/>
          </a:bodyPr>
          <a:lstStyle/>
          <a:p>
            <a:r>
              <a:rPr lang="en-US"/>
              <a:t>What if my child has special education needs or I think they may have special educational needs?</a:t>
            </a:r>
          </a:p>
        </p:txBody>
      </p:sp>
      <p:sp>
        <p:nvSpPr>
          <p:cNvPr id="3" name="Content Placeholder 2">
            <a:extLst>
              <a:ext uri="{FF2B5EF4-FFF2-40B4-BE49-F238E27FC236}">
                <a16:creationId xmlns:a16="http://schemas.microsoft.com/office/drawing/2014/main" id="{7A3E5B63-2877-11D0-A93F-DEBEA5F9AEE3}"/>
              </a:ext>
            </a:extLst>
          </p:cNvPr>
          <p:cNvSpPr>
            <a:spLocks noGrp="1"/>
          </p:cNvSpPr>
          <p:nvPr>
            <p:ph idx="1"/>
          </p:nvPr>
        </p:nvSpPr>
        <p:spPr>
          <a:xfrm>
            <a:off x="1484310" y="1815352"/>
            <a:ext cx="10018713" cy="3975848"/>
          </a:xfrm>
        </p:spPr>
        <p:txBody>
          <a:bodyPr>
            <a:normAutofit fontScale="70000" lnSpcReduction="20000"/>
          </a:bodyPr>
          <a:lstStyle/>
          <a:p>
            <a:r>
              <a:rPr lang="en-US" sz="2800"/>
              <a:t>We use information from parents, nurseries and the local authority to inform us of identified SEND.  We work with all stakeholders to ensure that the transition to EYFS is as smooth as possible.  This may involve additional meetings and visits to nursery settings.</a:t>
            </a:r>
          </a:p>
          <a:p>
            <a:pPr marL="0" indent="0">
              <a:buClr>
                <a:srgbClr val="8D1515"/>
              </a:buClr>
              <a:buNone/>
            </a:pPr>
            <a:endParaRPr lang="en-US" sz="2800"/>
          </a:p>
          <a:p>
            <a:pPr>
              <a:buClr>
                <a:srgbClr val="8D1515"/>
              </a:buClr>
            </a:pPr>
            <a:r>
              <a:rPr lang="en-US" sz="2800"/>
              <a:t>If you have questions or concerns regarding potential SEND, please speak to your child's class teacher in the first instance. </a:t>
            </a:r>
          </a:p>
          <a:p>
            <a:pPr>
              <a:buClr>
                <a:srgbClr val="8D1515"/>
              </a:buClr>
            </a:pPr>
            <a:endParaRPr lang="en-US" sz="2800"/>
          </a:p>
          <a:p>
            <a:pPr>
              <a:buClr>
                <a:srgbClr val="8D1515"/>
              </a:buClr>
            </a:pPr>
            <a:r>
              <a:rPr lang="en-US" sz="2800"/>
              <a:t>The school </a:t>
            </a:r>
            <a:r>
              <a:rPr lang="en-US" sz="2800" err="1"/>
              <a:t>SENDco</a:t>
            </a:r>
            <a:r>
              <a:rPr lang="en-US" sz="2800"/>
              <a:t> is </a:t>
            </a:r>
            <a:r>
              <a:rPr lang="en-US" sz="2800" err="1"/>
              <a:t>Mrs</a:t>
            </a:r>
            <a:r>
              <a:rPr lang="en-US" sz="2800"/>
              <a:t> House.</a:t>
            </a:r>
          </a:p>
          <a:p>
            <a:pPr marL="0" indent="0">
              <a:buClr>
                <a:srgbClr val="8D1515"/>
              </a:buClr>
              <a:buNone/>
            </a:pPr>
            <a:endParaRPr lang="en-US" sz="2800"/>
          </a:p>
          <a:p>
            <a:pPr>
              <a:buClr>
                <a:srgbClr val="8D1515"/>
              </a:buClr>
            </a:pPr>
            <a:r>
              <a:rPr lang="en-US" sz="2800"/>
              <a:t>For more information, go to:</a:t>
            </a:r>
          </a:p>
          <a:p>
            <a:pPr marL="0" indent="0">
              <a:buClr>
                <a:srgbClr val="8D1515"/>
              </a:buClr>
              <a:buNone/>
            </a:pPr>
            <a:r>
              <a:rPr lang="en-US" sz="2800"/>
              <a:t> </a:t>
            </a:r>
            <a:r>
              <a:rPr lang="en-US" sz="1500">
                <a:ea typeface="+mn-lt"/>
                <a:cs typeface="+mn-lt"/>
                <a:hlinkClick r:id="rId2"/>
              </a:rPr>
              <a:t>https://www.bramhopeprimary.co.uk/page/?title=SEND+%28Special+Educational+Needs+and+Disability%29&amp;pid=72</a:t>
            </a:r>
            <a:r>
              <a:rPr lang="en-US" sz="1500">
                <a:ea typeface="+mn-lt"/>
                <a:cs typeface="+mn-lt"/>
              </a:rPr>
              <a:t> </a:t>
            </a:r>
            <a:endParaRPr lang="en-US"/>
          </a:p>
        </p:txBody>
      </p:sp>
    </p:spTree>
    <p:extLst>
      <p:ext uri="{BB962C8B-B14F-4D97-AF65-F5344CB8AC3E}">
        <p14:creationId xmlns:p14="http://schemas.microsoft.com/office/powerpoint/2010/main" val="2012118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B0F8D-A8C4-0664-3E23-DC12314EDEA4}"/>
              </a:ext>
            </a:extLst>
          </p:cNvPr>
          <p:cNvSpPr>
            <a:spLocks noGrp="1"/>
          </p:cNvSpPr>
          <p:nvPr>
            <p:ph type="title"/>
          </p:nvPr>
        </p:nvSpPr>
        <p:spPr>
          <a:xfrm>
            <a:off x="1607576" y="215153"/>
            <a:ext cx="10018713" cy="1147482"/>
          </a:xfrm>
        </p:spPr>
        <p:txBody>
          <a:bodyPr>
            <a:normAutofit fontScale="90000"/>
          </a:bodyPr>
          <a:lstStyle/>
          <a:p>
            <a:r>
              <a:rPr lang="en-US"/>
              <a:t>How does the school support children in receipt of pupil premium funding?</a:t>
            </a:r>
          </a:p>
        </p:txBody>
      </p:sp>
      <p:sp>
        <p:nvSpPr>
          <p:cNvPr id="3" name="Content Placeholder 2">
            <a:extLst>
              <a:ext uri="{FF2B5EF4-FFF2-40B4-BE49-F238E27FC236}">
                <a16:creationId xmlns:a16="http://schemas.microsoft.com/office/drawing/2014/main" id="{393621A5-936F-8709-3558-09A19102B6DB}"/>
              </a:ext>
            </a:extLst>
          </p:cNvPr>
          <p:cNvSpPr>
            <a:spLocks noGrp="1"/>
          </p:cNvSpPr>
          <p:nvPr>
            <p:ph idx="1"/>
          </p:nvPr>
        </p:nvSpPr>
        <p:spPr>
          <a:xfrm>
            <a:off x="1484310" y="1580029"/>
            <a:ext cx="10018713" cy="5275730"/>
          </a:xfrm>
        </p:spPr>
        <p:txBody>
          <a:bodyPr vert="horz" lIns="91440" tIns="45720" rIns="91440" bIns="45720" rtlCol="0" anchor="ctr">
            <a:noAutofit/>
          </a:bodyPr>
          <a:lstStyle/>
          <a:p>
            <a:r>
              <a:rPr lang="en-US" sz="1400">
                <a:solidFill>
                  <a:srgbClr val="4D5156"/>
                </a:solidFill>
                <a:latin typeface="Corbel"/>
                <a:ea typeface="+mn-lt"/>
                <a:cs typeface="Arial"/>
              </a:rPr>
              <a:t>Pupil Premium is additional Government funding given to </a:t>
            </a:r>
            <a:r>
              <a:rPr lang="en-US" sz="1400" b="1">
                <a:solidFill>
                  <a:srgbClr val="5F6368"/>
                </a:solidFill>
                <a:latin typeface="Corbel"/>
                <a:ea typeface="+mn-lt"/>
                <a:cs typeface="Arial"/>
              </a:rPr>
              <a:t>schools to raise the attainment of disadvantaged pupils and close the gap between them and</a:t>
            </a:r>
            <a:r>
              <a:rPr lang="en-US" sz="1400">
                <a:solidFill>
                  <a:srgbClr val="4D5156"/>
                </a:solidFill>
                <a:latin typeface="Corbel"/>
                <a:ea typeface="+mn-lt"/>
                <a:cs typeface="Arial"/>
              </a:rPr>
              <a:t> their peers.</a:t>
            </a:r>
            <a:endParaRPr lang="en-US" sz="1400">
              <a:solidFill>
                <a:srgbClr val="0B0C0C"/>
              </a:solidFill>
              <a:latin typeface="Corbel"/>
              <a:ea typeface="+mn-lt"/>
              <a:cs typeface="+mn-lt"/>
            </a:endParaRPr>
          </a:p>
          <a:p>
            <a:pPr marL="0" indent="0">
              <a:buClr>
                <a:srgbClr val="8D1515"/>
              </a:buClr>
              <a:buNone/>
            </a:pPr>
            <a:endParaRPr lang="en-US" sz="1400">
              <a:solidFill>
                <a:srgbClr val="4D5156"/>
              </a:solidFill>
              <a:ea typeface="+mn-lt"/>
              <a:cs typeface="Arial"/>
            </a:endParaRPr>
          </a:p>
          <a:p>
            <a:pPr>
              <a:buClr>
                <a:srgbClr val="8D1515"/>
              </a:buClr>
            </a:pPr>
            <a:r>
              <a:rPr lang="en-US" sz="1400">
                <a:solidFill>
                  <a:srgbClr val="0B0C0C"/>
                </a:solidFill>
                <a:ea typeface="+mn-lt"/>
                <a:cs typeface="+mn-lt"/>
              </a:rPr>
              <a:t>Pupil premium funding is allocated to eligible schools based on the number of:</a:t>
            </a:r>
            <a:endParaRPr lang="en-US" sz="1400"/>
          </a:p>
          <a:p>
            <a:pPr lvl="1">
              <a:buClr>
                <a:srgbClr val="8D1515"/>
              </a:buClr>
              <a:buFont typeface="Courier New"/>
              <a:buChar char="o"/>
            </a:pPr>
            <a:r>
              <a:rPr lang="en-US" sz="1400">
                <a:solidFill>
                  <a:srgbClr val="0B0C0C"/>
                </a:solidFill>
                <a:ea typeface="+mn-lt"/>
                <a:cs typeface="+mn-lt"/>
              </a:rPr>
              <a:t>pupils who are recorded as eligible for free school meals, or have been recorded as eligible in the past 6 years (referred to as Ever 6 FSM)</a:t>
            </a:r>
            <a:endParaRPr lang="en-US" sz="1400"/>
          </a:p>
          <a:p>
            <a:pPr lvl="1">
              <a:buClr>
                <a:srgbClr val="8D1515"/>
              </a:buClr>
              <a:buFont typeface="Courier New"/>
              <a:buChar char="o"/>
            </a:pPr>
            <a:r>
              <a:rPr lang="en-US" sz="1400">
                <a:solidFill>
                  <a:srgbClr val="0B0C0C"/>
                </a:solidFill>
                <a:ea typeface="+mn-lt"/>
                <a:cs typeface="+mn-lt"/>
              </a:rPr>
              <a:t>children previously looked after by a local authority or other state care, including children adopted from state care or equivalent from outside England and Wales</a:t>
            </a:r>
            <a:endParaRPr lang="en-US" sz="1400"/>
          </a:p>
          <a:p>
            <a:pPr marL="457200" lvl="1" indent="0">
              <a:buClr>
                <a:srgbClr val="8D1515"/>
              </a:buClr>
              <a:buNone/>
            </a:pPr>
            <a:endParaRPr lang="en-US" sz="1400">
              <a:solidFill>
                <a:srgbClr val="0B0C0C"/>
              </a:solidFill>
              <a:ea typeface="+mn-lt"/>
              <a:cs typeface="+mn-lt"/>
            </a:endParaRPr>
          </a:p>
          <a:p>
            <a:pPr>
              <a:buClr>
                <a:srgbClr val="8D1515"/>
              </a:buClr>
            </a:pPr>
            <a:r>
              <a:rPr lang="en-US" sz="1400">
                <a:solidFill>
                  <a:srgbClr val="0B0C0C"/>
                </a:solidFill>
                <a:ea typeface="+mn-lt"/>
                <a:cs typeface="+mn-lt"/>
              </a:rPr>
              <a:t>Pupil premium is not a personal budget for individual pupils, and schools do not have to spend pupil premium so that it solely benefits pupils who meet the funding criteria. It can be used:</a:t>
            </a:r>
            <a:endParaRPr lang="en-US" sz="1400"/>
          </a:p>
          <a:p>
            <a:pPr lvl="1">
              <a:buClr>
                <a:srgbClr val="8D1515"/>
              </a:buClr>
              <a:buFont typeface="Courier New"/>
              <a:buChar char="o"/>
            </a:pPr>
            <a:r>
              <a:rPr lang="en-US" sz="1400">
                <a:solidFill>
                  <a:srgbClr val="0B0C0C"/>
                </a:solidFill>
                <a:ea typeface="+mn-lt"/>
                <a:cs typeface="+mn-lt"/>
              </a:rPr>
              <a:t>to support other pupils with identified needs, such as those who have or have had a social worker, or who act as a carer</a:t>
            </a:r>
            <a:endParaRPr lang="en-US" sz="1400"/>
          </a:p>
          <a:p>
            <a:pPr lvl="1">
              <a:buClr>
                <a:srgbClr val="8D1515"/>
              </a:buClr>
              <a:buFont typeface="Courier New"/>
              <a:buChar char="o"/>
            </a:pPr>
            <a:r>
              <a:rPr lang="en-US" sz="1400">
                <a:solidFill>
                  <a:srgbClr val="0B0C0C"/>
                </a:solidFill>
                <a:ea typeface="+mn-lt"/>
                <a:cs typeface="+mn-lt"/>
              </a:rPr>
              <a:t>for whole class interventions which will also benefit non-disadvantaged pupils</a:t>
            </a:r>
            <a:endParaRPr lang="en-US" sz="1400"/>
          </a:p>
          <a:p>
            <a:pPr marL="457200" lvl="1" indent="0">
              <a:buClr>
                <a:srgbClr val="8D1515"/>
              </a:buClr>
              <a:buNone/>
            </a:pPr>
            <a:endParaRPr lang="en-US" sz="1400">
              <a:solidFill>
                <a:srgbClr val="0B0C0C"/>
              </a:solidFill>
              <a:ea typeface="+mn-lt"/>
              <a:cs typeface="+mn-lt"/>
            </a:endParaRPr>
          </a:p>
          <a:p>
            <a:pPr>
              <a:buClr>
                <a:srgbClr val="8D1515"/>
              </a:buClr>
            </a:pPr>
            <a:r>
              <a:rPr lang="en-US" sz="1400">
                <a:solidFill>
                  <a:srgbClr val="202124"/>
                </a:solidFill>
                <a:ea typeface="+mn-lt"/>
                <a:cs typeface="+mn-lt"/>
              </a:rPr>
              <a:t>Your child may be eligible for Pupil Premium if you receive any of the following: </a:t>
            </a:r>
            <a:r>
              <a:rPr lang="en-US" sz="1400">
                <a:solidFill>
                  <a:srgbClr val="040C28"/>
                </a:solidFill>
                <a:ea typeface="+mn-lt"/>
                <a:cs typeface="+mn-lt"/>
              </a:rPr>
              <a:t>Income Support</a:t>
            </a:r>
            <a:r>
              <a:rPr lang="en-US" sz="1400">
                <a:solidFill>
                  <a:srgbClr val="202124"/>
                </a:solidFill>
                <a:ea typeface="+mn-lt"/>
                <a:cs typeface="+mn-lt"/>
              </a:rPr>
              <a:t>. income-based Jobseeker's Allowance. income-related Employment and Support Allowance. If you think you may be eligible, please contact the school office.</a:t>
            </a:r>
            <a:endParaRPr lang="en-US" sz="1400">
              <a:solidFill>
                <a:srgbClr val="0B0C0C"/>
              </a:solidFill>
            </a:endParaRPr>
          </a:p>
          <a:p>
            <a:pPr>
              <a:buClr>
                <a:srgbClr val="8D1515"/>
              </a:buClr>
            </a:pPr>
            <a:endParaRPr lang="en-US" sz="1400">
              <a:solidFill>
                <a:srgbClr val="202124"/>
              </a:solidFill>
              <a:latin typeface="Corbel"/>
              <a:cs typeface="Arial"/>
            </a:endParaRPr>
          </a:p>
          <a:p>
            <a:pPr>
              <a:buClr>
                <a:srgbClr val="8D1515"/>
              </a:buClr>
            </a:pPr>
            <a:r>
              <a:rPr lang="en-US" sz="1400">
                <a:solidFill>
                  <a:srgbClr val="202124"/>
                </a:solidFill>
                <a:latin typeface="Corbel"/>
                <a:cs typeface="Arial"/>
              </a:rPr>
              <a:t>For more information go to: </a:t>
            </a:r>
            <a:r>
              <a:rPr lang="en-US" sz="1400">
                <a:solidFill>
                  <a:srgbClr val="202124"/>
                </a:solidFill>
                <a:ea typeface="+mn-lt"/>
                <a:cs typeface="+mn-lt"/>
                <a:hlinkClick r:id="rId2"/>
              </a:rPr>
              <a:t>https://www.bramhopeprimary.co.uk/page/?title=Pupil+%26amp%3B+PE+Premium&amp;pid=59</a:t>
            </a:r>
            <a:r>
              <a:rPr lang="en-US" sz="1400">
                <a:solidFill>
                  <a:srgbClr val="202124"/>
                </a:solidFill>
                <a:ea typeface="+mn-lt"/>
                <a:cs typeface="+mn-lt"/>
              </a:rPr>
              <a:t> </a:t>
            </a:r>
          </a:p>
          <a:p>
            <a:pPr marL="0" indent="0">
              <a:buClr>
                <a:srgbClr val="8D1515"/>
              </a:buClr>
              <a:buNone/>
            </a:pPr>
            <a:endParaRPr lang="en-US" sz="2800">
              <a:solidFill>
                <a:srgbClr val="000000"/>
              </a:solidFill>
              <a:latin typeface="Corbel"/>
              <a:cs typeface="Arial"/>
            </a:endParaRPr>
          </a:p>
        </p:txBody>
      </p:sp>
    </p:spTree>
    <p:extLst>
      <p:ext uri="{BB962C8B-B14F-4D97-AF65-F5344CB8AC3E}">
        <p14:creationId xmlns:p14="http://schemas.microsoft.com/office/powerpoint/2010/main" val="22892568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76ACD-B863-46D0-AD46-DA3D1DACA2D8}"/>
              </a:ext>
            </a:extLst>
          </p:cNvPr>
          <p:cNvSpPr>
            <a:spLocks noGrp="1"/>
          </p:cNvSpPr>
          <p:nvPr>
            <p:ph type="title"/>
          </p:nvPr>
        </p:nvSpPr>
        <p:spPr/>
        <p:txBody>
          <a:bodyPr/>
          <a:lstStyle/>
          <a:p>
            <a:r>
              <a:rPr lang="en-US"/>
              <a:t>When will I find out more information about the curriculum?</a:t>
            </a:r>
          </a:p>
        </p:txBody>
      </p:sp>
      <p:sp>
        <p:nvSpPr>
          <p:cNvPr id="3" name="Content Placeholder 2">
            <a:extLst>
              <a:ext uri="{FF2B5EF4-FFF2-40B4-BE49-F238E27FC236}">
                <a16:creationId xmlns:a16="http://schemas.microsoft.com/office/drawing/2014/main" id="{58B8E18B-A0DA-4DAC-8BA7-84DDE3982048}"/>
              </a:ext>
            </a:extLst>
          </p:cNvPr>
          <p:cNvSpPr>
            <a:spLocks noGrp="1"/>
          </p:cNvSpPr>
          <p:nvPr>
            <p:ph idx="1"/>
          </p:nvPr>
        </p:nvSpPr>
        <p:spPr/>
        <p:txBody>
          <a:bodyPr>
            <a:normAutofit/>
          </a:bodyPr>
          <a:lstStyle/>
          <a:p>
            <a:pPr marL="0" indent="0">
              <a:buNone/>
            </a:pPr>
            <a:r>
              <a:rPr lang="en-US" sz="2800">
                <a:latin typeface="Calibri"/>
                <a:ea typeface="Calibri"/>
                <a:cs typeface="Calibri"/>
              </a:rPr>
              <a:t>In the autumn term we will invite you to attend workshops for reading, writing and </a:t>
            </a:r>
            <a:r>
              <a:rPr lang="en-US" sz="2800" err="1">
                <a:latin typeface="Calibri"/>
                <a:ea typeface="Calibri"/>
                <a:cs typeface="Calibri"/>
              </a:rPr>
              <a:t>maths</a:t>
            </a:r>
            <a:r>
              <a:rPr lang="en-US" sz="2800">
                <a:latin typeface="Calibri"/>
                <a:ea typeface="Calibri"/>
                <a:cs typeface="Calibri"/>
              </a:rPr>
              <a:t>. </a:t>
            </a:r>
          </a:p>
          <a:p>
            <a:pPr marL="0" indent="0">
              <a:buNone/>
            </a:pPr>
            <a:endParaRPr lang="en-US" sz="2800">
              <a:latin typeface="Calibri"/>
              <a:cs typeface="Calibri"/>
            </a:endParaRPr>
          </a:p>
          <a:p>
            <a:pPr marL="0" indent="0">
              <a:buNone/>
            </a:pPr>
            <a:r>
              <a:rPr lang="en-US" sz="2800">
                <a:latin typeface="Calibri"/>
                <a:cs typeface="Calibri"/>
              </a:rPr>
              <a:t>Each half term you will receive a parent pack informing you about what your child is learning. </a:t>
            </a:r>
          </a:p>
          <a:p>
            <a:pPr marL="0" indent="0">
              <a:buClr>
                <a:srgbClr val="BC1C1C">
                  <a:lumMod val="75000"/>
                </a:srgbClr>
              </a:buClr>
              <a:buNone/>
            </a:pPr>
            <a:endParaRPr lang="en-US" sz="2800">
              <a:latin typeface="Calibri"/>
              <a:cs typeface="Calibri"/>
            </a:endParaRPr>
          </a:p>
          <a:p>
            <a:pPr>
              <a:buClr>
                <a:srgbClr val="8D1515"/>
              </a:buClr>
            </a:pPr>
            <a:endParaRPr lang="en-US"/>
          </a:p>
        </p:txBody>
      </p:sp>
    </p:spTree>
    <p:extLst>
      <p:ext uri="{BB962C8B-B14F-4D97-AF65-F5344CB8AC3E}">
        <p14:creationId xmlns:p14="http://schemas.microsoft.com/office/powerpoint/2010/main" val="42770398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4CE92-C205-4AD8-BC74-755D28FD81BD}"/>
              </a:ext>
            </a:extLst>
          </p:cNvPr>
          <p:cNvSpPr>
            <a:spLocks noGrp="1"/>
          </p:cNvSpPr>
          <p:nvPr>
            <p:ph type="title"/>
          </p:nvPr>
        </p:nvSpPr>
        <p:spPr>
          <a:xfrm>
            <a:off x="1628085" y="2123536"/>
            <a:ext cx="10018713" cy="1752599"/>
          </a:xfrm>
        </p:spPr>
        <p:txBody>
          <a:bodyPr>
            <a:normAutofit fontScale="90000"/>
          </a:bodyPr>
          <a:lstStyle/>
          <a:p>
            <a:r>
              <a:rPr lang="en-US" sz="5400" b="1"/>
              <a:t>Thank you for listening.</a:t>
            </a:r>
            <a:br>
              <a:rPr lang="en-US" sz="5400" b="1"/>
            </a:br>
            <a:br>
              <a:rPr lang="en-US" sz="5400" b="1"/>
            </a:br>
            <a:r>
              <a:rPr lang="en-US" sz="5400" b="1"/>
              <a:t>Any Questions?</a:t>
            </a:r>
          </a:p>
        </p:txBody>
      </p:sp>
    </p:spTree>
    <p:extLst>
      <p:ext uri="{BB962C8B-B14F-4D97-AF65-F5344CB8AC3E}">
        <p14:creationId xmlns:p14="http://schemas.microsoft.com/office/powerpoint/2010/main" val="20821749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6D83F2762AAC46BA006F5F0CFE2318" ma:contentTypeVersion="21" ma:contentTypeDescription="Create a new document." ma:contentTypeScope="" ma:versionID="79e539bf86c6208ebc87e9834723f26b">
  <xsd:schema xmlns:xsd="http://www.w3.org/2001/XMLSchema" xmlns:xs="http://www.w3.org/2001/XMLSchema" xmlns:p="http://schemas.microsoft.com/office/2006/metadata/properties" xmlns:ns2="c33964d2-6d9a-4247-9884-90d18e3fe564" xmlns:ns3="4f980095-c64f-4200-a35e-582792c15d1b" targetNamespace="http://schemas.microsoft.com/office/2006/metadata/properties" ma:root="true" ma:fieldsID="6c29707fb2a47501d39e186b96e5fd1c" ns2:_="" ns3:_="">
    <xsd:import namespace="c33964d2-6d9a-4247-9884-90d18e3fe564"/>
    <xsd:import namespace="4f980095-c64f-4200-a35e-582792c15d1b"/>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Note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3964d2-6d9a-4247-9884-90d18e3fe564"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0048f24-a0d2-4b03-a8df-6277a0d6c751" ma:termSetId="09814cd3-568e-fe90-9814-8d621ff8fb84" ma:anchorId="fba54fb3-c3e1-fe81-a776-ca4b69148c4d" ma:open="true" ma:isKeyword="false">
      <xsd:complexType>
        <xsd:sequence>
          <xsd:element ref="pc:Terms" minOccurs="0" maxOccurs="1"/>
        </xsd:sequence>
      </xsd:complex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Location" ma:index="25" nillable="true" ma:displayName="Location" ma:indexed="true" ma:internalName="MediaServiceLocation" ma:readOnly="true">
      <xsd:simpleType>
        <xsd:restriction base="dms:Text"/>
      </xsd:simpleType>
    </xsd:element>
    <xsd:element name="Notes" ma:index="26" nillable="true" ma:displayName="Notes" ma:description="Resources up until Wednesday to use as and when." ma:format="Dropdown" ma:internalName="Notes">
      <xsd:simpleType>
        <xsd:restriction base="dms:Note">
          <xsd:maxLength value="255"/>
        </xsd:restriction>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980095-c64f-4200-a35e-582792c15d1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4f79f342-5b2a-4548-9d29-539efabc60a7}" ma:internalName="TaxCatchAll" ma:showField="CatchAllData" ma:web="4f980095-c64f-4200-a35e-582792c15d1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f980095-c64f-4200-a35e-582792c15d1b" xsi:nil="true"/>
    <lcf76f155ced4ddcb4097134ff3c332f xmlns="c33964d2-6d9a-4247-9884-90d18e3fe564">
      <Terms xmlns="http://schemas.microsoft.com/office/infopath/2007/PartnerControls"/>
    </lcf76f155ced4ddcb4097134ff3c332f>
    <SharedWithUsers xmlns="4f980095-c64f-4200-a35e-582792c15d1b">
      <UserInfo>
        <DisplayName>Nicola Freer</DisplayName>
        <AccountId>2308</AccountId>
        <AccountType/>
      </UserInfo>
      <UserInfo>
        <DisplayName>Caroline Judd</DisplayName>
        <AccountId>2329</AccountId>
        <AccountType/>
      </UserInfo>
      <UserInfo>
        <DisplayName>Richard Street</DisplayName>
        <AccountId>2310</AccountId>
        <AccountType/>
      </UserInfo>
      <UserInfo>
        <DisplayName>Naomi Herring</DisplayName>
        <AccountId>2323</AccountId>
        <AccountType/>
      </UserInfo>
      <UserInfo>
        <DisplayName>Rachel Colbourn</DisplayName>
        <AccountId>2316</AccountId>
        <AccountType/>
      </UserInfo>
      <UserInfo>
        <DisplayName>Liz Walker</DisplayName>
        <AccountId>2312</AccountId>
        <AccountType/>
      </UserInfo>
    </SharedWithUsers>
    <MediaLengthInSeconds xmlns="c33964d2-6d9a-4247-9884-90d18e3fe564" xsi:nil="true"/>
    <FileHash xmlns="c33964d2-6d9a-4247-9884-90d18e3fe564">af957ed2e2a8dda8dc5498bea7b1f65af9e8b2e3</FileHash>
    <UniqueSourceRef xmlns="c33964d2-6d9a-4247-9884-90d18e3fe564" xsi:nil="true"/>
    <CloudMigratorVersion xmlns="c33964d2-6d9a-4247-9884-90d18e3fe564">3.40.8.0</CloudMigratorVersion>
    <CloudMigratorOriginId xmlns="c33964d2-6d9a-4247-9884-90d18e3fe564">aeeb6148-b607-4e2f-8818-ec03719a4de9</CloudMigratorOriginId>
    <Notes xmlns="c33964d2-6d9a-4247-9884-90d18e3fe56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241DE86-10DE-4891-A78B-5173D6CD686E}">
  <ds:schemaRefs>
    <ds:schemaRef ds:uri="4f980095-c64f-4200-a35e-582792c15d1b"/>
    <ds:schemaRef ds:uri="c33964d2-6d9a-4247-9884-90d18e3fe56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16C65A-5625-4AB3-889F-33D396DC268F}">
  <ds:schemaRefs>
    <ds:schemaRef ds:uri="46644060-4efd-412f-8e83-8dd474987128"/>
    <ds:schemaRef ds:uri="4f980095-c64f-4200-a35e-582792c15d1b"/>
    <ds:schemaRef ds:uri="6312a328-d8b9-46e9-8261-5dcac59a7a99"/>
    <ds:schemaRef ds:uri="65eaec10-ce75-421f-a70b-ac235f1305f4"/>
    <ds:schemaRef ds:uri="b72a20da-f8ad-4a62-81d7-3a540fdcdecc"/>
    <ds:schemaRef ds:uri="c33964d2-6d9a-4247-9884-90d18e3fe56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6ECB426-01A1-49E3-870C-40D36638E4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31</Slides>
  <Notes>0</Notes>
  <HiddenSlides>0</HiddenSlide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Parallax</vt:lpstr>
      <vt:lpstr>    Bramhope Primary School    </vt:lpstr>
      <vt:lpstr>Welcome and introductions Mrs. Colbourn Our curriculum Mr. Street Reception information Mrs. Freer and Mrs. Herring - Classes - Transition and key dates - What to expect Pastoral support and speech and language Mrs. Judd Frequently asked questions Mrs. Freer, Mrs. Herring, Mr. Street School meals Hutchison catering PTA welcome Emma Gibbons Optional visit to the classroom – pre-loved uniform      </vt:lpstr>
      <vt:lpstr> Our curriculum: what is the big picture? </vt:lpstr>
      <vt:lpstr>Curriculum Overview</vt:lpstr>
      <vt:lpstr>The Reception Teachers</vt:lpstr>
      <vt:lpstr>Classes</vt:lpstr>
      <vt:lpstr>Transition </vt:lpstr>
      <vt:lpstr>Key dates for next academic year:</vt:lpstr>
      <vt:lpstr>First Term</vt:lpstr>
      <vt:lpstr>By the end of the First year</vt:lpstr>
      <vt:lpstr>What can you do to help?</vt:lpstr>
      <vt:lpstr>Seeking Support at Bramhope</vt:lpstr>
      <vt:lpstr>Frequently Asked Questions</vt:lpstr>
      <vt:lpstr>How much communication will I get about my child's day?</vt:lpstr>
      <vt:lpstr>How do I prepare my child for September?</vt:lpstr>
      <vt:lpstr>How do I prepare my child for September? continued</vt:lpstr>
      <vt:lpstr>Does my child get a snack? </vt:lpstr>
      <vt:lpstr>Do all children eat school dinners? </vt:lpstr>
      <vt:lpstr>Does my child need to bring wellies?</vt:lpstr>
      <vt:lpstr>Do I need to bring a spare change of clothes?</vt:lpstr>
      <vt:lpstr>Can my child bring in their toys?</vt:lpstr>
      <vt:lpstr>When will PE be?</vt:lpstr>
      <vt:lpstr>Is there before and after school clubs? </vt:lpstr>
      <vt:lpstr>What are house groups?</vt:lpstr>
      <vt:lpstr>Where do I pick up and drop off my children?</vt:lpstr>
      <vt:lpstr>What is the reception baseline?</vt:lpstr>
      <vt:lpstr>Do the children use computers and ipads in school?</vt:lpstr>
      <vt:lpstr>What if my child has special education needs or I think they may have special educational needs?</vt:lpstr>
      <vt:lpstr>How does the school support children in receipt of pupil premium funding?</vt:lpstr>
      <vt:lpstr>When will I find out more information about the curriculum?</vt:lpstr>
      <vt:lpstr>Thank you for listening.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Bramhope Primary School    </dc:title>
  <dc:creator>Naomi Burns</dc:creator>
  <cp:revision>2</cp:revision>
  <dcterms:created xsi:type="dcterms:W3CDTF">2021-09-15T14:49:39Z</dcterms:created>
  <dcterms:modified xsi:type="dcterms:W3CDTF">2025-06-19T09:42:30Z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0x010100DB6D83F2762AAC46BA006F5F0CFE2318</vt:lpwstr>
  </property>
  <property fmtid="{D5CDD505-2E9C-101B-9397-08002B2CF9AE}" pid="3" name="Order">
    <vt:r8>113100</vt:r8>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