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0" r:id="rId5"/>
    <p:sldId id="259" r:id="rId6"/>
    <p:sldId id="275" r:id="rId7"/>
    <p:sldId id="274" r:id="rId8"/>
    <p:sldId id="269" r:id="rId9"/>
    <p:sldId id="276" r:id="rId10"/>
    <p:sldId id="277" r:id="rId11"/>
    <p:sldId id="27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D7CEA4C-F724-5EA6-0BDD-2778CFE356D7}" v="1044" dt="2021-02-12T13:47:49.361"/>
    <p1510:client id="{6CA7C2ED-6021-D993-93CB-B8EEF09484B5}" v="1884" dt="2021-02-12T13:25:01.189"/>
    <p1510:client id="{D17554BF-5251-7FB5-7240-0C5973E034AA}" v="1359" dt="2021-02-12T11:56:45.159"/>
    <p1510:client id="{EE9EBA60-AE95-4E10-A27F-F2C55787A423}" v="1069" dt="2021-02-12T11:29:43.8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54" d="100"/>
          <a:sy n="54" d="100"/>
        </p:scale>
        <p:origin x="96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4.xml" Id="rId8" /><Relationship Type="http://schemas.openxmlformats.org/officeDocument/2006/relationships/presProps" Target="presProps.xml" Id="rId13" /><Relationship Type="http://schemas.microsoft.com/office/2015/10/relationships/revisionInfo" Target="revisionInfo.xml" Id="rId18" /><Relationship Type="http://schemas.openxmlformats.org/officeDocument/2006/relationships/customXml" Target="../customXml/item3.xml" Id="rId3" /><Relationship Type="http://schemas.openxmlformats.org/officeDocument/2006/relationships/slide" Target="slides/slide3.xml" Id="rId7" /><Relationship Type="http://schemas.openxmlformats.org/officeDocument/2006/relationships/slide" Target="slides/slide8.xml" Id="rId12" /><Relationship Type="http://schemas.openxmlformats.org/officeDocument/2006/relationships/customXml" Target="../customXml/item2.xml" Id="rId2" /><Relationship Type="http://schemas.openxmlformats.org/officeDocument/2006/relationships/tableStyles" Target="tableStyles.xml" Id="rId16" /><Relationship Type="http://schemas.openxmlformats.org/officeDocument/2006/relationships/customXml" Target="../customXml/item1.xml" Id="rId1" /><Relationship Type="http://schemas.openxmlformats.org/officeDocument/2006/relationships/slide" Target="slides/slide2.xml" Id="rId6" /><Relationship Type="http://schemas.openxmlformats.org/officeDocument/2006/relationships/slide" Target="slides/slide7.xml" Id="rId11" /><Relationship Type="http://schemas.openxmlformats.org/officeDocument/2006/relationships/slide" Target="slides/slide1.xml" Id="rId5" /><Relationship Type="http://schemas.openxmlformats.org/officeDocument/2006/relationships/theme" Target="theme/theme1.xml" Id="rId15" /><Relationship Type="http://schemas.openxmlformats.org/officeDocument/2006/relationships/slide" Target="slides/slide6.xml" Id="rId10" /><Relationship Type="http://schemas.openxmlformats.org/officeDocument/2006/relationships/slideMaster" Target="slideMasters/slideMaster1.xml" Id="rId4" /><Relationship Type="http://schemas.openxmlformats.org/officeDocument/2006/relationships/slide" Target="slides/slide5.xml" Id="rId9" /><Relationship Type="http://schemas.openxmlformats.org/officeDocument/2006/relationships/viewProps" Target="viewProps.xml" Id="rId14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0EE9DBC0-F588-4F11-BAF9-BFFB46881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03325"/>
            <a:ext cx="5314536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>
                <a:cs typeface="Calibri Light"/>
              </a:rPr>
              <a:t>Warm Up – Can you spot the mistakes?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C5C8925-2E48-43E9-81E1-2F8167CAC4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85763" y="2279018"/>
            <a:ext cx="6873292" cy="337592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3500" dirty="0">
                <a:cs typeface="Calibri"/>
              </a:rPr>
              <a:t>Witch was the right way home?</a:t>
            </a:r>
          </a:p>
          <a:p>
            <a:pPr marL="0" indent="0">
              <a:buNone/>
            </a:pPr>
            <a:r>
              <a:rPr lang="en-US" sz="3500" dirty="0">
                <a:cs typeface="Calibri"/>
              </a:rPr>
              <a:t>Cleverly the king was disguised.</a:t>
            </a:r>
          </a:p>
          <a:p>
            <a:pPr marL="0" indent="0">
              <a:buNone/>
            </a:pPr>
            <a:r>
              <a:rPr lang="en-US" sz="3500" dirty="0">
                <a:cs typeface="Calibri"/>
              </a:rPr>
              <a:t>Silently Nyasha crept through the jungle.</a:t>
            </a:r>
          </a:p>
          <a:p>
            <a:pPr marL="0" indent="0">
              <a:buNone/>
            </a:pPr>
            <a:r>
              <a:rPr lang="en-US" sz="3500" dirty="0">
                <a:cs typeface="Calibri"/>
              </a:rPr>
              <a:t>The two sisters where very different.</a:t>
            </a: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picture containing text, person, sign&#10;&#10;Description automatically generated">
            <a:extLst>
              <a:ext uri="{FF2B5EF4-FFF2-40B4-BE49-F238E27FC236}">
                <a16:creationId xmlns:a16="http://schemas.microsoft.com/office/drawing/2014/main" id="{9AF80475-2A98-4E15-8044-1ED817219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r="-3" b="14267"/>
          <a:stretch/>
        </p:blipFill>
        <p:spPr>
          <a:xfrm>
            <a:off x="6750141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563733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08ABB-7CC4-4186-A802-FBE0ECB41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91536" y="803325"/>
            <a:ext cx="6358371" cy="132556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3000" u="sng" dirty="0">
                <a:latin typeface="30"/>
              </a:rPr>
              <a:t>LC: Can I punctuate speech correctly?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picture containing text, person, sign&#10;&#10;Description automatically generated">
            <a:extLst>
              <a:ext uri="{FF2B5EF4-FFF2-40B4-BE49-F238E27FC236}">
                <a16:creationId xmlns:a16="http://schemas.microsoft.com/office/drawing/2014/main" id="{9AF80475-2A98-4E15-8044-1ED817219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r="-3" b="14267"/>
          <a:stretch/>
        </p:blipFill>
        <p:spPr>
          <a:xfrm>
            <a:off x="2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C8658D-1C82-4737-BA0B-36B16B650A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91535" y="2915758"/>
            <a:ext cx="6222679" cy="33759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32"/>
              </a:rPr>
              <a:t>Yesterday</a:t>
            </a:r>
            <a:r>
              <a:rPr lang="en-US" dirty="0">
                <a:latin typeface="32"/>
                <a:cs typeface="Calibri"/>
              </a:rPr>
              <a:t>, you wrote a conversation between Nyasha and Nyoka using speech bubbles.</a:t>
            </a:r>
            <a:endParaRPr lang="en-US"/>
          </a:p>
          <a:p>
            <a:r>
              <a:rPr lang="en-US" dirty="0">
                <a:latin typeface="32"/>
                <a:cs typeface="Calibri"/>
              </a:rPr>
              <a:t>Today you are going to write your ideas up as a conversation using inverted commas.</a:t>
            </a:r>
          </a:p>
          <a:p>
            <a:pPr marL="0" indent="0">
              <a:buNone/>
            </a:pPr>
            <a:endParaRPr lang="en-US" dirty="0">
              <a:latin typeface="32"/>
              <a:cs typeface="Calibri"/>
            </a:endParaRPr>
          </a:p>
          <a:p>
            <a:endParaRPr lang="en-US" dirty="0">
              <a:latin typeface="32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976510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22">
            <a:extLst>
              <a:ext uri="{FF2B5EF4-FFF2-40B4-BE49-F238E27FC236}">
                <a16:creationId xmlns:a16="http://schemas.microsoft.com/office/drawing/2014/main" id="{2172A0AC-3DCE-4672-BCAF-28FEF91F60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E6F1C77-EDC9-4C5F-8C1C-62DD46BDA3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5">
            <a:extLst>
              <a:ext uri="{FF2B5EF4-FFF2-40B4-BE49-F238E27FC236}">
                <a16:creationId xmlns:a16="http://schemas.microsoft.com/office/drawing/2014/main" id="{431D039B-1016-4EC7-AAE7-E7C97442B6D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2220" r="1" b="26913"/>
          <a:stretch/>
        </p:blipFill>
        <p:spPr>
          <a:xfrm>
            <a:off x="20" y="10"/>
            <a:ext cx="583027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5108ABB-7CC4-4186-A802-FBE0ECB41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651" y="374650"/>
            <a:ext cx="5251316" cy="1627636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3700" u="sng" dirty="0">
                <a:solidFill>
                  <a:srgbClr val="FFFFFF"/>
                </a:solidFill>
              </a:rPr>
              <a:t>Your speech bubbles showed an imaginary conversation </a:t>
            </a:r>
            <a:r>
              <a:rPr lang="en-US" sz="3700" u="sng" dirty="0" err="1">
                <a:solidFill>
                  <a:srgbClr val="FFFFFF"/>
                </a:solidFill>
              </a:rPr>
              <a:t>bewteen</a:t>
            </a:r>
            <a:r>
              <a:rPr lang="en-US" sz="3700" u="sng" dirty="0">
                <a:solidFill>
                  <a:srgbClr val="FFFFFF"/>
                </a:solidFill>
              </a:rPr>
              <a:t> Nyoka and Nyasha.</a:t>
            </a:r>
            <a:endParaRPr lang="en-US" sz="3700" u="sng" kern="1200" dirty="0">
              <a:solidFill>
                <a:srgbClr val="FFFFFF"/>
              </a:solidFill>
              <a:latin typeface="+mj-lt"/>
              <a:cs typeface="Calibri Light"/>
            </a:endParaRPr>
          </a:p>
        </p:txBody>
      </p:sp>
      <p:pic>
        <p:nvPicPr>
          <p:cNvPr id="22" name="Picture 23" descr="A picture containing text, plant&#10;&#10;Description automatically generated">
            <a:extLst>
              <a:ext uri="{FF2B5EF4-FFF2-40B4-BE49-F238E27FC236}">
                <a16:creationId xmlns:a16="http://schemas.microsoft.com/office/drawing/2014/main" id="{BDCF6BF5-CFBC-4008-B6BE-1CF5AE6080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1305" y="3132"/>
            <a:ext cx="6354870" cy="6851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62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08ABB-7CC4-4186-A802-FBE0ECB41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86761" y="308025"/>
            <a:ext cx="6358371" cy="132556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3000" u="sng" dirty="0">
                <a:latin typeface="30"/>
              </a:rPr>
              <a:t>How do we move from speech bubbles to punctuating speech correctly?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5" name="Picture 5" descr="A picture containing text, person, sign&#10;&#10;Description automatically generated">
            <a:extLst>
              <a:ext uri="{FF2B5EF4-FFF2-40B4-BE49-F238E27FC236}">
                <a16:creationId xmlns:a16="http://schemas.microsoft.com/office/drawing/2014/main" id="{9AF80475-2A98-4E15-8044-1ED817219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r="-3" b="14267"/>
          <a:stretch/>
        </p:blipFill>
        <p:spPr>
          <a:xfrm>
            <a:off x="2" y="-2"/>
            <a:ext cx="5013234" cy="5207265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</p:spPr>
      </p:pic>
      <p:sp>
        <p:nvSpPr>
          <p:cNvPr id="3" name="Speech Bubble: Rectangle with Corners Rounded 2">
            <a:extLst>
              <a:ext uri="{FF2B5EF4-FFF2-40B4-BE49-F238E27FC236}">
                <a16:creationId xmlns:a16="http://schemas.microsoft.com/office/drawing/2014/main" id="{565ACD79-27D8-46F1-B041-91EC7681B300}"/>
              </a:ext>
            </a:extLst>
          </p:cNvPr>
          <p:cNvSpPr/>
          <p:nvPr/>
        </p:nvSpPr>
        <p:spPr>
          <a:xfrm>
            <a:off x="7448550" y="1979676"/>
            <a:ext cx="4419600" cy="1905000"/>
          </a:xfrm>
          <a:prstGeom prst="wedgeRoundRectCallou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53C924-9F49-49D6-B3D8-E83A52832299}"/>
              </a:ext>
            </a:extLst>
          </p:cNvPr>
          <p:cNvSpPr txBox="1"/>
          <p:nvPr/>
        </p:nvSpPr>
        <p:spPr>
          <a:xfrm>
            <a:off x="7447115" y="2263166"/>
            <a:ext cx="4429125" cy="116955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500" dirty="0">
                <a:solidFill>
                  <a:schemeClr val="bg1"/>
                </a:solidFill>
              </a:rPr>
              <a:t>You are so precious to </a:t>
            </a:r>
            <a:r>
              <a:rPr lang="en-US" sz="3500">
                <a:solidFill>
                  <a:schemeClr val="bg1"/>
                </a:solidFill>
              </a:rPr>
              <a:t>me and a very kind pet.</a:t>
            </a:r>
            <a:endParaRPr lang="en-US" sz="3500">
              <a:solidFill>
                <a:schemeClr val="bg1"/>
              </a:solidFill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7E2C052-8132-4714-9A4F-B09577DE09B8}"/>
              </a:ext>
            </a:extLst>
          </p:cNvPr>
          <p:cNvSpPr txBox="1"/>
          <p:nvPr/>
        </p:nvSpPr>
        <p:spPr>
          <a:xfrm>
            <a:off x="7181849" y="3943349"/>
            <a:ext cx="5076825" cy="63094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500">
                <a:solidFill>
                  <a:schemeClr val="bg1"/>
                </a:solidFill>
              </a:rPr>
              <a:t>Nyasha</a:t>
            </a:r>
            <a:endParaRPr lang="en-US" dirty="0">
              <a:cs typeface="Calibri"/>
            </a:endParaRPr>
          </a:p>
        </p:txBody>
      </p:sp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0271C2D9-4A40-40A6-81E3-1FC4C604E1EF}"/>
              </a:ext>
            </a:extLst>
          </p:cNvPr>
          <p:cNvSpPr/>
          <p:nvPr/>
        </p:nvSpPr>
        <p:spPr>
          <a:xfrm>
            <a:off x="4867275" y="4494276"/>
            <a:ext cx="4419600" cy="1905000"/>
          </a:xfrm>
          <a:prstGeom prst="wedgeRoundRectCallou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5B47136-B53E-4F2B-8E9A-E8A16C01D319}"/>
              </a:ext>
            </a:extLst>
          </p:cNvPr>
          <p:cNvSpPr txBox="1"/>
          <p:nvPr/>
        </p:nvSpPr>
        <p:spPr>
          <a:xfrm>
            <a:off x="5014717" y="4679253"/>
            <a:ext cx="4429125" cy="17081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500">
                <a:solidFill>
                  <a:schemeClr val="bg1"/>
                </a:solidFill>
                <a:ea typeface="+mn-lt"/>
                <a:cs typeface="+mn-lt"/>
              </a:rPr>
              <a:t>I really love to see you.</a:t>
            </a:r>
          </a:p>
          <a:p>
            <a:r>
              <a:rPr lang="en-US" sz="3500">
                <a:solidFill>
                  <a:schemeClr val="bg1"/>
                </a:solidFill>
                <a:cs typeface="Calibri"/>
              </a:rPr>
              <a:t>You are so lovely and kind.</a:t>
            </a:r>
            <a:endParaRPr lang="en-US" sz="3500" dirty="0">
              <a:solidFill>
                <a:schemeClr val="bg1"/>
              </a:solidFill>
              <a:cs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4E974F0-5423-43F5-A195-F06078628DF6}"/>
              </a:ext>
            </a:extLst>
          </p:cNvPr>
          <p:cNvSpPr txBox="1"/>
          <p:nvPr/>
        </p:nvSpPr>
        <p:spPr>
          <a:xfrm>
            <a:off x="3048259" y="5832690"/>
            <a:ext cx="5076825" cy="63094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500">
                <a:solidFill>
                  <a:schemeClr val="bg1"/>
                </a:solidFill>
              </a:rPr>
              <a:t>Nyoka</a:t>
            </a:r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258012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08ABB-7CC4-4186-A802-FBE0ECB41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08029" y="385791"/>
            <a:ext cx="6358371" cy="132556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3000" u="sng" dirty="0">
                <a:latin typeface="Segoe UI"/>
                <a:cs typeface="Segoe UI"/>
              </a:rPr>
              <a:t>LC: Can I punctuate speech correctly?</a:t>
            </a:r>
            <a:endParaRPr lang="en-US" dirty="0">
              <a:latin typeface="Segoe UI"/>
              <a:cs typeface="Segoe UI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picture containing text, person, sign&#10;&#10;Description automatically generated">
            <a:extLst>
              <a:ext uri="{FF2B5EF4-FFF2-40B4-BE49-F238E27FC236}">
                <a16:creationId xmlns:a16="http://schemas.microsoft.com/office/drawing/2014/main" id="{9AF80475-2A98-4E15-8044-1ED817219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r="-3" b="14267"/>
          <a:stretch/>
        </p:blipFill>
        <p:spPr>
          <a:xfrm>
            <a:off x="2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C8658D-1C82-4737-BA0B-36B16B650A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43721" y="1715347"/>
            <a:ext cx="6222679" cy="484772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u="sng" dirty="0">
                <a:latin typeface="32"/>
              </a:rPr>
              <a:t>Toolkit:</a:t>
            </a:r>
            <a:br>
              <a:rPr lang="en-US" b="1" dirty="0">
                <a:latin typeface="32"/>
              </a:rPr>
            </a:br>
            <a:r>
              <a:rPr lang="en-US" dirty="0">
                <a:latin typeface="32"/>
              </a:rPr>
              <a:t>Put inverted commas around what has been said and include punctuation before you close the inverted commas.</a:t>
            </a:r>
            <a:endParaRPr lang="en-US" dirty="0">
              <a:latin typeface="32"/>
              <a:cs typeface="Calibri"/>
            </a:endParaRPr>
          </a:p>
          <a:p>
            <a:pPr marL="0" indent="0">
              <a:buNone/>
            </a:pPr>
            <a:endParaRPr lang="en-US" dirty="0">
              <a:latin typeface="32"/>
              <a:cs typeface="Calibri"/>
            </a:endParaRPr>
          </a:p>
          <a:p>
            <a:pPr marL="0" indent="0">
              <a:buNone/>
            </a:pPr>
            <a:endParaRPr lang="en-US" dirty="0">
              <a:latin typeface="32"/>
              <a:cs typeface="Calibri"/>
            </a:endParaRPr>
          </a:p>
          <a:p>
            <a:pPr marL="0" indent="0">
              <a:buNone/>
            </a:pPr>
            <a:endParaRPr lang="en-US" dirty="0">
              <a:latin typeface="32"/>
              <a:cs typeface="Calibri"/>
            </a:endParaRPr>
          </a:p>
          <a:p>
            <a:pPr marL="0" indent="0">
              <a:buNone/>
            </a:pPr>
            <a:endParaRPr lang="en-US" dirty="0">
              <a:latin typeface="32"/>
              <a:cs typeface="Calibri"/>
            </a:endParaRP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  <a:highlight>
                  <a:srgbClr val="FFFF00"/>
                </a:highlight>
                <a:latin typeface="32"/>
                <a:cs typeface="Calibri"/>
              </a:rPr>
              <a:t>"</a:t>
            </a:r>
            <a:r>
              <a:rPr lang="en-US" dirty="0">
                <a:latin typeface="32"/>
                <a:cs typeface="Calibri"/>
              </a:rPr>
              <a:t> You are so precious to me and a very kind pet</a:t>
            </a:r>
            <a:r>
              <a:rPr lang="en-US" dirty="0">
                <a:solidFill>
                  <a:srgbClr val="FF0000"/>
                </a:solidFill>
                <a:highlight>
                  <a:srgbClr val="FFFF00"/>
                </a:highlight>
                <a:latin typeface="32"/>
                <a:cs typeface="Calibri"/>
              </a:rPr>
              <a:t>,"</a:t>
            </a:r>
            <a:r>
              <a:rPr lang="en-US" dirty="0">
                <a:latin typeface="32"/>
                <a:cs typeface="Calibri"/>
              </a:rPr>
              <a:t> said Nyasha</a:t>
            </a:r>
          </a:p>
          <a:p>
            <a:pPr marL="0" indent="0">
              <a:buNone/>
            </a:pPr>
            <a:endParaRPr lang="en-US" b="1" dirty="0">
              <a:latin typeface="32"/>
              <a:cs typeface="Calibri"/>
            </a:endParaRPr>
          </a:p>
          <a:p>
            <a:endParaRPr lang="en-US" dirty="0">
              <a:latin typeface="32"/>
              <a:cs typeface="Calibri"/>
            </a:endParaRPr>
          </a:p>
        </p:txBody>
      </p:sp>
      <p:pic>
        <p:nvPicPr>
          <p:cNvPr id="3" name="Picture 5" descr="Text, application&#10;&#10;Description automatically generated">
            <a:extLst>
              <a:ext uri="{FF2B5EF4-FFF2-40B4-BE49-F238E27FC236}">
                <a16:creationId xmlns:a16="http://schemas.microsoft.com/office/drawing/2014/main" id="{AA2D2E63-C2C7-4BCE-A7BB-CA91874CD4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7567" y="3870393"/>
            <a:ext cx="3818350" cy="1867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2186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08ABB-7CC4-4186-A802-FBE0ECB41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91536" y="803325"/>
            <a:ext cx="6358371" cy="132556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3000" u="sng" dirty="0">
                <a:latin typeface="Segoe UI"/>
                <a:cs typeface="Segoe UI"/>
              </a:rPr>
              <a:t>LC: Can I punctuate speech correctly?</a:t>
            </a:r>
            <a:endParaRPr lang="en-US" dirty="0">
              <a:latin typeface="Segoe UI"/>
              <a:cs typeface="Segoe UI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picture containing text, person, sign&#10;&#10;Description automatically generated">
            <a:extLst>
              <a:ext uri="{FF2B5EF4-FFF2-40B4-BE49-F238E27FC236}">
                <a16:creationId xmlns:a16="http://schemas.microsoft.com/office/drawing/2014/main" id="{9AF80475-2A98-4E15-8044-1ED817219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r="-3" b="14267"/>
          <a:stretch/>
        </p:blipFill>
        <p:spPr>
          <a:xfrm>
            <a:off x="2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C8658D-1C82-4737-BA0B-36B16B650A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27228" y="2279018"/>
            <a:ext cx="6222679" cy="421098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u="sng" dirty="0">
                <a:latin typeface="32"/>
              </a:rPr>
              <a:t>Toolkit:</a:t>
            </a:r>
            <a:br>
              <a:rPr lang="en-US" b="1" dirty="0">
                <a:latin typeface="32"/>
              </a:rPr>
            </a:br>
            <a:r>
              <a:rPr lang="en-US" dirty="0">
                <a:latin typeface="32"/>
              </a:rPr>
              <a:t>Start a new line for each speaker</a:t>
            </a:r>
            <a:endParaRPr lang="en-US">
              <a:latin typeface="32"/>
              <a:cs typeface="Calibri"/>
            </a:endParaRPr>
          </a:p>
          <a:p>
            <a:pPr marL="0" indent="0">
              <a:buNone/>
            </a:pPr>
            <a:endParaRPr lang="en-US" dirty="0">
              <a:latin typeface="32"/>
              <a:cs typeface="Calibri"/>
            </a:endParaRPr>
          </a:p>
          <a:p>
            <a:pPr marL="0" indent="0">
              <a:buNone/>
            </a:pPr>
            <a:r>
              <a:rPr lang="en-US" dirty="0">
                <a:latin typeface="32"/>
                <a:cs typeface="Calibri"/>
              </a:rPr>
              <a:t>" You are so precious to me and a very kind pet," said </a:t>
            </a:r>
            <a:r>
              <a:rPr lang="en-US" dirty="0">
                <a:solidFill>
                  <a:srgbClr val="FF0000"/>
                </a:solidFill>
                <a:highlight>
                  <a:srgbClr val="FFFF00"/>
                </a:highlight>
                <a:latin typeface="32"/>
                <a:cs typeface="Calibri"/>
              </a:rPr>
              <a:t>Nyasha.</a:t>
            </a:r>
          </a:p>
          <a:p>
            <a:pPr marL="0" indent="0">
              <a:buNone/>
            </a:pPr>
            <a:endParaRPr lang="en-US" dirty="0">
              <a:solidFill>
                <a:srgbClr val="FFFFFF"/>
              </a:solidFill>
              <a:latin typeface="32"/>
              <a:cs typeface="Calibri"/>
            </a:endParaRPr>
          </a:p>
          <a:p>
            <a:pPr marL="0" indent="0">
              <a:buNone/>
            </a:pPr>
            <a:r>
              <a:rPr lang="en-US" dirty="0">
                <a:solidFill>
                  <a:srgbClr val="FFFFFF"/>
                </a:solidFill>
                <a:latin typeface="32"/>
                <a:cs typeface="Calibri"/>
              </a:rPr>
              <a:t>" I really love to see you. You are so lovely and kind," said </a:t>
            </a:r>
            <a:r>
              <a:rPr lang="en-US" dirty="0">
                <a:solidFill>
                  <a:srgbClr val="FF0000"/>
                </a:solidFill>
                <a:highlight>
                  <a:srgbClr val="FFFF00"/>
                </a:highlight>
                <a:latin typeface="32"/>
                <a:cs typeface="Calibri"/>
              </a:rPr>
              <a:t>Nyoka.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dirty="0">
              <a:solidFill>
                <a:schemeClr val="bg1"/>
              </a:solidFill>
              <a:ea typeface="+mn-lt"/>
              <a:cs typeface="+mn-lt"/>
            </a:endParaRPr>
          </a:p>
          <a:p>
            <a:pPr marL="0" indent="0">
              <a:buNone/>
            </a:pPr>
            <a:endParaRPr lang="en-US" dirty="0">
              <a:latin typeface="32"/>
              <a:cs typeface="Calibri"/>
            </a:endParaRPr>
          </a:p>
          <a:p>
            <a:pPr marL="0" indent="0">
              <a:buNone/>
            </a:pPr>
            <a:endParaRPr lang="en-US" b="1" dirty="0">
              <a:latin typeface="32"/>
              <a:cs typeface="Calibri"/>
            </a:endParaRPr>
          </a:p>
          <a:p>
            <a:endParaRPr lang="en-US" dirty="0">
              <a:latin typeface="32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769209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08ABB-7CC4-4186-A802-FBE0ECB41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91536" y="803325"/>
            <a:ext cx="6358371" cy="132556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3000" u="sng" dirty="0">
                <a:latin typeface="Segoe UI"/>
                <a:cs typeface="Segoe UI"/>
              </a:rPr>
              <a:t>LC: Can I punctuate speech correctly?</a:t>
            </a:r>
            <a:endParaRPr lang="en-US" dirty="0">
              <a:latin typeface="Segoe UI"/>
              <a:cs typeface="Segoe UI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picture containing text, person, sign&#10;&#10;Description automatically generated">
            <a:extLst>
              <a:ext uri="{FF2B5EF4-FFF2-40B4-BE49-F238E27FC236}">
                <a16:creationId xmlns:a16="http://schemas.microsoft.com/office/drawing/2014/main" id="{9AF80475-2A98-4E15-8044-1ED817219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r="-3" b="14267"/>
          <a:stretch/>
        </p:blipFill>
        <p:spPr>
          <a:xfrm>
            <a:off x="2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C8658D-1C82-4737-BA0B-36B16B650A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27228" y="2279018"/>
            <a:ext cx="6222679" cy="421098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US" b="1" u="sng" dirty="0">
                <a:latin typeface="32"/>
              </a:rPr>
              <a:t>Toolkit:</a:t>
            </a:r>
            <a:br>
              <a:rPr lang="en-US" b="1" dirty="0">
                <a:latin typeface="32"/>
              </a:rPr>
            </a:br>
            <a:r>
              <a:rPr lang="en-US" dirty="0">
                <a:latin typeface="32"/>
              </a:rPr>
              <a:t>Remember to say who is speaking. This can go at the beginning or the end. You can also use synonyms for 'said'.</a:t>
            </a:r>
            <a:endParaRPr lang="en-US" dirty="0">
              <a:latin typeface="32"/>
              <a:cs typeface="Calibri"/>
            </a:endParaRPr>
          </a:p>
          <a:p>
            <a:pPr marL="0" indent="0">
              <a:buNone/>
            </a:pPr>
            <a:endParaRPr lang="en-US" dirty="0">
              <a:latin typeface="32"/>
              <a:cs typeface="Calibri"/>
            </a:endParaRPr>
          </a:p>
          <a:p>
            <a:pPr marL="0" indent="0">
              <a:buNone/>
            </a:pPr>
            <a:r>
              <a:rPr lang="en-US" dirty="0">
                <a:latin typeface="32"/>
                <a:cs typeface="Calibri"/>
              </a:rPr>
              <a:t>" You are so precious to me and a very</a:t>
            </a:r>
          </a:p>
          <a:p>
            <a:pPr marL="0" indent="0">
              <a:buNone/>
            </a:pPr>
            <a:r>
              <a:rPr lang="en-US" dirty="0">
                <a:latin typeface="32"/>
                <a:cs typeface="Calibri"/>
              </a:rPr>
              <a:t> kind pet,"</a:t>
            </a:r>
            <a:r>
              <a:rPr lang="en-US" dirty="0">
                <a:solidFill>
                  <a:srgbClr val="FF0000"/>
                </a:solidFill>
                <a:highlight>
                  <a:srgbClr val="FFFF00"/>
                </a:highlight>
                <a:latin typeface="32"/>
                <a:cs typeface="Calibri"/>
              </a:rPr>
              <a:t> whispered Nyasha.</a:t>
            </a:r>
            <a:endParaRPr lang="en-US"/>
          </a:p>
          <a:p>
            <a:pPr marL="0" indent="0">
              <a:buNone/>
            </a:pPr>
            <a:endParaRPr lang="en-US" dirty="0">
              <a:solidFill>
                <a:srgbClr val="FFFFFF"/>
              </a:solidFill>
              <a:latin typeface="32"/>
              <a:cs typeface="Calibri"/>
            </a:endParaRP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  <a:highlight>
                  <a:srgbClr val="FFFF00"/>
                </a:highlight>
                <a:latin typeface="Segoe UI"/>
                <a:cs typeface="Segoe UI"/>
              </a:rPr>
              <a:t>Nyoka replied gently, </a:t>
            </a:r>
            <a:r>
              <a:rPr lang="en-US" dirty="0">
                <a:solidFill>
                  <a:srgbClr val="FF0000"/>
                </a:solidFill>
                <a:latin typeface="Segoe UI"/>
                <a:cs typeface="Segoe UI"/>
              </a:rPr>
              <a:t> </a:t>
            </a:r>
            <a:r>
              <a:rPr lang="en-US" dirty="0">
                <a:solidFill>
                  <a:srgbClr val="FFFFFF"/>
                </a:solidFill>
                <a:latin typeface="32"/>
                <a:cs typeface="Calibri"/>
              </a:rPr>
              <a:t>" I really love to see you. You are so lovely and kind,".</a:t>
            </a:r>
            <a:endParaRPr lang="en-US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dirty="0">
              <a:solidFill>
                <a:schemeClr val="bg1"/>
              </a:solidFill>
              <a:ea typeface="+mn-lt"/>
              <a:cs typeface="+mn-lt"/>
            </a:endParaRPr>
          </a:p>
          <a:p>
            <a:pPr marL="0" indent="0">
              <a:buNone/>
            </a:pPr>
            <a:endParaRPr lang="en-US" dirty="0">
              <a:latin typeface="32"/>
              <a:cs typeface="Calibri"/>
            </a:endParaRPr>
          </a:p>
          <a:p>
            <a:pPr marL="0" indent="0">
              <a:buNone/>
            </a:pPr>
            <a:endParaRPr lang="en-US" b="1" dirty="0">
              <a:latin typeface="32"/>
              <a:cs typeface="Calibri"/>
            </a:endParaRPr>
          </a:p>
          <a:p>
            <a:endParaRPr lang="en-US" dirty="0">
              <a:latin typeface="32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747989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08ABB-7CC4-4186-A802-FBE0ECB41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91536" y="803325"/>
            <a:ext cx="6358371" cy="132556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3000" u="sng" dirty="0">
                <a:latin typeface="Segoe UI"/>
                <a:cs typeface="Segoe UI"/>
              </a:rPr>
              <a:t>LC: Can I punctuate speech correctly?</a:t>
            </a:r>
            <a:endParaRPr lang="en-US" dirty="0">
              <a:latin typeface="Segoe UI"/>
              <a:cs typeface="Segoe UI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picture containing text, person, sign&#10;&#10;Description automatically generated">
            <a:extLst>
              <a:ext uri="{FF2B5EF4-FFF2-40B4-BE49-F238E27FC236}">
                <a16:creationId xmlns:a16="http://schemas.microsoft.com/office/drawing/2014/main" id="{9AF80475-2A98-4E15-8044-1ED817219D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r="-3" b="14267"/>
          <a:stretch/>
        </p:blipFill>
        <p:spPr>
          <a:xfrm>
            <a:off x="2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C8658D-1C82-4737-BA0B-36B16B650A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27228" y="2279018"/>
            <a:ext cx="6222679" cy="421098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latin typeface="32"/>
              </a:rPr>
              <a:t>Today you need to write up your conversation, punctuating correctly. </a:t>
            </a:r>
            <a:endParaRPr lang="en-US"/>
          </a:p>
          <a:p>
            <a:pPr marL="0" indent="0">
              <a:buNone/>
            </a:pPr>
            <a:endParaRPr lang="en-US" dirty="0">
              <a:latin typeface="32"/>
            </a:endParaRPr>
          </a:p>
          <a:p>
            <a:pPr marL="0" indent="0">
              <a:buNone/>
            </a:pPr>
            <a:r>
              <a:rPr lang="en-US" dirty="0">
                <a:solidFill>
                  <a:srgbClr val="FFFFFF"/>
                </a:solidFill>
                <a:latin typeface="32"/>
                <a:ea typeface="+mn-lt"/>
                <a:cs typeface="+mn-lt"/>
              </a:rPr>
              <a:t>Don't forget the toolkit we discussed.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dirty="0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pPr marL="0" indent="0">
              <a:buNone/>
            </a:pPr>
            <a:endParaRPr lang="en-US" dirty="0">
              <a:solidFill>
                <a:srgbClr val="FFFFFF"/>
              </a:solidFill>
              <a:latin typeface="32"/>
              <a:cs typeface="Calibri"/>
            </a:endParaRPr>
          </a:p>
          <a:p>
            <a:pPr marL="0" indent="0">
              <a:buNone/>
            </a:pPr>
            <a:endParaRPr lang="en-US" b="1" dirty="0">
              <a:latin typeface="32"/>
              <a:cs typeface="Calibri"/>
            </a:endParaRPr>
          </a:p>
          <a:p>
            <a:endParaRPr lang="en-US" dirty="0">
              <a:latin typeface="32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992073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ionWizIdDocumentLibraryPermissions xmlns="a17d96a2-ef1e-491a-a9ed-81f0bb1fbf80" xsi:nil="true"/>
    <MigrationWizIdSecurityGroups xmlns="a17d96a2-ef1e-491a-a9ed-81f0bb1fbf80" xsi:nil="true"/>
    <MigrationWizId xmlns="a17d96a2-ef1e-491a-a9ed-81f0bb1fbf80" xsi:nil="true"/>
    <MigrationWizIdPermissions xmlns="a17d96a2-ef1e-491a-a9ed-81f0bb1fbf80" xsi:nil="true"/>
    <MigrationWizIdPermissionLevels xmlns="a17d96a2-ef1e-491a-a9ed-81f0bb1fbf80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48E1A07B504A4E916D12FC7A105ED4" ma:contentTypeVersion="18" ma:contentTypeDescription="Create a new document." ma:contentTypeScope="" ma:versionID="b7b8f2447db2ed718001c715dc5aefca">
  <xsd:schema xmlns:xsd="http://www.w3.org/2001/XMLSchema" xmlns:xs="http://www.w3.org/2001/XMLSchema" xmlns:p="http://schemas.microsoft.com/office/2006/metadata/properties" xmlns:ns3="a17d96a2-ef1e-491a-a9ed-81f0bb1fbf80" xmlns:ns4="59afcfd7-f6ed-4d7f-977c-eddcb1be5363" targetNamespace="http://schemas.microsoft.com/office/2006/metadata/properties" ma:root="true" ma:fieldsID="47912866ff3c78391e5586bcce9eb1d7" ns3:_="" ns4:_="">
    <xsd:import namespace="a17d96a2-ef1e-491a-a9ed-81f0bb1fbf80"/>
    <xsd:import namespace="59afcfd7-f6ed-4d7f-977c-eddcb1be5363"/>
    <xsd:element name="properties">
      <xsd:complexType>
        <xsd:sequence>
          <xsd:element name="documentManagement">
            <xsd:complexType>
              <xsd:all>
                <xsd:element ref="ns3:MigrationWizId" minOccurs="0"/>
                <xsd:element ref="ns3:MigrationWizIdPermissions" minOccurs="0"/>
                <xsd:element ref="ns3:MigrationWizIdPermissionLevels" minOccurs="0"/>
                <xsd:element ref="ns3:MigrationWizIdDocumentLibraryPermissions" minOccurs="0"/>
                <xsd:element ref="ns3:MigrationWizIdSecurityGroup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7d96a2-ef1e-491a-a9ed-81f0bb1fbf80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PermissionLevels" ma:index="10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1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2" nillable="true" ma:displayName="MigrationWizIdSecurityGroups" ma:internalName="MigrationWizIdSecurityGroups">
      <xsd:simpleType>
        <xsd:restriction base="dms:Text"/>
      </xsd:simpleType>
    </xsd:element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ServiceAutoKeyPoints" ma:index="2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5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afcfd7-f6ed-4d7f-977c-eddcb1be536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C932014-AB53-4982-9C50-A164C6E10E5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5C52FC2-C223-4DEA-AAC6-DDAF19D1D2E9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59afcfd7-f6ed-4d7f-977c-eddcb1be5363"/>
    <ds:schemaRef ds:uri="http://purl.org/dc/elements/1.1/"/>
    <ds:schemaRef ds:uri="http://schemas.microsoft.com/office/2006/metadata/properties"/>
    <ds:schemaRef ds:uri="a17d96a2-ef1e-491a-a9ed-81f0bb1fbf80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60C99EA3-5EBD-46AD-A769-806DF9A4282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17d96a2-ef1e-491a-a9ed-81f0bb1fbf80"/>
    <ds:schemaRef ds:uri="59afcfd7-f6ed-4d7f-977c-eddcb1be536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</TotalTime>
  <Words>198</Words>
  <Application>Microsoft Office PowerPoint</Application>
  <PresentationFormat>Widescreen</PresentationFormat>
  <Paragraphs>29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Warm Up – Can you spot the mistakes?</vt:lpstr>
      <vt:lpstr>LC: Can I punctuate speech correctly?</vt:lpstr>
      <vt:lpstr>Your speech bubbles showed an imaginary conversation bewteen Nyoka and Nyasha.</vt:lpstr>
      <vt:lpstr>How do we move from speech bubbles to punctuating speech correctly?</vt:lpstr>
      <vt:lpstr>LC: Can I punctuate speech correctly?</vt:lpstr>
      <vt:lpstr>LC: Can I punctuate speech correctly?</vt:lpstr>
      <vt:lpstr>LC: Can I punctuate speech correctly?</vt:lpstr>
      <vt:lpstr>LC: Can I punctuate speech correctly?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staffhahnel</dc:creator>
  <cp:lastModifiedBy>Charlotte Hahnel</cp:lastModifiedBy>
  <cp:revision>398</cp:revision>
  <dcterms:created xsi:type="dcterms:W3CDTF">2021-02-12T10:36:50Z</dcterms:created>
  <dcterms:modified xsi:type="dcterms:W3CDTF">2021-02-12T13:47:56Z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0x0101003448E1A07B504A4E916D12FC7A105ED4</vt:lpwstr>
  </property>
</Properties>
</file>