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1" r:id="rId3"/>
    <p:sldId id="280" r:id="rId4"/>
    <p:sldId id="273" r:id="rId5"/>
    <p:sldId id="274" r:id="rId6"/>
    <p:sldId id="275" r:id="rId7"/>
    <p:sldId id="276" r:id="rId8"/>
    <p:sldId id="277" r:id="rId9"/>
    <p:sldId id="278" r:id="rId10"/>
    <p:sldId id="27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362F3FF-1F2E-1E75-8D46-B97ADCF3A376}" v="2" dt="2021-01-07T20:43:17.2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Hurst" userId="S::katie.hurst@bramhopeprimaryschool.co.uk::edc11e18-5fed-42f7-b251-1c2a03e1975b" providerId="AD" clId="Web-{4362F3FF-1F2E-1E75-8D46-B97ADCF3A376}"/>
    <pc:docChg chg="modSld">
      <pc:chgData name="Katie Hurst" userId="S::katie.hurst@bramhopeprimaryschool.co.uk::edc11e18-5fed-42f7-b251-1c2a03e1975b" providerId="AD" clId="Web-{4362F3FF-1F2E-1E75-8D46-B97ADCF3A376}" dt="2021-01-07T20:43:17.291" v="1"/>
      <pc:docMkLst>
        <pc:docMk/>
      </pc:docMkLst>
      <pc:sldChg chg="delSp">
        <pc:chgData name="Katie Hurst" userId="S::katie.hurst@bramhopeprimaryschool.co.uk::edc11e18-5fed-42f7-b251-1c2a03e1975b" providerId="AD" clId="Web-{4362F3FF-1F2E-1E75-8D46-B97ADCF3A376}" dt="2021-01-07T20:43:17.291" v="1"/>
        <pc:sldMkLst>
          <pc:docMk/>
          <pc:sldMk cId="668767838" sldId="273"/>
        </pc:sldMkLst>
        <pc:spChg chg="del">
          <ac:chgData name="Katie Hurst" userId="S::katie.hurst@bramhopeprimaryschool.co.uk::edc11e18-5fed-42f7-b251-1c2a03e1975b" providerId="AD" clId="Web-{4362F3FF-1F2E-1E75-8D46-B97ADCF3A376}" dt="2021-01-07T20:43:17.291" v="1"/>
          <ac:spMkLst>
            <pc:docMk/>
            <pc:sldMk cId="668767838" sldId="273"/>
            <ac:spMk id="2" creationId="{0493F259-D70A-4CE3-8527-8997A57AD382}"/>
          </ac:spMkLst>
        </pc:spChg>
      </pc:sldChg>
      <pc:sldChg chg="modSp">
        <pc:chgData name="Katie Hurst" userId="S::katie.hurst@bramhopeprimaryschool.co.uk::edc11e18-5fed-42f7-b251-1c2a03e1975b" providerId="AD" clId="Web-{4362F3FF-1F2E-1E75-8D46-B97ADCF3A376}" dt="2021-01-07T20:42:55.196" v="0" actId="1076"/>
        <pc:sldMkLst>
          <pc:docMk/>
          <pc:sldMk cId="267281091" sldId="280"/>
        </pc:sldMkLst>
        <pc:spChg chg="mod">
          <ac:chgData name="Katie Hurst" userId="S::katie.hurst@bramhopeprimaryschool.co.uk::edc11e18-5fed-42f7-b251-1c2a03e1975b" providerId="AD" clId="Web-{4362F3FF-1F2E-1E75-8D46-B97ADCF3A376}" dt="2021-01-07T20:42:55.196" v="0" actId="1076"/>
          <ac:spMkLst>
            <pc:docMk/>
            <pc:sldMk cId="267281091" sldId="280"/>
            <ac:spMk id="4" creationId="{09B4A6BA-2B90-4DB1-ABB1-D54C0433DC3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C37BB-6F0E-42AA-AE84-CB2E000883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BD1A0A-8D59-4145-B695-8D38C4388C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37B0A-E216-4556-8E16-075CDE2D5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A74E-E8DC-4B13-BA52-9AA65568703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6AEDC8-D927-4E11-AE5E-65D4CDC38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148665-8862-4622-9145-98F06913E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953DF-A1EB-45C9-AC40-A35AFCCD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163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751656-17CE-4D1D-9082-8C3B8E77B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4E53EF-761B-4044-B8D3-AE462E77B4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3ED781-9430-4A73-B369-AC0AD84B5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A74E-E8DC-4B13-BA52-9AA65568703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A8045D-A890-43BF-B1D6-F2648A052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AFC0FA-B96A-41CF-9C08-4566A5E5D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953DF-A1EB-45C9-AC40-A35AFCCD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464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182DD-580A-4576-ACE2-82A54AE2B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696517-EA5B-412A-A991-CCA99B10A7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C08DEA-AA1E-44A9-A3E2-C62F092867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A74E-E8DC-4B13-BA52-9AA65568703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9471AD-7914-488D-B9F1-644407B57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8A67A2-C80E-4979-A311-9B94369E04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953DF-A1EB-45C9-AC40-A35AFCCD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77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E60DB-8481-4260-A68D-C9F7428B9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3B7E8-5903-4E91-95F6-5ACBE42928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A13036-E7EE-4679-8E5A-46B518FB47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597BFC-080E-4782-BF6B-93196430B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A74E-E8DC-4B13-BA52-9AA65568703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FC90AB-2381-49B2-B381-409C93045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114DF87-60CC-4F2A-B5BE-12C03F77D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953DF-A1EB-45C9-AC40-A35AFCCD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9097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967BB-F0FE-4EB1-987B-33D1E9F25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1F6C61-DBE1-45C0-BAF5-D5825CCE0F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3B8A1C-6BD2-4516-AE6E-36DE7218ED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A4E5169-8E18-43DE-8BA6-4E87B983DD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3F64C0-0A3D-460E-8929-C39729ACA0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C41061-523B-49BB-B51F-E7F3057AB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A74E-E8DC-4B13-BA52-9AA65568703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F2C5B1-EEC9-4B31-ADEC-E4F3202A6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4B3945-D79F-4BFA-A4C5-EF4C46547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953DF-A1EB-45C9-AC40-A35AFCCD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717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3F1FA-EBA7-4F51-B0A3-8D879CE4C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BD87BB-2F94-4B5D-BB35-38E1A0801E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A74E-E8DC-4B13-BA52-9AA65568703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BA3CC6-BEF2-4215-9F28-590BA8ECD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791F68-8276-4F0D-B31F-068CFD549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953DF-A1EB-45C9-AC40-A35AFCCD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9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624258-6B50-45A8-BB9C-472B80291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A74E-E8DC-4B13-BA52-9AA65568703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A07FFC-DD9B-441B-A0D4-78BE8A3D5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CAF4BB-7F46-4E68-94B8-3BDB3010F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953DF-A1EB-45C9-AC40-A35AFCCD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36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12507-FBD9-4857-87A5-0D6A1F2B2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856638-8AA1-4467-8F34-9DB1B67869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D2F379-D53D-43A3-99B8-9640D7136F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407672-1392-46E2-9A85-ABD6C3302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A74E-E8DC-4B13-BA52-9AA65568703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46E680-C04E-43BB-8DD6-BD6D3CD71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E04FAC-C90B-43CD-A362-1E1AB70FA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953DF-A1EB-45C9-AC40-A35AFCCD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592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5387C-F9FF-4637-9ADA-FCFEF72701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E73662-C31E-499A-B4D7-E129E427C6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1B5BB8-0A52-4E11-8CE7-2BC66B9AA3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B683D9-B58B-4B14-ADBA-C5046DF2D0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A74E-E8DC-4B13-BA52-9AA65568703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30F54F-4EC0-459E-B5BE-6E72A049C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ADE678-7A74-4AEE-B5AD-8CDE17B2B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953DF-A1EB-45C9-AC40-A35AFCCD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949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54E0CD-9378-4D69-89FD-0DB76198D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CE5F654-9E44-433F-8B11-F09D41C7F3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51B2E-1B44-4B01-9C8E-0BBC4ACE0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A74E-E8DC-4B13-BA52-9AA65568703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39479D-2555-4A54-97CB-F6ED8451A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89F30A-307D-484F-998E-18AD8D4AC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953DF-A1EB-45C9-AC40-A35AFCCD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35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0F644AF-EDAC-4290-A6DA-BE055DCD5C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9B9B9C-E4E4-42E4-AF4E-D92436A1C7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A6C356-97EE-4C6B-BBA6-16D8EE72B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65A74E-E8DC-4B13-BA52-9AA65568703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3123F0-0E23-46C0-94E0-34F3D3E630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EB68BE-313D-4D96-96DE-FABFE8990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953DF-A1EB-45C9-AC40-A35AFCCD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549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222898-DB2F-4CDA-B892-627DD2B8D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CA92A-0CA1-4948-8820-2FBF25CA4B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FA34BC-EB1F-4DD1-AB32-BEF0DCBFC6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65A74E-E8DC-4B13-BA52-9AA65568703C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626302-8EE4-46FC-A3EF-2087687EF7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7E20DC-7F1F-4DDC-899C-88BC086457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953DF-A1EB-45C9-AC40-A35AFCCD5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94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EA77960-C3E0-422B-84D8-BD05145A7375}"/>
              </a:ext>
            </a:extLst>
          </p:cNvPr>
          <p:cNvSpPr txBox="1"/>
          <p:nvPr/>
        </p:nvSpPr>
        <p:spPr>
          <a:xfrm>
            <a:off x="589070" y="2412622"/>
            <a:ext cx="6094520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500" b="1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What </a:t>
            </a:r>
            <a:r>
              <a:rPr lang="en-US" sz="2500" b="1" dirty="0">
                <a:solidFill>
                  <a:srgbClr val="000000"/>
                </a:solidFill>
                <a:latin typeface="Comic Sans MS" panose="030F0702030302020204" pitchFamily="66" charset="0"/>
              </a:rPr>
              <a:t>did we learn about the coral reefs?</a:t>
            </a:r>
          </a:p>
          <a:p>
            <a:endParaRPr lang="en-US" sz="2500" b="1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r>
              <a:rPr lang="en-US" sz="25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What other habitats might we learn about in this book?</a:t>
            </a:r>
            <a: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</a:p>
          <a:p>
            <a:endParaRPr lang="en-US" sz="25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25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What habitats would we not learn about in this book?</a:t>
            </a:r>
            <a:b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</a:br>
            <a: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b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</a:br>
            <a: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b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</a:br>
            <a: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b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</a:br>
            <a: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b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</a:br>
            <a: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b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</a:br>
            <a:r>
              <a:rPr lang="en-US" sz="2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​</a:t>
            </a:r>
            <a:endParaRPr lang="en-GB" sz="2500" dirty="0"/>
          </a:p>
        </p:txBody>
      </p:sp>
      <p:pic>
        <p:nvPicPr>
          <p:cNvPr id="1026" name="Picture 2" descr="Blue Planet II: A New World of Hidden Depths: Amazon.co.uk: Honeyborne,  James, Brownlow, Mark: 9781849909679: Books">
            <a:extLst>
              <a:ext uri="{FF2B5EF4-FFF2-40B4-BE49-F238E27FC236}">
                <a16:creationId xmlns:a16="http://schemas.microsoft.com/office/drawing/2014/main" id="{89036180-9678-4DFF-BC65-49D6D9162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3859" y="626615"/>
            <a:ext cx="4591421" cy="5482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96189A1-0C55-4265-9105-4C91BC7C1BEC}"/>
              </a:ext>
            </a:extLst>
          </p:cNvPr>
          <p:cNvSpPr txBox="1"/>
          <p:nvPr/>
        </p:nvSpPr>
        <p:spPr>
          <a:xfrm>
            <a:off x="589070" y="790112"/>
            <a:ext cx="4684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LC: Can I show my understanding of vocabulary within a text?</a:t>
            </a:r>
          </a:p>
        </p:txBody>
      </p:sp>
    </p:spTree>
    <p:extLst>
      <p:ext uri="{BB962C8B-B14F-4D97-AF65-F5344CB8AC3E}">
        <p14:creationId xmlns:p14="http://schemas.microsoft.com/office/powerpoint/2010/main" val="4128854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lue Planet II: A New World of Hidden Depths: Amazon.co.uk: Honeyborne,  James, Brownlow, Mark: 9781849909679: Books">
            <a:extLst>
              <a:ext uri="{FF2B5EF4-FFF2-40B4-BE49-F238E27FC236}">
                <a16:creationId xmlns:a16="http://schemas.microsoft.com/office/drawing/2014/main" id="{63E1224C-68A1-409D-B0B0-FA67E3B03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33" y="581857"/>
            <a:ext cx="4591421" cy="5482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22DE902-5BB9-4249-B6EC-71FC3B5218FC}"/>
              </a:ext>
            </a:extLst>
          </p:cNvPr>
          <p:cNvSpPr txBox="1"/>
          <p:nvPr/>
        </p:nvSpPr>
        <p:spPr>
          <a:xfrm>
            <a:off x="5317539" y="225415"/>
            <a:ext cx="6596294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>
                <a:latin typeface="Comic Sans MS" panose="030F0702030302020204" pitchFamily="66" charset="0"/>
              </a:rPr>
              <a:t>Vocabulary</a:t>
            </a: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r>
              <a:rPr lang="en-GB" sz="2500" dirty="0">
                <a:latin typeface="Comic Sans MS" panose="030F0702030302020204" pitchFamily="66" charset="0"/>
              </a:rPr>
              <a:t>ecosystems – </a:t>
            </a:r>
            <a:r>
              <a:rPr lang="en-US" sz="2500" dirty="0">
                <a:latin typeface="Comic Sans MS" panose="030F0702030302020204" pitchFamily="66" charset="0"/>
              </a:rPr>
              <a:t>is a group of living organisms that live in and interact with each other in a specific environment</a:t>
            </a:r>
            <a:endParaRPr lang="en-GB" sz="2500" dirty="0">
              <a:latin typeface="Comic Sans MS" panose="030F0702030302020204" pitchFamily="66" charset="0"/>
            </a:endParaRPr>
          </a:p>
          <a:p>
            <a:r>
              <a:rPr lang="en-GB" sz="2500" dirty="0">
                <a:latin typeface="Comic Sans MS" panose="030F0702030302020204" pitchFamily="66" charset="0"/>
              </a:rPr>
              <a:t>canopy – </a:t>
            </a:r>
            <a:r>
              <a:rPr lang="en-US" sz="2500" dirty="0">
                <a:latin typeface="Comic Sans MS" panose="030F0702030302020204" pitchFamily="66" charset="0"/>
              </a:rPr>
              <a:t>the uppermost branches of the trees in a forest</a:t>
            </a: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r>
              <a:rPr lang="en-GB" sz="2500" dirty="0">
                <a:latin typeface="Comic Sans MS" panose="030F0702030302020204" pitchFamily="66" charset="0"/>
              </a:rPr>
              <a:t>dugongs – </a:t>
            </a: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r>
              <a:rPr lang="en-GB" sz="2500" dirty="0">
                <a:latin typeface="Comic Sans MS" panose="030F0702030302020204" pitchFamily="66" charset="0"/>
              </a:rPr>
              <a:t>saltmarshes – </a:t>
            </a: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r>
              <a:rPr lang="en-GB" sz="2500" dirty="0">
                <a:latin typeface="Comic Sans MS" panose="030F0702030302020204" pitchFamily="66" charset="0"/>
              </a:rPr>
              <a:t>mangroves - </a:t>
            </a: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r>
              <a:rPr lang="en-GB" sz="2500" b="1" dirty="0">
                <a:latin typeface="Comic Sans MS" panose="030F0702030302020204" pitchFamily="66" charset="0"/>
              </a:rPr>
              <a:t>Now read through the text.</a:t>
            </a:r>
          </a:p>
          <a:p>
            <a:endParaRPr lang="en-GB" sz="2500" dirty="0">
              <a:latin typeface="Comic Sans MS" panose="030F0702030302020204" pitchFamily="66" charset="0"/>
            </a:endParaRPr>
          </a:p>
          <a:p>
            <a:endParaRPr lang="en-GB" sz="2500" dirty="0">
              <a:latin typeface="Comic Sans MS" panose="030F0702030302020204" pitchFamily="66" charset="0"/>
            </a:endParaRPr>
          </a:p>
        </p:txBody>
      </p:sp>
      <p:pic>
        <p:nvPicPr>
          <p:cNvPr id="11266" name="Picture 2" descr="Dugong | Species | WWF">
            <a:extLst>
              <a:ext uri="{FF2B5EF4-FFF2-40B4-BE49-F238E27FC236}">
                <a16:creationId xmlns:a16="http://schemas.microsoft.com/office/drawing/2014/main" id="{35CF0AE1-B719-4EF9-99BD-873B75700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8322" y="2983081"/>
            <a:ext cx="1487364" cy="89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Saltmarsh | NatureScot">
            <a:extLst>
              <a:ext uri="{FF2B5EF4-FFF2-40B4-BE49-F238E27FC236}">
                <a16:creationId xmlns:a16="http://schemas.microsoft.com/office/drawing/2014/main" id="{155989E3-70BA-4A94-86D5-88C91DC83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5686" y="3486826"/>
            <a:ext cx="2194079" cy="1218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Amazing Mangroves | Britannica">
            <a:extLst>
              <a:ext uri="{FF2B5EF4-FFF2-40B4-BE49-F238E27FC236}">
                <a16:creationId xmlns:a16="http://schemas.microsoft.com/office/drawing/2014/main" id="{C0903D13-C591-4071-9E37-BC95F7C1E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507" y="4380456"/>
            <a:ext cx="1868564" cy="1401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1126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2044F33-2F9D-46FE-902F-91C7413C7C05}"/>
              </a:ext>
            </a:extLst>
          </p:cNvPr>
          <p:cNvSpPr txBox="1"/>
          <p:nvPr/>
        </p:nvSpPr>
        <p:spPr>
          <a:xfrm>
            <a:off x="538335" y="683581"/>
            <a:ext cx="909576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Let’s remind ourselves of what genre of text this is. 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Now read this extract: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In cold, shallow waters, green fronds drift in a delicate underwater ballet.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Blue Planet II: A New World of Hidden Depths: Amazon.co.uk: Honeyborne,  James, Brownlow, Mark: 9781849909679: Books">
            <a:extLst>
              <a:ext uri="{FF2B5EF4-FFF2-40B4-BE49-F238E27FC236}">
                <a16:creationId xmlns:a16="http://schemas.microsoft.com/office/drawing/2014/main" id="{9249C1EC-3360-4EFF-9686-CEB800ECC5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492" y="2641476"/>
            <a:ext cx="3178173" cy="3794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9B4A6BA-2B90-4DB1-ABB1-D54C0433DC3A}"/>
              </a:ext>
            </a:extLst>
          </p:cNvPr>
          <p:cNvSpPr txBox="1"/>
          <p:nvPr/>
        </p:nvSpPr>
        <p:spPr>
          <a:xfrm>
            <a:off x="538335" y="3398191"/>
            <a:ext cx="77925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Is this the style of vocabulary you would expect to see in non-fiction?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Why do you think it has been written in a descriptive manner?</a:t>
            </a:r>
          </a:p>
        </p:txBody>
      </p:sp>
    </p:spTree>
    <p:extLst>
      <p:ext uri="{BB962C8B-B14F-4D97-AF65-F5344CB8AC3E}">
        <p14:creationId xmlns:p14="http://schemas.microsoft.com/office/powerpoint/2010/main" val="267281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7EFC9CF-8B8A-4C22-95FD-997DEC297C4C}"/>
              </a:ext>
            </a:extLst>
          </p:cNvPr>
          <p:cNvSpPr txBox="1"/>
          <p:nvPr/>
        </p:nvSpPr>
        <p:spPr>
          <a:xfrm>
            <a:off x="783453" y="817615"/>
            <a:ext cx="10872927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500" b="1" i="0" u="none" strike="noStrike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Remember: For your questions today, we want you to use your highlighters to locate vocabulary within the text.</a:t>
            </a:r>
            <a:endParaRPr lang="en-GB" sz="25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B5AD88E7-E70B-4EB1-8492-923F656351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027" y="2170614"/>
            <a:ext cx="1799949" cy="1793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Blue Planet II: A New World of Hidden Depths: Amazon.co.uk: Honeyborne,  James, Brownlow, Mark: 9781849909679: Books">
            <a:extLst>
              <a:ext uri="{FF2B5EF4-FFF2-40B4-BE49-F238E27FC236}">
                <a16:creationId xmlns:a16="http://schemas.microsoft.com/office/drawing/2014/main" id="{E64B62A5-BF13-46D1-AE71-70557EC1E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136" y="1836790"/>
            <a:ext cx="3862244" cy="461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7678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0EBFC6E-FC24-41E8-81D7-2C950753867D}"/>
              </a:ext>
            </a:extLst>
          </p:cNvPr>
          <p:cNvSpPr txBox="1"/>
          <p:nvPr/>
        </p:nvSpPr>
        <p:spPr>
          <a:xfrm>
            <a:off x="6357282" y="1067431"/>
            <a:ext cx="4805996" cy="49338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+mj-ea"/>
                <a:cs typeface="+mj-cs"/>
              </a:rPr>
              <a:t>Questions: Me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b="1" dirty="0">
              <a:solidFill>
                <a:srgbClr val="000000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i="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 b="1" dirty="0">
                <a:solidFill>
                  <a:srgbClr val="000000"/>
                </a:solidFill>
                <a:latin typeface="Comic Sans MS" panose="030F0702030302020204" pitchFamily="66" charset="0"/>
                <a:ea typeface="+mj-ea"/>
                <a:cs typeface="+mj-cs"/>
              </a:rPr>
              <a:t>Find the simile which describes the kelp.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b="1" i="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b="1" dirty="0">
              <a:solidFill>
                <a:srgbClr val="000000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dirty="0">
              <a:solidFill>
                <a:srgbClr val="000000"/>
              </a:solidFill>
              <a:latin typeface="Comic Sans MS" panose="030F0702030302020204" pitchFamily="66" charset="0"/>
              <a:ea typeface="+mj-ea"/>
              <a:cs typeface="+mj-cs"/>
            </a:endParaRPr>
          </a:p>
        </p:txBody>
      </p:sp>
      <p:pic>
        <p:nvPicPr>
          <p:cNvPr id="4" name="Picture 3" descr="Blue Planet II: A New World of Hidden Depths: Amazon.co.uk: Honeyborne,  James, Brownlow, Mark: 9781849909679: Books">
            <a:extLst>
              <a:ext uri="{FF2B5EF4-FFF2-40B4-BE49-F238E27FC236}">
                <a16:creationId xmlns:a16="http://schemas.microsoft.com/office/drawing/2014/main" id="{FAA7E199-26AA-4C25-B06C-A7B9BC8E57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624"/>
          <a:stretch/>
        </p:blipFill>
        <p:spPr bwMode="auto">
          <a:xfrm>
            <a:off x="1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6769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lue Planet II: A New World of Hidden Depths: Amazon.co.uk: Honeyborne,  James, Brownlow, Mark: 9781849909679: Books">
            <a:extLst>
              <a:ext uri="{FF2B5EF4-FFF2-40B4-BE49-F238E27FC236}">
                <a16:creationId xmlns:a16="http://schemas.microsoft.com/office/drawing/2014/main" id="{09025261-A2B4-4452-95E7-3670DBE4D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784" y="1211723"/>
            <a:ext cx="3862244" cy="461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FB34E9A-A180-4F19-82DB-43E3BE44131A}"/>
              </a:ext>
            </a:extLst>
          </p:cNvPr>
          <p:cNvSpPr txBox="1"/>
          <p:nvPr/>
        </p:nvSpPr>
        <p:spPr>
          <a:xfrm>
            <a:off x="872972" y="1609156"/>
            <a:ext cx="6094520" cy="29007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5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+mj-ea"/>
                <a:cs typeface="+mj-cs"/>
              </a:rPr>
              <a:t>Answers: Me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500" b="1" dirty="0">
              <a:solidFill>
                <a:srgbClr val="000000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500" dirty="0">
                <a:solidFill>
                  <a:srgbClr val="000000"/>
                </a:solidFill>
                <a:latin typeface="Comic Sans MS" panose="030F0702030302020204" pitchFamily="66" charset="0"/>
                <a:ea typeface="+mj-ea"/>
                <a:cs typeface="+mj-cs"/>
              </a:rPr>
              <a:t>As tall as a tower block.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500" i="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500" dirty="0">
              <a:solidFill>
                <a:srgbClr val="000000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50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+mj-ea"/>
                <a:cs typeface="+mj-cs"/>
              </a:rPr>
              <a:t>How does this he</a:t>
            </a:r>
            <a:r>
              <a:rPr lang="en-US" sz="2500" dirty="0">
                <a:solidFill>
                  <a:srgbClr val="000000"/>
                </a:solidFill>
                <a:latin typeface="Comic Sans MS" panose="030F0702030302020204" pitchFamily="66" charset="0"/>
                <a:ea typeface="+mj-ea"/>
                <a:cs typeface="+mj-cs"/>
              </a:rPr>
              <a:t>lp you understand what the kelp forests are like?</a:t>
            </a:r>
            <a:endParaRPr lang="en-US" sz="2500" i="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309140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0EBFC6E-FC24-41E8-81D7-2C950753867D}"/>
              </a:ext>
            </a:extLst>
          </p:cNvPr>
          <p:cNvSpPr txBox="1"/>
          <p:nvPr/>
        </p:nvSpPr>
        <p:spPr>
          <a:xfrm>
            <a:off x="6357282" y="1067431"/>
            <a:ext cx="4805996" cy="49338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+mj-ea"/>
                <a:cs typeface="+mj-cs"/>
              </a:rPr>
              <a:t>Questions: </a:t>
            </a:r>
            <a:r>
              <a:rPr lang="en-US" sz="3000" b="1" dirty="0">
                <a:solidFill>
                  <a:srgbClr val="000000"/>
                </a:solidFill>
                <a:latin typeface="Comic Sans MS" panose="030F0702030302020204" pitchFamily="66" charset="0"/>
                <a:ea typeface="+mj-ea"/>
                <a:cs typeface="+mj-cs"/>
              </a:rPr>
              <a:t>You</a:t>
            </a:r>
            <a:endParaRPr lang="en-US" sz="3000" b="1" i="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b="1" dirty="0">
              <a:solidFill>
                <a:srgbClr val="000000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+mj-ea"/>
                <a:cs typeface="+mj-cs"/>
              </a:rPr>
              <a:t>Which adjective has been used to describe the seagrass meadows?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b="1" dirty="0">
              <a:solidFill>
                <a:srgbClr val="000000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b="1" i="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b="1" dirty="0">
              <a:solidFill>
                <a:srgbClr val="000000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dirty="0">
              <a:solidFill>
                <a:srgbClr val="000000"/>
              </a:solidFill>
              <a:latin typeface="Comic Sans MS" panose="030F0702030302020204" pitchFamily="66" charset="0"/>
              <a:ea typeface="+mj-ea"/>
              <a:cs typeface="+mj-cs"/>
            </a:endParaRPr>
          </a:p>
        </p:txBody>
      </p:sp>
      <p:pic>
        <p:nvPicPr>
          <p:cNvPr id="4" name="Picture 3" descr="Blue Planet II: A New World of Hidden Depths: Amazon.co.uk: Honeyborne,  James, Brownlow, Mark: 9781849909679: Books">
            <a:extLst>
              <a:ext uri="{FF2B5EF4-FFF2-40B4-BE49-F238E27FC236}">
                <a16:creationId xmlns:a16="http://schemas.microsoft.com/office/drawing/2014/main" id="{FAA7E199-26AA-4C25-B06C-A7B9BC8E57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624"/>
          <a:stretch/>
        </p:blipFill>
        <p:spPr bwMode="auto">
          <a:xfrm>
            <a:off x="1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2895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0EBFC6E-FC24-41E8-81D7-2C950753867D}"/>
              </a:ext>
            </a:extLst>
          </p:cNvPr>
          <p:cNvSpPr txBox="1"/>
          <p:nvPr/>
        </p:nvSpPr>
        <p:spPr>
          <a:xfrm>
            <a:off x="6357282" y="1067431"/>
            <a:ext cx="4805996" cy="49338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+mj-ea"/>
                <a:cs typeface="+mj-cs"/>
              </a:rPr>
              <a:t>Answers: </a:t>
            </a:r>
            <a:r>
              <a:rPr lang="en-US" sz="3000" b="1" dirty="0">
                <a:solidFill>
                  <a:srgbClr val="000000"/>
                </a:solidFill>
                <a:latin typeface="Comic Sans MS" panose="030F0702030302020204" pitchFamily="66" charset="0"/>
                <a:ea typeface="+mj-ea"/>
                <a:cs typeface="+mj-cs"/>
              </a:rPr>
              <a:t>You</a:t>
            </a:r>
            <a:endParaRPr lang="en-US" sz="3000" b="1" i="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b="1" dirty="0">
              <a:solidFill>
                <a:srgbClr val="000000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  <a:ea typeface="+mj-ea"/>
                <a:cs typeface="+mj-cs"/>
              </a:rPr>
              <a:t>Flowering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b="1" i="0" dirty="0">
              <a:solidFill>
                <a:srgbClr val="000000"/>
              </a:solidFill>
              <a:effectLst/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b="1" dirty="0">
              <a:solidFill>
                <a:srgbClr val="000000"/>
              </a:solidFill>
              <a:latin typeface="Comic Sans MS" panose="030F0702030302020204" pitchFamily="66" charset="0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000" dirty="0">
              <a:solidFill>
                <a:srgbClr val="000000"/>
              </a:solidFill>
              <a:latin typeface="Comic Sans MS" panose="030F0702030302020204" pitchFamily="66" charset="0"/>
              <a:ea typeface="+mj-ea"/>
              <a:cs typeface="+mj-cs"/>
            </a:endParaRPr>
          </a:p>
        </p:txBody>
      </p:sp>
      <p:pic>
        <p:nvPicPr>
          <p:cNvPr id="4" name="Picture 3" descr="Blue Planet II: A New World of Hidden Depths: Amazon.co.uk: Honeyborne,  James, Brownlow, Mark: 9781849909679: Books">
            <a:extLst>
              <a:ext uri="{FF2B5EF4-FFF2-40B4-BE49-F238E27FC236}">
                <a16:creationId xmlns:a16="http://schemas.microsoft.com/office/drawing/2014/main" id="{FAA7E199-26AA-4C25-B06C-A7B9BC8E572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3624"/>
          <a:stretch/>
        </p:blipFill>
        <p:spPr bwMode="auto">
          <a:xfrm>
            <a:off x="1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15601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lue Planet II: A New World of Hidden Depths: Amazon.co.uk: Honeyborne,  James, Brownlow, Mark: 9781849909679: Books">
            <a:extLst>
              <a:ext uri="{FF2B5EF4-FFF2-40B4-BE49-F238E27FC236}">
                <a16:creationId xmlns:a16="http://schemas.microsoft.com/office/drawing/2014/main" id="{0ECA02AA-9F64-4750-8453-98F6E360E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559" y="649749"/>
            <a:ext cx="3364658" cy="401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C279376-F6CE-407A-B59A-75B89381B8F5}"/>
              </a:ext>
            </a:extLst>
          </p:cNvPr>
          <p:cNvSpPr txBox="1"/>
          <p:nvPr/>
        </p:nvSpPr>
        <p:spPr>
          <a:xfrm>
            <a:off x="704850" y="534841"/>
            <a:ext cx="721995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Questions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Which verb is used to describe how the manatees trim the grasses?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Find and copy a word which shows how busy with life this habitat is. 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How does the author describe what the seagrass meadows look like? 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How is the kelp in the kelp forests described?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Name some of the animals you will find in the ‘green seas’.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Chilli Challenge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Why has the author decided to describe this habitat as the green seas? 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Where will you find the saltmarshes? How do you know?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Why is the book called the ‘Blue Planet’?</a:t>
            </a:r>
          </a:p>
          <a:p>
            <a:pPr marL="514350" indent="-514350">
              <a:buAutoNum type="arabicPeriod"/>
            </a:pPr>
            <a:endParaRPr lang="en-GB" sz="30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318D2C54-119E-42C2-A716-7BD5E5B00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003" y="167960"/>
            <a:ext cx="1378905" cy="137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0612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lue Planet II: A New World of Hidden Depths: Amazon.co.uk: Honeyborne,  James, Brownlow, Mark: 9781849909679: Books">
            <a:extLst>
              <a:ext uri="{FF2B5EF4-FFF2-40B4-BE49-F238E27FC236}">
                <a16:creationId xmlns:a16="http://schemas.microsoft.com/office/drawing/2014/main" id="{0ECA02AA-9F64-4750-8453-98F6E360E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559" y="649749"/>
            <a:ext cx="3364658" cy="401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C279376-F6CE-407A-B59A-75B89381B8F5}"/>
              </a:ext>
            </a:extLst>
          </p:cNvPr>
          <p:cNvSpPr txBox="1"/>
          <p:nvPr/>
        </p:nvSpPr>
        <p:spPr>
          <a:xfrm>
            <a:off x="704850" y="534841"/>
            <a:ext cx="721995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Answers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Munch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Crowded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Prairie grasslands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Thick golden, brown kelp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Fur seal, rock lobster, pyjama shark</a:t>
            </a:r>
          </a:p>
          <a:p>
            <a:pPr marL="514350" indent="-514350">
              <a:buAutoNum type="arabicPeriod"/>
            </a:pPr>
            <a:endParaRPr lang="en-GB" sz="20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endParaRPr lang="en-GB" sz="2000" dirty="0">
              <a:latin typeface="Comic Sans MS" panose="030F0702030302020204" pitchFamily="66" charset="0"/>
            </a:endParaRP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Chilli Challenge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They have been described as green seas as they have been compared to the green forests on land.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They are on the coast because they are described as coastal saltmarshes. </a:t>
            </a:r>
          </a:p>
          <a:p>
            <a:pPr marL="514350" indent="-514350">
              <a:buAutoNum type="arabicPeriod"/>
            </a:pPr>
            <a:r>
              <a:rPr lang="en-GB" sz="2000" dirty="0">
                <a:latin typeface="Comic Sans MS" panose="030F0702030302020204" pitchFamily="66" charset="0"/>
              </a:rPr>
              <a:t>The book is all about different underwater habitats/habitats in the ocean and the ocean is blue so it is called the blue planet. It is all about the underwater world.</a:t>
            </a:r>
          </a:p>
          <a:p>
            <a:pPr marL="514350" indent="-514350">
              <a:buAutoNum type="arabicPeriod"/>
            </a:pPr>
            <a:endParaRPr lang="en-GB" sz="2000" dirty="0">
              <a:latin typeface="Comic Sans MS" panose="030F0702030302020204" pitchFamily="66" charset="0"/>
            </a:endParaRPr>
          </a:p>
          <a:p>
            <a:pPr marL="514350" indent="-514350">
              <a:buAutoNum type="arabicPeriod"/>
            </a:pPr>
            <a:endParaRPr lang="en-GB" sz="3000" dirty="0">
              <a:latin typeface="Comic Sans MS" panose="030F0702030302020204" pitchFamily="66" charset="0"/>
            </a:endParaRP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318D2C54-119E-42C2-A716-7BD5E5B005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003" y="167960"/>
            <a:ext cx="1378905" cy="137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887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437</Words>
  <Application>Microsoft Office PowerPoint</Application>
  <PresentationFormat>Widescreen</PresentationFormat>
  <Paragraphs>76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Hurst</dc:creator>
  <cp:lastModifiedBy>Katie Hurst</cp:lastModifiedBy>
  <cp:revision>3</cp:revision>
  <dcterms:created xsi:type="dcterms:W3CDTF">2021-01-06T21:33:54Z</dcterms:created>
  <dcterms:modified xsi:type="dcterms:W3CDTF">2021-01-07T20:43:17Z</dcterms:modified>
</cp:coreProperties>
</file>