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60" r:id="rId8"/>
    <p:sldId id="268" r:id="rId9"/>
    <p:sldId id="261" r:id="rId10"/>
    <p:sldId id="259" r:id="rId11"/>
    <p:sldId id="262" r:id="rId12"/>
    <p:sldId id="263" r:id="rId13"/>
    <p:sldId id="264" r:id="rId14"/>
    <p:sldId id="265" r:id="rId15"/>
    <p:sldId id="267"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0D5622-7A77-9530-F680-2C070AFFB647}" v="2" dt="2021-02-10T10:26:52.8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74" autoAdjust="0"/>
    <p:restoredTop sz="94660"/>
  </p:normalViewPr>
  <p:slideViewPr>
    <p:cSldViewPr snapToGrid="0">
      <p:cViewPr varScale="1">
        <p:scale>
          <a:sx n="89" d="100"/>
          <a:sy n="89" d="100"/>
        </p:scale>
        <p:origin x="43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 Lawson" userId="S::julie.lawson@bramhopeprimaryschool.co.uk::f4fdd5c5-2a5c-4cbb-b41e-960cdf5dabd8" providerId="AD" clId="Web-{380D5622-7A77-9530-F680-2C070AFFB647}"/>
    <pc:docChg chg="sldOrd">
      <pc:chgData name="Julie Lawson" userId="S::julie.lawson@bramhopeprimaryschool.co.uk::f4fdd5c5-2a5c-4cbb-b41e-960cdf5dabd8" providerId="AD" clId="Web-{380D5622-7A77-9530-F680-2C070AFFB647}" dt="2021-02-10T10:26:52.884" v="1"/>
      <pc:docMkLst>
        <pc:docMk/>
      </pc:docMkLst>
      <pc:sldChg chg="ord">
        <pc:chgData name="Julie Lawson" userId="S::julie.lawson@bramhopeprimaryschool.co.uk::f4fdd5c5-2a5c-4cbb-b41e-960cdf5dabd8" providerId="AD" clId="Web-{380D5622-7A77-9530-F680-2C070AFFB647}" dt="2021-02-10T10:26:52.884" v="1"/>
        <pc:sldMkLst>
          <pc:docMk/>
          <pc:sldMk cId="723748218" sldId="256"/>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DB1C46D-26F0-4F64-9A5A-F09E098CB60F}"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4E520F-8328-4FBC-8733-08EC5B2161B1}" type="slidenum">
              <a:rPr lang="en-GB" smtClean="0"/>
              <a:t>‹#›</a:t>
            </a:fld>
            <a:endParaRPr lang="en-GB"/>
          </a:p>
        </p:txBody>
      </p:sp>
    </p:spTree>
    <p:extLst>
      <p:ext uri="{BB962C8B-B14F-4D97-AF65-F5344CB8AC3E}">
        <p14:creationId xmlns:p14="http://schemas.microsoft.com/office/powerpoint/2010/main" val="9263043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DB1C46D-26F0-4F64-9A5A-F09E098CB60F}"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4E520F-8328-4FBC-8733-08EC5B2161B1}" type="slidenum">
              <a:rPr lang="en-GB" smtClean="0"/>
              <a:t>‹#›</a:t>
            </a:fld>
            <a:endParaRPr lang="en-GB"/>
          </a:p>
        </p:txBody>
      </p:sp>
    </p:spTree>
    <p:extLst>
      <p:ext uri="{BB962C8B-B14F-4D97-AF65-F5344CB8AC3E}">
        <p14:creationId xmlns:p14="http://schemas.microsoft.com/office/powerpoint/2010/main" val="22946072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DB1C46D-26F0-4F64-9A5A-F09E098CB60F}"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4E520F-8328-4FBC-8733-08EC5B2161B1}" type="slidenum">
              <a:rPr lang="en-GB" smtClean="0"/>
              <a:t>‹#›</a:t>
            </a:fld>
            <a:endParaRPr lang="en-GB"/>
          </a:p>
        </p:txBody>
      </p:sp>
    </p:spTree>
    <p:extLst>
      <p:ext uri="{BB962C8B-B14F-4D97-AF65-F5344CB8AC3E}">
        <p14:creationId xmlns:p14="http://schemas.microsoft.com/office/powerpoint/2010/main" val="30469626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DB1C46D-26F0-4F64-9A5A-F09E098CB60F}" type="datetimeFigureOut">
              <a:rPr lang="en-GB" smtClean="0"/>
              <a:t>10/02/2021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4E520F-8328-4FBC-8733-08EC5B2161B1}" type="slidenum">
              <a:rPr lang="en-GB" smtClean="0"/>
              <a:t>‹#›</a:t>
            </a:fld>
            <a:endParaRPr lang="en-GB"/>
          </a:p>
        </p:txBody>
      </p:sp>
    </p:spTree>
    <p:extLst>
      <p:ext uri="{BB962C8B-B14F-4D97-AF65-F5344CB8AC3E}">
        <p14:creationId xmlns:p14="http://schemas.microsoft.com/office/powerpoint/2010/main" val="30578949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DB1C46D-26F0-4F64-9A5A-F09E098CB60F}" type="datetimeFigureOut">
              <a:rPr lang="en-GB" smtClean="0"/>
              <a:t>10/02/2021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D4E520F-8328-4FBC-8733-08EC5B2161B1}" type="slidenum">
              <a:rPr lang="en-GB" smtClean="0"/>
              <a:t>‹#›</a:t>
            </a:fld>
            <a:endParaRPr lang="en-GB"/>
          </a:p>
        </p:txBody>
      </p:sp>
    </p:spTree>
    <p:extLst>
      <p:ext uri="{BB962C8B-B14F-4D97-AF65-F5344CB8AC3E}">
        <p14:creationId xmlns:p14="http://schemas.microsoft.com/office/powerpoint/2010/main" val="19298553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DB1C46D-26F0-4F64-9A5A-F09E098CB60F}" type="datetimeFigureOut">
              <a:rPr lang="en-GB" smtClean="0"/>
              <a:t>10/02/2021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D4E520F-8328-4FBC-8733-08EC5B2161B1}" type="slidenum">
              <a:rPr lang="en-GB" smtClean="0"/>
              <a:t>‹#›</a:t>
            </a:fld>
            <a:endParaRPr lang="en-GB"/>
          </a:p>
        </p:txBody>
      </p:sp>
    </p:spTree>
    <p:extLst>
      <p:ext uri="{BB962C8B-B14F-4D97-AF65-F5344CB8AC3E}">
        <p14:creationId xmlns:p14="http://schemas.microsoft.com/office/powerpoint/2010/main" val="27526972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B1C46D-26F0-4F64-9A5A-F09E098CB60F}" type="datetimeFigureOut">
              <a:rPr lang="en-GB" smtClean="0"/>
              <a:t>10/02/2021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D4E520F-8328-4FBC-8733-08EC5B2161B1}" type="slidenum">
              <a:rPr lang="en-GB" smtClean="0"/>
              <a:t>‹#›</a:t>
            </a:fld>
            <a:endParaRPr lang="en-GB"/>
          </a:p>
        </p:txBody>
      </p:sp>
    </p:spTree>
    <p:extLst>
      <p:ext uri="{BB962C8B-B14F-4D97-AF65-F5344CB8AC3E}">
        <p14:creationId xmlns:p14="http://schemas.microsoft.com/office/powerpoint/2010/main" val="2819232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DB1C46D-26F0-4F64-9A5A-F09E098CB60F}" type="datetimeFigureOut">
              <a:rPr lang="en-GB" smtClean="0"/>
              <a:t>10/02/2021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4E520F-8328-4FBC-8733-08EC5B2161B1}" type="slidenum">
              <a:rPr lang="en-GB" smtClean="0"/>
              <a:t>‹#›</a:t>
            </a:fld>
            <a:endParaRPr lang="en-GB"/>
          </a:p>
        </p:txBody>
      </p:sp>
    </p:spTree>
    <p:extLst>
      <p:ext uri="{BB962C8B-B14F-4D97-AF65-F5344CB8AC3E}">
        <p14:creationId xmlns:p14="http://schemas.microsoft.com/office/powerpoint/2010/main" val="28592423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DB1C46D-26F0-4F64-9A5A-F09E098CB60F}" type="datetimeFigureOut">
              <a:rPr lang="en-GB" smtClean="0"/>
              <a:t>10/02/2021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4E520F-8328-4FBC-8733-08EC5B2161B1}" type="slidenum">
              <a:rPr lang="en-GB" smtClean="0"/>
              <a:t>‹#›</a:t>
            </a:fld>
            <a:endParaRPr lang="en-GB"/>
          </a:p>
        </p:txBody>
      </p:sp>
    </p:spTree>
    <p:extLst>
      <p:ext uri="{BB962C8B-B14F-4D97-AF65-F5344CB8AC3E}">
        <p14:creationId xmlns:p14="http://schemas.microsoft.com/office/powerpoint/2010/main" val="39767966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DB1C46D-26F0-4F64-9A5A-F09E098CB60F}"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4E520F-8328-4FBC-8733-08EC5B2161B1}" type="slidenum">
              <a:rPr lang="en-GB" smtClean="0"/>
              <a:t>‹#›</a:t>
            </a:fld>
            <a:endParaRPr lang="en-GB"/>
          </a:p>
        </p:txBody>
      </p:sp>
    </p:spTree>
    <p:extLst>
      <p:ext uri="{BB962C8B-B14F-4D97-AF65-F5344CB8AC3E}">
        <p14:creationId xmlns:p14="http://schemas.microsoft.com/office/powerpoint/2010/main" val="35366269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DB1C46D-26F0-4F64-9A5A-F09E098CB60F}"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4E520F-8328-4FBC-8733-08EC5B2161B1}" type="slidenum">
              <a:rPr lang="en-GB" smtClean="0"/>
              <a:t>‹#›</a:t>
            </a:fld>
            <a:endParaRPr lang="en-GB"/>
          </a:p>
        </p:txBody>
      </p:sp>
    </p:spTree>
    <p:extLst>
      <p:ext uri="{BB962C8B-B14F-4D97-AF65-F5344CB8AC3E}">
        <p14:creationId xmlns:p14="http://schemas.microsoft.com/office/powerpoint/2010/main" val="19887944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40000"/>
            <a:lumOff val="60000"/>
            <a:alpha val="6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B1C46D-26F0-4F64-9A5A-F09E098CB60F}" type="datetimeFigureOut">
              <a:rPr lang="en-GB" smtClean="0"/>
              <a:t>10/02/2021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4E520F-8328-4FBC-8733-08EC5B2161B1}" type="slidenum">
              <a:rPr lang="en-GB" smtClean="0"/>
              <a:t>‹#›</a:t>
            </a:fld>
            <a:endParaRPr lang="en-GB"/>
          </a:p>
        </p:txBody>
      </p:sp>
    </p:spTree>
    <p:extLst>
      <p:ext uri="{BB962C8B-B14F-4D97-AF65-F5344CB8AC3E}">
        <p14:creationId xmlns:p14="http://schemas.microsoft.com/office/powerpoint/2010/main" val="2105416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jpeg"/><Relationship Id="rId7" Type="http://schemas.openxmlformats.org/officeDocument/2006/relationships/image" Target="../media/image23.png"/><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067175" y="1362075"/>
            <a:ext cx="6943725" cy="923330"/>
          </a:xfrm>
          <a:prstGeom prst="rect">
            <a:avLst/>
          </a:prstGeom>
          <a:noFill/>
        </p:spPr>
        <p:txBody>
          <a:bodyPr wrap="square" rtlCol="0">
            <a:spAutoFit/>
          </a:bodyPr>
          <a:lstStyle/>
          <a:p>
            <a:r>
              <a:rPr lang="en-US" sz="5400" dirty="0"/>
              <a:t>PSHE Day</a:t>
            </a:r>
            <a:endParaRPr lang="en-GB" sz="5400" dirty="0"/>
          </a:p>
        </p:txBody>
      </p:sp>
      <p:sp>
        <p:nvSpPr>
          <p:cNvPr id="5" name="TextBox 4"/>
          <p:cNvSpPr txBox="1"/>
          <p:nvPr/>
        </p:nvSpPr>
        <p:spPr>
          <a:xfrm>
            <a:off x="2076450" y="2762250"/>
            <a:ext cx="6848475" cy="646331"/>
          </a:xfrm>
          <a:prstGeom prst="rect">
            <a:avLst/>
          </a:prstGeom>
          <a:noFill/>
        </p:spPr>
        <p:txBody>
          <a:bodyPr wrap="square" rtlCol="0">
            <a:spAutoFit/>
          </a:bodyPr>
          <a:lstStyle/>
          <a:p>
            <a:pPr algn="ctr"/>
            <a:r>
              <a:rPr lang="en-US" sz="3600" dirty="0"/>
              <a:t>Afternoon Session</a:t>
            </a:r>
            <a:endParaRPr lang="en-GB" sz="3600" dirty="0"/>
          </a:p>
        </p:txBody>
      </p:sp>
    </p:spTree>
    <p:extLst>
      <p:ext uri="{BB962C8B-B14F-4D97-AF65-F5344CB8AC3E}">
        <p14:creationId xmlns:p14="http://schemas.microsoft.com/office/powerpoint/2010/main" val="7237482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A27B369-3EFE-0B48-A2BF-24C3DB6C066C}"/>
              </a:ext>
            </a:extLst>
          </p:cNvPr>
          <p:cNvPicPr>
            <a:picLocks noChangeAspect="1"/>
          </p:cNvPicPr>
          <p:nvPr/>
        </p:nvPicPr>
        <p:blipFill rotWithShape="1">
          <a:blip r:embed="rId2"/>
          <a:srcRect l="7594" t="12357" r="19290" b="13474"/>
          <a:stretch/>
        </p:blipFill>
        <p:spPr>
          <a:xfrm>
            <a:off x="103198" y="107593"/>
            <a:ext cx="3623941" cy="1842567"/>
          </a:xfrm>
          <a:prstGeom prst="rect">
            <a:avLst/>
          </a:prstGeom>
        </p:spPr>
      </p:pic>
      <p:pic>
        <p:nvPicPr>
          <p:cNvPr id="3" name="Picture 2">
            <a:extLst>
              <a:ext uri="{FF2B5EF4-FFF2-40B4-BE49-F238E27FC236}">
                <a16:creationId xmlns:a16="http://schemas.microsoft.com/office/drawing/2014/main" id="{ECB0D3BF-6D7C-0042-BBF7-CD54F72243D4}"/>
              </a:ext>
            </a:extLst>
          </p:cNvPr>
          <p:cNvPicPr>
            <a:picLocks noChangeAspect="1"/>
          </p:cNvPicPr>
          <p:nvPr/>
        </p:nvPicPr>
        <p:blipFill rotWithShape="1">
          <a:blip r:embed="rId3"/>
          <a:srcRect l="8931" t="33333" r="3980" b="12392"/>
          <a:stretch/>
        </p:blipFill>
        <p:spPr>
          <a:xfrm>
            <a:off x="5764716" y="107593"/>
            <a:ext cx="6301877" cy="1946873"/>
          </a:xfrm>
          <a:prstGeom prst="rect">
            <a:avLst/>
          </a:prstGeom>
        </p:spPr>
      </p:pic>
      <p:pic>
        <p:nvPicPr>
          <p:cNvPr id="4" name="Picture 3">
            <a:extLst>
              <a:ext uri="{FF2B5EF4-FFF2-40B4-BE49-F238E27FC236}">
                <a16:creationId xmlns:a16="http://schemas.microsoft.com/office/drawing/2014/main" id="{6F12AF9D-2201-E542-B218-E3898F2AF948}"/>
              </a:ext>
            </a:extLst>
          </p:cNvPr>
          <p:cNvPicPr>
            <a:picLocks noChangeAspect="1"/>
          </p:cNvPicPr>
          <p:nvPr/>
        </p:nvPicPr>
        <p:blipFill rotWithShape="1">
          <a:blip r:embed="rId4"/>
          <a:srcRect l="3711" t="38928" b="8762"/>
          <a:stretch/>
        </p:blipFill>
        <p:spPr>
          <a:xfrm>
            <a:off x="2260542" y="1584856"/>
            <a:ext cx="6619876" cy="1809214"/>
          </a:xfrm>
          <a:prstGeom prst="rect">
            <a:avLst/>
          </a:prstGeom>
        </p:spPr>
      </p:pic>
      <p:sp>
        <p:nvSpPr>
          <p:cNvPr id="5" name="TextBox 4"/>
          <p:cNvSpPr txBox="1"/>
          <p:nvPr/>
        </p:nvSpPr>
        <p:spPr>
          <a:xfrm>
            <a:off x="295275" y="3531729"/>
            <a:ext cx="11771318" cy="3139321"/>
          </a:xfrm>
          <a:prstGeom prst="rect">
            <a:avLst/>
          </a:prstGeom>
          <a:noFill/>
        </p:spPr>
        <p:txBody>
          <a:bodyPr wrap="square" rtlCol="0">
            <a:spAutoFit/>
          </a:bodyPr>
          <a:lstStyle/>
          <a:p>
            <a:r>
              <a:rPr lang="en-US" dirty="0"/>
              <a:t>Lets look back at some of the things we read this morning from the It’s ok to feel the way you do. </a:t>
            </a:r>
          </a:p>
          <a:p>
            <a:endParaRPr lang="en-US" dirty="0"/>
          </a:p>
          <a:p>
            <a:r>
              <a:rPr lang="en-US" dirty="0"/>
              <a:t>Different feelings can make us make different choices and can affect how we get through our day. </a:t>
            </a:r>
          </a:p>
          <a:p>
            <a:r>
              <a:rPr lang="en-US" dirty="0"/>
              <a:t>If we feel happy, we get excited, we feel like we have more energy, we can be  more productive and we feel good about ourselves.</a:t>
            </a:r>
          </a:p>
          <a:p>
            <a:r>
              <a:rPr lang="en-US" dirty="0"/>
              <a:t>If we feel sad, we can find it difficult to get motivated, we can feel down and tired. It can make us less productive and it can also make us think negative thoughts about ourselves and our abilities. </a:t>
            </a:r>
          </a:p>
          <a:p>
            <a:r>
              <a:rPr lang="en-US" dirty="0"/>
              <a:t>When we feel angry, we can say and do things that we don’t mean. Feeling angry and frustrated can lead to feeling sad because it can be difficult to manage anger and frustration in a positive way. </a:t>
            </a:r>
          </a:p>
          <a:p>
            <a:r>
              <a:rPr lang="en-US" dirty="0"/>
              <a:t>It is very </a:t>
            </a:r>
            <a:r>
              <a:rPr lang="en-US" dirty="0" err="1"/>
              <a:t>very</a:t>
            </a:r>
            <a:r>
              <a:rPr lang="en-US" dirty="0"/>
              <a:t> normal to feel all of these emotions, what we need to do is to be able to recognize when we are feeling certain ways and learn about how to deal with those feels, especially the feelings that don’t make us feel very good about </a:t>
            </a:r>
            <a:r>
              <a:rPr lang="en-US" dirty="0" err="1"/>
              <a:t>outselves</a:t>
            </a:r>
            <a:r>
              <a:rPr lang="en-US" dirty="0"/>
              <a:t>. </a:t>
            </a:r>
            <a:endParaRPr lang="en-GB" dirty="0"/>
          </a:p>
        </p:txBody>
      </p:sp>
    </p:spTree>
    <p:extLst>
      <p:ext uri="{BB962C8B-B14F-4D97-AF65-F5344CB8AC3E}">
        <p14:creationId xmlns:p14="http://schemas.microsoft.com/office/powerpoint/2010/main" val="18812485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95274" y="285750"/>
            <a:ext cx="11477625" cy="3416320"/>
          </a:xfrm>
          <a:prstGeom prst="rect">
            <a:avLst/>
          </a:prstGeom>
          <a:noFill/>
        </p:spPr>
        <p:txBody>
          <a:bodyPr wrap="square" rtlCol="0">
            <a:spAutoFit/>
          </a:bodyPr>
          <a:lstStyle/>
          <a:p>
            <a:r>
              <a:rPr lang="en-US" sz="2400" dirty="0"/>
              <a:t>We spoke about this a lot in September when we returned to school but it is really important that we remember to be kind to ourselves. </a:t>
            </a:r>
          </a:p>
          <a:p>
            <a:endParaRPr lang="en-US" sz="2400" dirty="0"/>
          </a:p>
          <a:p>
            <a:r>
              <a:rPr lang="en-US" sz="2400" dirty="0"/>
              <a:t>To speak to ourselves positively about ourselves, just because we find something tricky now, doesn’t mean that we will always find it tricky.</a:t>
            </a:r>
          </a:p>
          <a:p>
            <a:endParaRPr lang="en-US" sz="2400" dirty="0"/>
          </a:p>
          <a:p>
            <a:endParaRPr lang="en-US" sz="2400" dirty="0"/>
          </a:p>
          <a:p>
            <a:r>
              <a:rPr lang="en-US" sz="2400" dirty="0"/>
              <a:t>Can you remember the GROWTH MINDSET?</a:t>
            </a:r>
          </a:p>
          <a:p>
            <a:endParaRPr lang="en-GB" sz="2400" dirty="0"/>
          </a:p>
        </p:txBody>
      </p:sp>
      <p:pic>
        <p:nvPicPr>
          <p:cNvPr id="1026" name="Picture 2" descr="Image result for growth mindset ks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050" y="3702070"/>
            <a:ext cx="4762500" cy="302895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3"/>
          <a:stretch>
            <a:fillRect/>
          </a:stretch>
        </p:blipFill>
        <p:spPr>
          <a:xfrm>
            <a:off x="6751669" y="2725758"/>
            <a:ext cx="5335555" cy="4005262"/>
          </a:xfrm>
          <a:prstGeom prst="rect">
            <a:avLst/>
          </a:prstGeom>
        </p:spPr>
      </p:pic>
    </p:spTree>
    <p:extLst>
      <p:ext uri="{BB962C8B-B14F-4D97-AF65-F5344CB8AC3E}">
        <p14:creationId xmlns:p14="http://schemas.microsoft.com/office/powerpoint/2010/main" val="1039841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750" y="428625"/>
            <a:ext cx="9286875" cy="923330"/>
          </a:xfrm>
          <a:prstGeom prst="rect">
            <a:avLst/>
          </a:prstGeom>
          <a:noFill/>
        </p:spPr>
        <p:txBody>
          <a:bodyPr wrap="square" rtlCol="0">
            <a:spAutoFit/>
          </a:bodyPr>
          <a:lstStyle/>
          <a:p>
            <a:r>
              <a:rPr lang="en-US" sz="5400" dirty="0">
                <a:solidFill>
                  <a:srgbClr val="FF0000"/>
                </a:solidFill>
              </a:rPr>
              <a:t>I can’t do it!</a:t>
            </a:r>
            <a:endParaRPr lang="en-GB" sz="5400" dirty="0">
              <a:solidFill>
                <a:srgbClr val="FF0000"/>
              </a:solidFill>
            </a:endParaRPr>
          </a:p>
        </p:txBody>
      </p:sp>
      <p:sp>
        <p:nvSpPr>
          <p:cNvPr id="3" name="TextBox 2"/>
          <p:cNvSpPr txBox="1"/>
          <p:nvPr/>
        </p:nvSpPr>
        <p:spPr>
          <a:xfrm>
            <a:off x="866775" y="1647825"/>
            <a:ext cx="10687049" cy="1077218"/>
          </a:xfrm>
          <a:prstGeom prst="rect">
            <a:avLst/>
          </a:prstGeom>
          <a:noFill/>
        </p:spPr>
        <p:txBody>
          <a:bodyPr wrap="square" rtlCol="0">
            <a:spAutoFit/>
          </a:bodyPr>
          <a:lstStyle/>
          <a:p>
            <a:pPr algn="ctr"/>
            <a:r>
              <a:rPr lang="en-US" sz="3200" dirty="0"/>
              <a:t>How many times have you said that to your parents during your home learning at home?</a:t>
            </a:r>
            <a:endParaRPr lang="en-GB" sz="3200" dirty="0"/>
          </a:p>
        </p:txBody>
      </p:sp>
      <p:sp>
        <p:nvSpPr>
          <p:cNvPr id="4" name="TextBox 3"/>
          <p:cNvSpPr txBox="1"/>
          <p:nvPr/>
        </p:nvSpPr>
        <p:spPr>
          <a:xfrm>
            <a:off x="285750" y="3201132"/>
            <a:ext cx="11430000" cy="1631216"/>
          </a:xfrm>
          <a:prstGeom prst="rect">
            <a:avLst/>
          </a:prstGeom>
          <a:noFill/>
        </p:spPr>
        <p:txBody>
          <a:bodyPr wrap="square" rtlCol="0">
            <a:spAutoFit/>
          </a:bodyPr>
          <a:lstStyle/>
          <a:p>
            <a:r>
              <a:rPr lang="en-US" sz="2000" dirty="0"/>
              <a:t>The truth is, you might not be able to do some of the learning that we have been sending home. You might find some of the work really tricky. </a:t>
            </a:r>
            <a:r>
              <a:rPr lang="en-GB" sz="2000" dirty="0"/>
              <a:t>You cannot be a master of everything as soon as you start, somethings take work and some things take more work than others. </a:t>
            </a:r>
          </a:p>
          <a:p>
            <a:endParaRPr lang="en-GB" sz="2000" dirty="0"/>
          </a:p>
          <a:p>
            <a:r>
              <a:rPr lang="en-US" sz="2000" dirty="0"/>
              <a:t>What you do need to be saying is……</a:t>
            </a:r>
          </a:p>
        </p:txBody>
      </p:sp>
      <p:sp>
        <p:nvSpPr>
          <p:cNvPr id="5" name="TextBox 4"/>
          <p:cNvSpPr txBox="1"/>
          <p:nvPr/>
        </p:nvSpPr>
        <p:spPr>
          <a:xfrm>
            <a:off x="7014796" y="4574220"/>
            <a:ext cx="6791325" cy="923330"/>
          </a:xfrm>
          <a:prstGeom prst="rect">
            <a:avLst/>
          </a:prstGeom>
          <a:noFill/>
        </p:spPr>
        <p:txBody>
          <a:bodyPr wrap="square" rtlCol="0">
            <a:spAutoFit/>
          </a:bodyPr>
          <a:lstStyle/>
          <a:p>
            <a:r>
              <a:rPr lang="en-US" sz="5400" dirty="0">
                <a:solidFill>
                  <a:srgbClr val="FF0000"/>
                </a:solidFill>
              </a:rPr>
              <a:t>I can’t do it yet!</a:t>
            </a:r>
            <a:endParaRPr lang="en-GB" sz="5400" dirty="0">
              <a:solidFill>
                <a:srgbClr val="FF0000"/>
              </a:solidFill>
            </a:endParaRPr>
          </a:p>
        </p:txBody>
      </p:sp>
      <p:sp>
        <p:nvSpPr>
          <p:cNvPr id="6" name="TextBox 5"/>
          <p:cNvSpPr txBox="1"/>
          <p:nvPr/>
        </p:nvSpPr>
        <p:spPr>
          <a:xfrm>
            <a:off x="285750" y="5627077"/>
            <a:ext cx="10915650" cy="1200329"/>
          </a:xfrm>
          <a:prstGeom prst="rect">
            <a:avLst/>
          </a:prstGeom>
          <a:noFill/>
        </p:spPr>
        <p:txBody>
          <a:bodyPr wrap="square" rtlCol="0">
            <a:spAutoFit/>
          </a:bodyPr>
          <a:lstStyle/>
          <a:p>
            <a:r>
              <a:rPr lang="en-GB" dirty="0"/>
              <a:t>When you learn something new, your brain has to tell your body what to do. </a:t>
            </a:r>
          </a:p>
          <a:p>
            <a:r>
              <a:rPr lang="en-GB" dirty="0"/>
              <a:t>When you learn something new, your brain has to create a pathway. </a:t>
            </a:r>
          </a:p>
          <a:p>
            <a:r>
              <a:rPr lang="en-GB" dirty="0"/>
              <a:t>The first time you create a pathway it can feel quite hard. But the more you practice and take time to learn, then the easier that pathway becomes and the stronger it becomes. </a:t>
            </a:r>
          </a:p>
        </p:txBody>
      </p:sp>
    </p:spTree>
    <p:extLst>
      <p:ext uri="{BB962C8B-B14F-4D97-AF65-F5344CB8AC3E}">
        <p14:creationId xmlns:p14="http://schemas.microsoft.com/office/powerpoint/2010/main" val="3070786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74785" y="624254"/>
            <a:ext cx="6849207" cy="369332"/>
          </a:xfrm>
          <a:prstGeom prst="rect">
            <a:avLst/>
          </a:prstGeom>
          <a:noFill/>
        </p:spPr>
        <p:txBody>
          <a:bodyPr wrap="square" rtlCol="0">
            <a:spAutoFit/>
          </a:bodyPr>
          <a:lstStyle/>
          <a:p>
            <a:r>
              <a:rPr lang="en-GB" dirty="0"/>
              <a:t>Task.</a:t>
            </a:r>
          </a:p>
        </p:txBody>
      </p:sp>
      <p:sp>
        <p:nvSpPr>
          <p:cNvPr id="3" name="TextBox 2"/>
          <p:cNvSpPr txBox="1"/>
          <p:nvPr/>
        </p:nvSpPr>
        <p:spPr>
          <a:xfrm>
            <a:off x="131885" y="1213338"/>
            <a:ext cx="11632223" cy="5109091"/>
          </a:xfrm>
          <a:prstGeom prst="rect">
            <a:avLst/>
          </a:prstGeom>
          <a:noFill/>
        </p:spPr>
        <p:txBody>
          <a:bodyPr wrap="square" rtlCol="0">
            <a:spAutoFit/>
          </a:bodyPr>
          <a:lstStyle/>
          <a:p>
            <a:pPr algn="ctr"/>
            <a:r>
              <a:rPr lang="en-GB" sz="2800" dirty="0"/>
              <a:t>Can you write about or draw a picture of the first time you learnt something tricky?</a:t>
            </a:r>
          </a:p>
          <a:p>
            <a:pPr algn="ctr"/>
            <a:endParaRPr lang="en-GB" dirty="0"/>
          </a:p>
          <a:p>
            <a:pPr algn="ctr"/>
            <a:r>
              <a:rPr lang="en-GB" dirty="0"/>
              <a:t>It could be learning to ride a bike or learning and learning to swim. </a:t>
            </a:r>
          </a:p>
          <a:p>
            <a:endParaRPr lang="en-GB" dirty="0"/>
          </a:p>
          <a:p>
            <a:endParaRPr lang="en-GB" dirty="0"/>
          </a:p>
          <a:p>
            <a:r>
              <a:rPr lang="en-GB" dirty="0"/>
              <a:t>Can you answer the following questions in your work? If you are creating a picture, you could split your page into the different stages of your learning.</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Could you do these things when you first tried?</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How did it feel when you couldn’t do it at first or you found it tricky. Did you get frustrated or upset? Did it make you want to give up or where you more determined to keep going?</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When you had another go how did it feel? Were you still finding it tricky?</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How did it feel when you achieved it for the first time?</a:t>
            </a:r>
          </a:p>
        </p:txBody>
      </p:sp>
    </p:spTree>
    <p:extLst>
      <p:ext uri="{BB962C8B-B14F-4D97-AF65-F5344CB8AC3E}">
        <p14:creationId xmlns:p14="http://schemas.microsoft.com/office/powerpoint/2010/main" val="10201672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7637" y="357187"/>
            <a:ext cx="6562725" cy="2714625"/>
          </a:xfrm>
          <a:prstGeom prst="rect">
            <a:avLst/>
          </a:prstGeom>
        </p:spPr>
      </p:pic>
      <p:sp>
        <p:nvSpPr>
          <p:cNvPr id="3" name="TextBox 2"/>
          <p:cNvSpPr txBox="1"/>
          <p:nvPr/>
        </p:nvSpPr>
        <p:spPr>
          <a:xfrm>
            <a:off x="6962775" y="476250"/>
            <a:ext cx="5114925" cy="2308324"/>
          </a:xfrm>
          <a:prstGeom prst="rect">
            <a:avLst/>
          </a:prstGeom>
          <a:noFill/>
        </p:spPr>
        <p:txBody>
          <a:bodyPr wrap="square" rtlCol="0">
            <a:spAutoFit/>
          </a:bodyPr>
          <a:lstStyle/>
          <a:p>
            <a:r>
              <a:rPr lang="en-US" sz="2400" dirty="0"/>
              <a:t>If we don’t make mistakes, we cannot learn to be better. Even the greatest sports person, the greatest teacher or famous actors and actresses will make mistakes. It is what makes us human, it is how we grow and how we get better. </a:t>
            </a:r>
            <a:endParaRPr lang="en-GB" sz="2400" dirty="0"/>
          </a:p>
        </p:txBody>
      </p:sp>
      <p:pic>
        <p:nvPicPr>
          <p:cNvPr id="4" name="Picture 3"/>
          <p:cNvPicPr>
            <a:picLocks noChangeAspect="1"/>
          </p:cNvPicPr>
          <p:nvPr/>
        </p:nvPicPr>
        <p:blipFill>
          <a:blip r:embed="rId3"/>
          <a:stretch>
            <a:fillRect/>
          </a:stretch>
        </p:blipFill>
        <p:spPr>
          <a:xfrm>
            <a:off x="6048375" y="4028017"/>
            <a:ext cx="5934075" cy="2649007"/>
          </a:xfrm>
          <a:prstGeom prst="rect">
            <a:avLst/>
          </a:prstGeom>
        </p:spPr>
      </p:pic>
      <p:sp>
        <p:nvSpPr>
          <p:cNvPr id="5" name="TextBox 4"/>
          <p:cNvSpPr txBox="1"/>
          <p:nvPr/>
        </p:nvSpPr>
        <p:spPr>
          <a:xfrm>
            <a:off x="293478" y="3921359"/>
            <a:ext cx="5181600" cy="2862322"/>
          </a:xfrm>
          <a:prstGeom prst="rect">
            <a:avLst/>
          </a:prstGeom>
          <a:noFill/>
        </p:spPr>
        <p:txBody>
          <a:bodyPr wrap="square" rtlCol="0">
            <a:spAutoFit/>
          </a:bodyPr>
          <a:lstStyle/>
          <a:p>
            <a:r>
              <a:rPr lang="en-US" sz="2400" dirty="0"/>
              <a:t>Even if we do make mistakes along the way or you find something really </a:t>
            </a:r>
            <a:r>
              <a:rPr lang="en-US" sz="2400" dirty="0" err="1"/>
              <a:t>really</a:t>
            </a:r>
            <a:r>
              <a:rPr lang="en-US" sz="2400" dirty="0"/>
              <a:t> hard to master. This doesn’t mean you shouldn’t follow your dreams. Being determined and resilient will help you to achieve your dreams. </a:t>
            </a:r>
          </a:p>
          <a:p>
            <a:endParaRPr lang="en-US" dirty="0"/>
          </a:p>
          <a:p>
            <a:endParaRPr lang="en-US" dirty="0"/>
          </a:p>
        </p:txBody>
      </p:sp>
    </p:spTree>
    <p:extLst>
      <p:ext uri="{BB962C8B-B14F-4D97-AF65-F5344CB8AC3E}">
        <p14:creationId xmlns:p14="http://schemas.microsoft.com/office/powerpoint/2010/main" val="27944986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090737" y="195262"/>
            <a:ext cx="7305675" cy="2600325"/>
          </a:xfrm>
          <a:prstGeom prst="rect">
            <a:avLst/>
          </a:prstGeom>
        </p:spPr>
      </p:pic>
      <p:sp>
        <p:nvSpPr>
          <p:cNvPr id="4" name="TextBox 3"/>
          <p:cNvSpPr txBox="1"/>
          <p:nvPr/>
        </p:nvSpPr>
        <p:spPr>
          <a:xfrm>
            <a:off x="514350" y="3295650"/>
            <a:ext cx="10458450" cy="830997"/>
          </a:xfrm>
          <a:prstGeom prst="rect">
            <a:avLst/>
          </a:prstGeom>
          <a:noFill/>
        </p:spPr>
        <p:txBody>
          <a:bodyPr wrap="square" rtlCol="0">
            <a:spAutoFit/>
          </a:bodyPr>
          <a:lstStyle/>
          <a:p>
            <a:pPr algn="ctr"/>
            <a:r>
              <a:rPr lang="en-US" sz="2400" dirty="0"/>
              <a:t>No one is perfect. We all make mistakes but it is how we bounce back and learn from them that helps us achieve.</a:t>
            </a:r>
            <a:endParaRPr lang="en-GB" sz="2400" dirty="0"/>
          </a:p>
        </p:txBody>
      </p:sp>
    </p:spTree>
    <p:extLst>
      <p:ext uri="{BB962C8B-B14F-4D97-AF65-F5344CB8AC3E}">
        <p14:creationId xmlns:p14="http://schemas.microsoft.com/office/powerpoint/2010/main" val="2512165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cstate="email">
            <a:extLst>
              <a:ext uri="{28A0092B-C50C-407E-A947-70E740481C1C}">
                <a14:useLocalDpi xmlns:a14="http://schemas.microsoft.com/office/drawing/2010/main"/>
              </a:ext>
            </a:extLst>
          </a:blip>
          <a:srcRect/>
          <a:stretch>
            <a:fillRect/>
          </a:stretch>
        </p:blipFill>
        <p:spPr bwMode="auto">
          <a:xfrm>
            <a:off x="4635333" y="1974768"/>
            <a:ext cx="3309258" cy="1991059"/>
          </a:xfrm>
          <a:prstGeom prst="rect">
            <a:avLst/>
          </a:prstGeom>
          <a:noFill/>
          <a:ln>
            <a:noFill/>
          </a:ln>
        </p:spPr>
      </p:pic>
      <p:pic>
        <p:nvPicPr>
          <p:cNvPr id="3" name="Picture 2"/>
          <p:cNvPicPr/>
          <p:nvPr/>
        </p:nvPicPr>
        <p:blipFill>
          <a:blip r:embed="rId3" cstate="email">
            <a:extLst>
              <a:ext uri="{28A0092B-C50C-407E-A947-70E740481C1C}">
                <a14:useLocalDpi xmlns:a14="http://schemas.microsoft.com/office/drawing/2010/main"/>
              </a:ext>
            </a:extLst>
          </a:blip>
          <a:srcRect/>
          <a:stretch>
            <a:fillRect/>
          </a:stretch>
        </p:blipFill>
        <p:spPr bwMode="auto">
          <a:xfrm>
            <a:off x="8663241" y="2349085"/>
            <a:ext cx="2287673" cy="2484323"/>
          </a:xfrm>
          <a:prstGeom prst="rect">
            <a:avLst/>
          </a:prstGeom>
          <a:noFill/>
          <a:ln>
            <a:noFill/>
          </a:ln>
        </p:spPr>
      </p:pic>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82625" y="2373838"/>
            <a:ext cx="3908405" cy="2320615"/>
          </a:xfrm>
          <a:prstGeom prst="rect">
            <a:avLst/>
          </a:prstGeom>
        </p:spPr>
      </p:pic>
      <p:pic>
        <p:nvPicPr>
          <p:cNvPr id="5" name="Picture 6" descr="Sun, Happy, Sunshine, Golden, Yellow"/>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826017" y="3965827"/>
            <a:ext cx="1931157" cy="164559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926608" y="5435664"/>
            <a:ext cx="9793607" cy="954107"/>
          </a:xfrm>
          <a:prstGeom prst="rect">
            <a:avLst/>
          </a:prstGeom>
          <a:noFill/>
        </p:spPr>
        <p:txBody>
          <a:bodyPr wrap="square" rtlCol="0">
            <a:spAutoFit/>
          </a:bodyPr>
          <a:lstStyle/>
          <a:p>
            <a:endParaRPr lang="en-US" sz="2800" dirty="0">
              <a:latin typeface="Lato" panose="020B0604020202020204" charset="0"/>
              <a:ea typeface="Lato" panose="020B0604020202020204" charset="0"/>
              <a:cs typeface="Lato" panose="020B0604020202020204" charset="0"/>
            </a:endParaRPr>
          </a:p>
          <a:p>
            <a:pPr algn="ctr"/>
            <a:r>
              <a:rPr lang="en-US" sz="2800" b="1" dirty="0">
                <a:latin typeface="Lato" panose="020B0604020202020204" charset="0"/>
                <a:ea typeface="Lato" panose="020B0604020202020204" charset="0"/>
                <a:cs typeface="Lato" panose="020B0604020202020204" charset="0"/>
              </a:rPr>
              <a:t>What feelings do these images make you think of? </a:t>
            </a:r>
          </a:p>
        </p:txBody>
      </p:sp>
      <p:sp>
        <p:nvSpPr>
          <p:cNvPr id="7" name="TextBox 6"/>
          <p:cNvSpPr txBox="1"/>
          <p:nvPr/>
        </p:nvSpPr>
        <p:spPr>
          <a:xfrm>
            <a:off x="883065" y="974435"/>
            <a:ext cx="10726709" cy="954107"/>
          </a:xfrm>
          <a:prstGeom prst="rect">
            <a:avLst/>
          </a:prstGeom>
          <a:noFill/>
        </p:spPr>
        <p:txBody>
          <a:bodyPr wrap="square" rtlCol="0">
            <a:spAutoFit/>
          </a:bodyPr>
          <a:lstStyle/>
          <a:p>
            <a:endParaRPr lang="en-US" sz="2800" dirty="0">
              <a:latin typeface="Lato" panose="020B0604020202020204" charset="0"/>
              <a:ea typeface="Lato" panose="020B0604020202020204" charset="0"/>
              <a:cs typeface="Lato" panose="020B0604020202020204" charset="0"/>
            </a:endParaRPr>
          </a:p>
          <a:p>
            <a:r>
              <a:rPr lang="en-US" sz="2800" dirty="0">
                <a:latin typeface="Lato" panose="020B0604020202020204" charset="0"/>
                <a:ea typeface="Lato" panose="020B0604020202020204" charset="0"/>
                <a:cs typeface="Lato" panose="020B0604020202020204" charset="0"/>
              </a:rPr>
              <a:t>Thinking of images can help us describe strong or intense feelings.</a:t>
            </a:r>
          </a:p>
        </p:txBody>
      </p:sp>
      <p:sp>
        <p:nvSpPr>
          <p:cNvPr id="8" name="TextBox 7"/>
          <p:cNvSpPr txBox="1"/>
          <p:nvPr/>
        </p:nvSpPr>
        <p:spPr>
          <a:xfrm>
            <a:off x="356071" y="405338"/>
            <a:ext cx="7405273" cy="769441"/>
          </a:xfrm>
          <a:prstGeom prst="rect">
            <a:avLst/>
          </a:prstGeom>
          <a:noFill/>
        </p:spPr>
        <p:txBody>
          <a:bodyPr wrap="square" rtlCol="0">
            <a:spAutoFit/>
          </a:bodyPr>
          <a:lstStyle/>
          <a:p>
            <a:r>
              <a:rPr lang="en-GB" sz="4400" b="1" dirty="0">
                <a:solidFill>
                  <a:schemeClr val="accent6">
                    <a:lumMod val="75000"/>
                  </a:schemeClr>
                </a:solidFill>
              </a:rPr>
              <a:t>Feelings imagery</a:t>
            </a:r>
          </a:p>
        </p:txBody>
      </p:sp>
      <p:pic>
        <p:nvPicPr>
          <p:cNvPr id="9" name="Picture 4" descr="Fear, I'M Afraid, Sitting, The Jitters"/>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308436" y="3698305"/>
            <a:ext cx="1992295" cy="1992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22164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1463" y="1302230"/>
            <a:ext cx="10993818" cy="1384995"/>
          </a:xfrm>
          <a:prstGeom prst="rect">
            <a:avLst/>
          </a:prstGeom>
          <a:noFill/>
        </p:spPr>
        <p:txBody>
          <a:bodyPr wrap="square" rtlCol="0">
            <a:spAutoFit/>
          </a:bodyPr>
          <a:lstStyle/>
          <a:p>
            <a:endParaRPr lang="en-US" sz="2800" dirty="0">
              <a:latin typeface="Lato" panose="020B0604020202020204" charset="0"/>
              <a:ea typeface="Lato" panose="020B0604020202020204" charset="0"/>
              <a:cs typeface="Lato" panose="020B0604020202020204" charset="0"/>
            </a:endParaRPr>
          </a:p>
          <a:p>
            <a:r>
              <a:rPr lang="en-US" sz="2800" dirty="0">
                <a:latin typeface="Lato" panose="020B0604020202020204" charset="0"/>
                <a:ea typeface="Lato" panose="020B0604020202020204" charset="0"/>
                <a:cs typeface="Lato" panose="020B0604020202020204" charset="0"/>
              </a:rPr>
              <a:t>Write a sentence to match each picture and describe the feeling you think it best represents. </a:t>
            </a:r>
          </a:p>
        </p:txBody>
      </p:sp>
      <p:pic>
        <p:nvPicPr>
          <p:cNvPr id="3" name="Picture 2"/>
          <p:cNvPicPr/>
          <p:nvPr/>
        </p:nvPicPr>
        <p:blipFill>
          <a:blip r:embed="rId2" cstate="email">
            <a:extLst>
              <a:ext uri="{28A0092B-C50C-407E-A947-70E740481C1C}">
                <a14:useLocalDpi xmlns:a14="http://schemas.microsoft.com/office/drawing/2010/main"/>
              </a:ext>
            </a:extLst>
          </a:blip>
          <a:srcRect/>
          <a:stretch>
            <a:fillRect/>
          </a:stretch>
        </p:blipFill>
        <p:spPr bwMode="auto">
          <a:xfrm>
            <a:off x="601463" y="2970395"/>
            <a:ext cx="2306073" cy="1802084"/>
          </a:xfrm>
          <a:prstGeom prst="rect">
            <a:avLst/>
          </a:prstGeom>
          <a:noFill/>
          <a:ln>
            <a:noFill/>
          </a:ln>
        </p:spPr>
      </p:pic>
      <p:pic>
        <p:nvPicPr>
          <p:cNvPr id="4" name="Picture 3"/>
          <p:cNvPicPr/>
          <p:nvPr/>
        </p:nvPicPr>
        <p:blipFill>
          <a:blip r:embed="rId3" cstate="email">
            <a:extLst>
              <a:ext uri="{28A0092B-C50C-407E-A947-70E740481C1C}">
                <a14:useLocalDpi xmlns:a14="http://schemas.microsoft.com/office/drawing/2010/main"/>
              </a:ext>
            </a:extLst>
          </a:blip>
          <a:srcRect/>
          <a:stretch>
            <a:fillRect/>
          </a:stretch>
        </p:blipFill>
        <p:spPr bwMode="auto">
          <a:xfrm>
            <a:off x="8869278" y="4276357"/>
            <a:ext cx="1699761" cy="1774434"/>
          </a:xfrm>
          <a:prstGeom prst="rect">
            <a:avLst/>
          </a:prstGeom>
          <a:noFill/>
          <a:ln>
            <a:noFill/>
          </a:ln>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431664" y="4385231"/>
            <a:ext cx="2808251" cy="1667398"/>
          </a:xfrm>
          <a:prstGeom prst="rect">
            <a:avLst/>
          </a:prstGeom>
        </p:spPr>
      </p:pic>
      <p:sp>
        <p:nvSpPr>
          <p:cNvPr id="6" name="TextBox 5"/>
          <p:cNvSpPr txBox="1"/>
          <p:nvPr/>
        </p:nvSpPr>
        <p:spPr>
          <a:xfrm>
            <a:off x="430517" y="432299"/>
            <a:ext cx="10783823" cy="769441"/>
          </a:xfrm>
          <a:prstGeom prst="rect">
            <a:avLst/>
          </a:prstGeom>
          <a:noFill/>
        </p:spPr>
        <p:txBody>
          <a:bodyPr wrap="square" rtlCol="0">
            <a:spAutoFit/>
          </a:bodyPr>
          <a:lstStyle/>
          <a:p>
            <a:r>
              <a:rPr lang="en-GB" sz="4400" b="1" dirty="0">
                <a:solidFill>
                  <a:schemeClr val="accent6">
                    <a:lumMod val="75000"/>
                  </a:schemeClr>
                </a:solidFill>
              </a:rPr>
              <a:t>Writing about feelings</a:t>
            </a:r>
          </a:p>
        </p:txBody>
      </p:sp>
      <p:pic>
        <p:nvPicPr>
          <p:cNvPr id="7" name="Picture 4" descr="Fear, I'M Afraid, Sitting, The Jitters"/>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343681" y="4494780"/>
            <a:ext cx="1637082" cy="163708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Sun, Happy, Sunshine, Golden, Yellow"/>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005863" y="4574013"/>
            <a:ext cx="1735199" cy="147861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3491345" y="2712926"/>
            <a:ext cx="7965913" cy="954107"/>
          </a:xfrm>
          <a:prstGeom prst="rect">
            <a:avLst/>
          </a:prstGeom>
          <a:noFill/>
        </p:spPr>
        <p:txBody>
          <a:bodyPr wrap="square" rtlCol="0">
            <a:spAutoFit/>
          </a:bodyPr>
          <a:lstStyle/>
          <a:p>
            <a:r>
              <a:rPr lang="en-GB" sz="2800" b="1" dirty="0">
                <a:latin typeface="Lato" panose="020B0604020202020204" charset="0"/>
                <a:ea typeface="Lato" panose="020B0604020202020204" charset="0"/>
                <a:cs typeface="Lato" panose="020B0604020202020204" charset="0"/>
              </a:rPr>
              <a:t>For example: </a:t>
            </a:r>
            <a:r>
              <a:rPr lang="en-GB" sz="2800" dirty="0">
                <a:latin typeface="Lato" panose="020B0604020202020204" charset="0"/>
                <a:ea typeface="Lato" panose="020B0604020202020204" charset="0"/>
                <a:cs typeface="Lato" panose="020B0604020202020204" charset="0"/>
              </a:rPr>
              <a:t>Like a little cat, outside and lost in a snowstorm, she felt lonely and afraid.  </a:t>
            </a:r>
          </a:p>
        </p:txBody>
      </p:sp>
    </p:spTree>
    <p:extLst>
      <p:ext uri="{BB962C8B-B14F-4D97-AF65-F5344CB8AC3E}">
        <p14:creationId xmlns:p14="http://schemas.microsoft.com/office/powerpoint/2010/main" val="10336053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6542" y="279436"/>
            <a:ext cx="12192000" cy="646331"/>
          </a:xfrm>
          <a:prstGeom prst="rect">
            <a:avLst/>
          </a:prstGeom>
          <a:noFill/>
        </p:spPr>
        <p:txBody>
          <a:bodyPr wrap="square" rtlCol="0">
            <a:spAutoFit/>
          </a:bodyPr>
          <a:lstStyle/>
          <a:p>
            <a:r>
              <a:rPr lang="en-GB" sz="3600" b="1" dirty="0">
                <a:solidFill>
                  <a:schemeClr val="accent6">
                    <a:lumMod val="75000"/>
                  </a:schemeClr>
                </a:solidFill>
              </a:rPr>
              <a:t>Why is it important to express feelings?</a:t>
            </a:r>
          </a:p>
        </p:txBody>
      </p:sp>
      <p:pic>
        <p:nvPicPr>
          <p:cNvPr id="3" name="Picture 2" descr="Brain, Emoji, Emoticons, Symbols, Icon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508254" y="1570809"/>
            <a:ext cx="4257748" cy="329008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7220842" y="4517639"/>
            <a:ext cx="4083002" cy="1815882"/>
          </a:xfrm>
          <a:prstGeom prst="rect">
            <a:avLst/>
          </a:prstGeom>
          <a:noFill/>
        </p:spPr>
        <p:txBody>
          <a:bodyPr wrap="square" rtlCol="0">
            <a:spAutoFit/>
          </a:bodyPr>
          <a:lstStyle/>
          <a:p>
            <a:r>
              <a:rPr lang="en-GB" sz="2800" dirty="0">
                <a:latin typeface="Lato" panose="020B0604020202020204" charset="0"/>
                <a:ea typeface="Lato" panose="020B0604020202020204" charset="0"/>
                <a:cs typeface="Lato" panose="020B0604020202020204" charset="0"/>
              </a:rPr>
              <a:t>Sometimes it is good for others to know how we are feeling — it helps them to help us.</a:t>
            </a:r>
          </a:p>
        </p:txBody>
      </p:sp>
      <p:sp>
        <p:nvSpPr>
          <p:cNvPr id="5" name="TextBox 4"/>
          <p:cNvSpPr txBox="1"/>
          <p:nvPr/>
        </p:nvSpPr>
        <p:spPr>
          <a:xfrm>
            <a:off x="8070149" y="1506160"/>
            <a:ext cx="3327400" cy="2677656"/>
          </a:xfrm>
          <a:prstGeom prst="rect">
            <a:avLst/>
          </a:prstGeom>
          <a:noFill/>
        </p:spPr>
        <p:txBody>
          <a:bodyPr wrap="square" rtlCol="0">
            <a:spAutoFit/>
          </a:bodyPr>
          <a:lstStyle/>
          <a:p>
            <a:r>
              <a:rPr lang="en-GB" sz="2800" dirty="0">
                <a:latin typeface="Lato" panose="020B0604020202020204" charset="0"/>
                <a:ea typeface="Lato" panose="020B0604020202020204" charset="0"/>
                <a:cs typeface="Lato" panose="020B0604020202020204" charset="0"/>
              </a:rPr>
              <a:t>Expressing feelings can help stop strong or intense feelings from taking over our minds and bodies.</a:t>
            </a:r>
          </a:p>
        </p:txBody>
      </p:sp>
      <p:sp>
        <p:nvSpPr>
          <p:cNvPr id="6" name="TextBox 5"/>
          <p:cNvSpPr txBox="1"/>
          <p:nvPr/>
        </p:nvSpPr>
        <p:spPr>
          <a:xfrm>
            <a:off x="756542" y="1570809"/>
            <a:ext cx="3327400" cy="2246769"/>
          </a:xfrm>
          <a:prstGeom prst="rect">
            <a:avLst/>
          </a:prstGeom>
          <a:noFill/>
        </p:spPr>
        <p:txBody>
          <a:bodyPr wrap="square" rtlCol="0">
            <a:spAutoFit/>
          </a:bodyPr>
          <a:lstStyle/>
          <a:p>
            <a:r>
              <a:rPr lang="en-GB" sz="2800" dirty="0">
                <a:latin typeface="Lato" panose="020B0604020202020204" charset="0"/>
                <a:ea typeface="Lato" panose="020B0604020202020204" charset="0"/>
                <a:cs typeface="Lato" panose="020B0604020202020204" charset="0"/>
              </a:rPr>
              <a:t>Expressing our different feelings helps us to recognise and manage them.</a:t>
            </a:r>
          </a:p>
        </p:txBody>
      </p:sp>
      <p:sp>
        <p:nvSpPr>
          <p:cNvPr id="7" name="TextBox 6"/>
          <p:cNvSpPr txBox="1"/>
          <p:nvPr/>
        </p:nvSpPr>
        <p:spPr>
          <a:xfrm>
            <a:off x="756542" y="4599392"/>
            <a:ext cx="4083002" cy="1384995"/>
          </a:xfrm>
          <a:prstGeom prst="rect">
            <a:avLst/>
          </a:prstGeom>
          <a:noFill/>
        </p:spPr>
        <p:txBody>
          <a:bodyPr wrap="square" rtlCol="0">
            <a:spAutoFit/>
          </a:bodyPr>
          <a:lstStyle/>
          <a:p>
            <a:r>
              <a:rPr lang="en-GB" sz="2800" dirty="0">
                <a:latin typeface="Lato" panose="020B0604020202020204" charset="0"/>
                <a:ea typeface="Lato" panose="020B0604020202020204" charset="0"/>
                <a:cs typeface="Lato" panose="020B0604020202020204" charset="0"/>
              </a:rPr>
              <a:t>It helps us recognise when we might need help with our feelings.</a:t>
            </a:r>
          </a:p>
        </p:txBody>
      </p:sp>
    </p:spTree>
    <p:extLst>
      <p:ext uri="{BB962C8B-B14F-4D97-AF65-F5344CB8AC3E}">
        <p14:creationId xmlns:p14="http://schemas.microsoft.com/office/powerpoint/2010/main" val="2049581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Kids, Drawing, Scribble, Lines, Girl"/>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7391654" y="4629743"/>
            <a:ext cx="1308979" cy="187516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77447" y="61686"/>
            <a:ext cx="10698917" cy="707886"/>
          </a:xfrm>
          <a:prstGeom prst="rect">
            <a:avLst/>
          </a:prstGeom>
          <a:noFill/>
        </p:spPr>
        <p:txBody>
          <a:bodyPr wrap="square" rtlCol="0">
            <a:spAutoFit/>
          </a:bodyPr>
          <a:lstStyle/>
          <a:p>
            <a:r>
              <a:rPr lang="en-GB" sz="4000" b="1" dirty="0">
                <a:solidFill>
                  <a:schemeClr val="accent6">
                    <a:lumMod val="75000"/>
                  </a:schemeClr>
                </a:solidFill>
              </a:rPr>
              <a:t>Ways to express feelings</a:t>
            </a:r>
          </a:p>
        </p:txBody>
      </p:sp>
      <p:sp>
        <p:nvSpPr>
          <p:cNvPr id="4" name="TextBox 3"/>
          <p:cNvSpPr txBox="1"/>
          <p:nvPr/>
        </p:nvSpPr>
        <p:spPr>
          <a:xfrm>
            <a:off x="629778" y="1075098"/>
            <a:ext cx="10275144" cy="954107"/>
          </a:xfrm>
          <a:prstGeom prst="rect">
            <a:avLst/>
          </a:prstGeom>
          <a:noFill/>
        </p:spPr>
        <p:txBody>
          <a:bodyPr wrap="square" rtlCol="0">
            <a:spAutoFit/>
          </a:bodyPr>
          <a:lstStyle/>
          <a:p>
            <a:r>
              <a:rPr lang="en-GB" sz="2800" b="1" dirty="0">
                <a:latin typeface="Lato" panose="020F0502020204030203" pitchFamily="34" charset="0"/>
                <a:ea typeface="Lato" panose="020F0502020204030203" pitchFamily="34" charset="0"/>
                <a:cs typeface="Lato" panose="020F0502020204030203" pitchFamily="34" charset="0"/>
              </a:rPr>
              <a:t>What are some of the different ways people can express their feelings?</a:t>
            </a:r>
          </a:p>
        </p:txBody>
      </p:sp>
      <p:pic>
        <p:nvPicPr>
          <p:cNvPr id="5" name="Picture 2" descr="Kids, Clipart, Cute, Design, The Classroom, Learni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997013" y="3263900"/>
            <a:ext cx="1823627" cy="182362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Book, Study, Reading, Open, Empty, Pages"/>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432319" y="2703377"/>
            <a:ext cx="1645504" cy="12350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Guitar, Classic, Instrument, Music, So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884024">
            <a:off x="3823133" y="4293833"/>
            <a:ext cx="1009379" cy="187534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0" descr="Cloud Computing, Lap Tops, Sky, Internet, Technology"/>
          <p:cNvPicPr>
            <a:picLocks noChangeAspect="1" noChangeArrowheads="1"/>
          </p:cNvPicPr>
          <p:nvPr/>
        </p:nvPicPr>
        <p:blipFill rotWithShape="1">
          <a:blip r:embed="rId6" cstate="email">
            <a:extLst>
              <a:ext uri="{28A0092B-C50C-407E-A947-70E740481C1C}">
                <a14:useLocalDpi xmlns:a14="http://schemas.microsoft.com/office/drawing/2010/main"/>
              </a:ext>
            </a:extLst>
          </a:blip>
          <a:srcRect b="-483"/>
          <a:stretch/>
        </p:blipFill>
        <p:spPr bwMode="auto">
          <a:xfrm>
            <a:off x="303560" y="2313007"/>
            <a:ext cx="2350438" cy="230730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2" descr="School Supplies, Book, Paper Tags"/>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a:off x="5948090" y="2677517"/>
            <a:ext cx="1931739" cy="136001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4" descr="School Supplies, Book, Paper Tags"/>
          <p:cNvPicPr>
            <a:picLocks noChangeAspect="1" noChangeArrowheads="1"/>
          </p:cNvPicPr>
          <p:nvPr/>
        </p:nvPicPr>
        <p:blipFill rotWithShape="1">
          <a:blip r:embed="rId8" cstate="email">
            <a:extLst>
              <a:ext uri="{28A0092B-C50C-407E-A947-70E740481C1C}">
                <a14:useLocalDpi xmlns:a14="http://schemas.microsoft.com/office/drawing/2010/main"/>
              </a:ext>
            </a:extLst>
          </a:blip>
          <a:srcRect/>
          <a:stretch/>
        </p:blipFill>
        <p:spPr bwMode="auto">
          <a:xfrm>
            <a:off x="5307263" y="2121091"/>
            <a:ext cx="839286" cy="143422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rot="20808994">
            <a:off x="267472" y="4545769"/>
            <a:ext cx="2976850" cy="830997"/>
          </a:xfrm>
          <a:prstGeom prst="rect">
            <a:avLst/>
          </a:prstGeom>
          <a:noFill/>
        </p:spPr>
        <p:txBody>
          <a:bodyPr wrap="square" rtlCol="0">
            <a:spAutoFit/>
          </a:bodyPr>
          <a:lstStyle/>
          <a:p>
            <a:r>
              <a:rPr lang="en-GB" sz="2400" dirty="0">
                <a:latin typeface="Lato" panose="020B0604020202020204" charset="0"/>
                <a:ea typeface="Lato" panose="020B0604020202020204" charset="0"/>
                <a:cs typeface="Lato" panose="020B0604020202020204" charset="0"/>
              </a:rPr>
              <a:t>writing – diaries, poems, stories, blogs </a:t>
            </a:r>
          </a:p>
        </p:txBody>
      </p:sp>
      <p:sp>
        <p:nvSpPr>
          <p:cNvPr id="12" name="TextBox 11"/>
          <p:cNvSpPr txBox="1"/>
          <p:nvPr/>
        </p:nvSpPr>
        <p:spPr>
          <a:xfrm>
            <a:off x="4619971" y="5489289"/>
            <a:ext cx="1049369" cy="461665"/>
          </a:xfrm>
          <a:prstGeom prst="rect">
            <a:avLst/>
          </a:prstGeom>
          <a:noFill/>
        </p:spPr>
        <p:txBody>
          <a:bodyPr wrap="square" rtlCol="0">
            <a:spAutoFit/>
          </a:bodyPr>
          <a:lstStyle/>
          <a:p>
            <a:r>
              <a:rPr lang="en-GB" sz="2400" dirty="0">
                <a:latin typeface="Lato" panose="020B0604020202020204" charset="0"/>
                <a:ea typeface="Lato" panose="020B0604020202020204" charset="0"/>
                <a:cs typeface="Lato" panose="020B0604020202020204" charset="0"/>
              </a:rPr>
              <a:t>music</a:t>
            </a:r>
          </a:p>
        </p:txBody>
      </p:sp>
      <p:sp>
        <p:nvSpPr>
          <p:cNvPr id="13" name="TextBox 12"/>
          <p:cNvSpPr txBox="1"/>
          <p:nvPr/>
        </p:nvSpPr>
        <p:spPr>
          <a:xfrm>
            <a:off x="6306142" y="2075639"/>
            <a:ext cx="4277202" cy="461665"/>
          </a:xfrm>
          <a:prstGeom prst="rect">
            <a:avLst/>
          </a:prstGeom>
          <a:noFill/>
        </p:spPr>
        <p:txBody>
          <a:bodyPr wrap="square" rtlCol="0">
            <a:spAutoFit/>
          </a:bodyPr>
          <a:lstStyle/>
          <a:p>
            <a:r>
              <a:rPr lang="en-GB" sz="2400" dirty="0">
                <a:latin typeface="Lato" panose="020B0604020202020204" charset="0"/>
                <a:ea typeface="Lato" panose="020B0604020202020204" charset="0"/>
                <a:cs typeface="Lato" panose="020B0604020202020204" charset="0"/>
              </a:rPr>
              <a:t>art – drawing, painting, collage</a:t>
            </a:r>
          </a:p>
        </p:txBody>
      </p:sp>
      <p:sp>
        <p:nvSpPr>
          <p:cNvPr id="14" name="TextBox 13"/>
          <p:cNvSpPr txBox="1"/>
          <p:nvPr/>
        </p:nvSpPr>
        <p:spPr>
          <a:xfrm>
            <a:off x="8444743" y="5523053"/>
            <a:ext cx="2820370" cy="830997"/>
          </a:xfrm>
          <a:prstGeom prst="rect">
            <a:avLst/>
          </a:prstGeom>
          <a:noFill/>
        </p:spPr>
        <p:txBody>
          <a:bodyPr wrap="square" rtlCol="0">
            <a:spAutoFit/>
          </a:bodyPr>
          <a:lstStyle/>
          <a:p>
            <a:r>
              <a:rPr lang="en-GB" sz="2400" dirty="0">
                <a:latin typeface="Lato" panose="020B0604020202020204" charset="0"/>
                <a:ea typeface="Lato" panose="020B0604020202020204" charset="0"/>
                <a:cs typeface="Lato" panose="020B0604020202020204" charset="0"/>
              </a:rPr>
              <a:t>acting, dancing and singing</a:t>
            </a:r>
          </a:p>
        </p:txBody>
      </p:sp>
      <p:sp>
        <p:nvSpPr>
          <p:cNvPr id="15" name="TextBox 14"/>
          <p:cNvSpPr txBox="1"/>
          <p:nvPr/>
        </p:nvSpPr>
        <p:spPr>
          <a:xfrm>
            <a:off x="8750300" y="2899776"/>
            <a:ext cx="2613473" cy="461665"/>
          </a:xfrm>
          <a:prstGeom prst="rect">
            <a:avLst/>
          </a:prstGeom>
          <a:noFill/>
        </p:spPr>
        <p:txBody>
          <a:bodyPr wrap="square" rtlCol="0">
            <a:spAutoFit/>
          </a:bodyPr>
          <a:lstStyle/>
          <a:p>
            <a:r>
              <a:rPr lang="en-GB" sz="2400" dirty="0">
                <a:latin typeface="Lato" panose="020B0604020202020204" charset="0"/>
                <a:ea typeface="Lato" panose="020B0604020202020204" charset="0"/>
                <a:cs typeface="Lato" panose="020B0604020202020204" charset="0"/>
              </a:rPr>
              <a:t>talking to others</a:t>
            </a:r>
          </a:p>
        </p:txBody>
      </p:sp>
      <p:sp>
        <p:nvSpPr>
          <p:cNvPr id="16" name="TextBox 15"/>
          <p:cNvSpPr txBox="1"/>
          <p:nvPr/>
        </p:nvSpPr>
        <p:spPr>
          <a:xfrm>
            <a:off x="6187691" y="4409501"/>
            <a:ext cx="2121607" cy="461665"/>
          </a:xfrm>
          <a:prstGeom prst="rect">
            <a:avLst/>
          </a:prstGeom>
          <a:noFill/>
        </p:spPr>
        <p:txBody>
          <a:bodyPr wrap="square" rtlCol="0">
            <a:spAutoFit/>
          </a:bodyPr>
          <a:lstStyle/>
          <a:p>
            <a:r>
              <a:rPr lang="en-GB" sz="2400" dirty="0">
                <a:latin typeface="Lato" panose="020B0604020202020204" charset="0"/>
                <a:ea typeface="Lato" panose="020B0604020202020204" charset="0"/>
                <a:cs typeface="Lato" panose="020B0604020202020204" charset="0"/>
              </a:rPr>
              <a:t>face and body</a:t>
            </a:r>
          </a:p>
        </p:txBody>
      </p:sp>
    </p:spTree>
    <p:extLst>
      <p:ext uri="{BB962C8B-B14F-4D97-AF65-F5344CB8AC3E}">
        <p14:creationId xmlns:p14="http://schemas.microsoft.com/office/powerpoint/2010/main" val="3492113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ppt_x"/>
                                          </p:val>
                                        </p:tav>
                                        <p:tav tm="100000">
                                          <p:val>
                                            <p:strVal val="#ppt_x"/>
                                          </p:val>
                                        </p:tav>
                                      </p:tavLst>
                                    </p:anim>
                                    <p:anim calcmode="lin" valueType="num">
                                      <p:cBhvr additive="base">
                                        <p:cTn id="3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ppt_x"/>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 calcmode="lin" valueType="num">
                                      <p:cBhvr additive="base">
                                        <p:cTn id="49" dur="500" fill="hold"/>
                                        <p:tgtEl>
                                          <p:spTgt spid="2"/>
                                        </p:tgtEl>
                                        <p:attrNameLst>
                                          <p:attrName>ppt_x</p:attrName>
                                        </p:attrNameLst>
                                      </p:cBhvr>
                                      <p:tavLst>
                                        <p:tav tm="0">
                                          <p:val>
                                            <p:strVal val="#ppt_x"/>
                                          </p:val>
                                        </p:tav>
                                        <p:tav tm="100000">
                                          <p:val>
                                            <p:strVal val="#ppt_x"/>
                                          </p:val>
                                        </p:tav>
                                      </p:tavLst>
                                    </p:anim>
                                    <p:anim calcmode="lin" valueType="num">
                                      <p:cBhvr additive="base">
                                        <p:cTn id="50" dur="500" fill="hold"/>
                                        <p:tgtEl>
                                          <p:spTgt spid="2"/>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500" fill="hold"/>
                                        <p:tgtEl>
                                          <p:spTgt spid="14"/>
                                        </p:tgtEl>
                                        <p:attrNameLst>
                                          <p:attrName>ppt_x</p:attrName>
                                        </p:attrNameLst>
                                      </p:cBhvr>
                                      <p:tavLst>
                                        <p:tav tm="0">
                                          <p:val>
                                            <p:strVal val="#ppt_x"/>
                                          </p:val>
                                        </p:tav>
                                        <p:tav tm="100000">
                                          <p:val>
                                            <p:strVal val="#ppt_x"/>
                                          </p:val>
                                        </p:tav>
                                      </p:tavLst>
                                    </p:anim>
                                    <p:anim calcmode="lin" valueType="num">
                                      <p:cBhvr additive="base">
                                        <p:cTn id="5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500" fill="hold"/>
                                        <p:tgtEl>
                                          <p:spTgt spid="15"/>
                                        </p:tgtEl>
                                        <p:attrNameLst>
                                          <p:attrName>ppt_x</p:attrName>
                                        </p:attrNameLst>
                                      </p:cBhvr>
                                      <p:tavLst>
                                        <p:tav tm="0">
                                          <p:val>
                                            <p:strVal val="#ppt_x"/>
                                          </p:val>
                                        </p:tav>
                                        <p:tav tm="100000">
                                          <p:val>
                                            <p:strVal val="#ppt_x"/>
                                          </p:val>
                                        </p:tav>
                                      </p:tavLst>
                                    </p:anim>
                                    <p:anim calcmode="lin" valueType="num">
                                      <p:cBhvr additive="base">
                                        <p:cTn id="60" dur="500" fill="hold"/>
                                        <p:tgtEl>
                                          <p:spTgt spid="15"/>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additive="base">
                                        <p:cTn id="63" dur="500" fill="hold"/>
                                        <p:tgtEl>
                                          <p:spTgt spid="5"/>
                                        </p:tgtEl>
                                        <p:attrNameLst>
                                          <p:attrName>ppt_x</p:attrName>
                                        </p:attrNameLst>
                                      </p:cBhvr>
                                      <p:tavLst>
                                        <p:tav tm="0">
                                          <p:val>
                                            <p:strVal val="#ppt_x"/>
                                          </p:val>
                                        </p:tav>
                                        <p:tav tm="100000">
                                          <p:val>
                                            <p:strVal val="#ppt_x"/>
                                          </p:val>
                                        </p:tav>
                                      </p:tavLst>
                                    </p:anim>
                                    <p:anim calcmode="lin" valueType="num">
                                      <p:cBhvr additive="base">
                                        <p:cTn id="6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43991" y="2555835"/>
            <a:ext cx="4587832" cy="2246769"/>
          </a:xfrm>
          <a:prstGeom prst="rect">
            <a:avLst/>
          </a:prstGeom>
          <a:noFill/>
        </p:spPr>
        <p:txBody>
          <a:bodyPr wrap="square" rtlCol="0">
            <a:spAutoFit/>
          </a:bodyPr>
          <a:lstStyle/>
          <a:p>
            <a:r>
              <a:rPr lang="en-US" sz="2800" dirty="0">
                <a:latin typeface="Lato" panose="020B0604020202020204" charset="0"/>
                <a:ea typeface="Lato" panose="020B0604020202020204" charset="0"/>
                <a:cs typeface="Lato" panose="020B0604020202020204" charset="0"/>
              </a:rPr>
              <a:t>Produce a piece of artwork (a painting or collage) or descriptive writing (a poem or the beginning of a story) about feelings. </a:t>
            </a:r>
          </a:p>
        </p:txBody>
      </p:sp>
      <p:sp>
        <p:nvSpPr>
          <p:cNvPr id="3" name="Vertical Scroll 2"/>
          <p:cNvSpPr/>
          <p:nvPr/>
        </p:nvSpPr>
        <p:spPr>
          <a:xfrm>
            <a:off x="6856257" y="2361392"/>
            <a:ext cx="4673600" cy="4074050"/>
          </a:xfrm>
          <a:prstGeom prst="verticalScroll">
            <a:avLst/>
          </a:prstGeom>
          <a:solidFill>
            <a:schemeClr val="accent4">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460150" y="1236277"/>
            <a:ext cx="11458581" cy="830997"/>
          </a:xfrm>
          <a:prstGeom prst="rect">
            <a:avLst/>
          </a:prstGeom>
        </p:spPr>
        <p:txBody>
          <a:bodyPr wrap="square">
            <a:spAutoFit/>
          </a:bodyPr>
          <a:lstStyle/>
          <a:p>
            <a:pPr lvl="0"/>
            <a:r>
              <a:rPr lang="en-US" sz="2400" b="1" dirty="0">
                <a:solidFill>
                  <a:prstClr val="black"/>
                </a:solidFill>
                <a:latin typeface="Lato" panose="020B0604020202020204" charset="0"/>
                <a:ea typeface="Lato" panose="020B0604020202020204" charset="0"/>
                <a:cs typeface="Lato" panose="020B0604020202020204" charset="0"/>
              </a:rPr>
              <a:t>Expressing our feelings is important — it helps our minds stay well. There are many ways you can do this but talking to an adult you trust is one of the best ways. </a:t>
            </a:r>
          </a:p>
        </p:txBody>
      </p:sp>
      <p:sp>
        <p:nvSpPr>
          <p:cNvPr id="6" name="Rectangle 5"/>
          <p:cNvSpPr/>
          <p:nvPr/>
        </p:nvSpPr>
        <p:spPr>
          <a:xfrm>
            <a:off x="263211" y="112893"/>
            <a:ext cx="2698687" cy="707886"/>
          </a:xfrm>
          <a:prstGeom prst="rect">
            <a:avLst/>
          </a:prstGeom>
        </p:spPr>
        <p:txBody>
          <a:bodyPr wrap="none">
            <a:spAutoFit/>
          </a:bodyPr>
          <a:lstStyle/>
          <a:p>
            <a:r>
              <a:rPr lang="en-GB" sz="4000" b="1" dirty="0">
                <a:solidFill>
                  <a:schemeClr val="accent6">
                    <a:lumMod val="75000"/>
                  </a:schemeClr>
                </a:solidFill>
              </a:rPr>
              <a:t>Remember!</a:t>
            </a:r>
          </a:p>
        </p:txBody>
      </p:sp>
    </p:spTree>
    <p:extLst>
      <p:ext uri="{BB962C8B-B14F-4D97-AF65-F5344CB8AC3E}">
        <p14:creationId xmlns:p14="http://schemas.microsoft.com/office/powerpoint/2010/main" val="22089168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igrationWizIdDocumentLibraryPermissions xmlns="a17d96a2-ef1e-491a-a9ed-81f0bb1fbf80" xsi:nil="true"/>
    <MigrationWizIdSecurityGroups xmlns="a17d96a2-ef1e-491a-a9ed-81f0bb1fbf80" xsi:nil="true"/>
    <MigrationWizId xmlns="a17d96a2-ef1e-491a-a9ed-81f0bb1fbf80" xsi:nil="true"/>
    <MigrationWizIdPermissions xmlns="a17d96a2-ef1e-491a-a9ed-81f0bb1fbf80" xsi:nil="true"/>
    <MigrationWizIdPermissionLevels xmlns="a17d96a2-ef1e-491a-a9ed-81f0bb1fbf80"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448E1A07B504A4E916D12FC7A105ED4" ma:contentTypeVersion="18" ma:contentTypeDescription="Create a new document." ma:contentTypeScope="" ma:versionID="c0ce8c0777a1b45b3fb57b5ebd517e54">
  <xsd:schema xmlns:xsd="http://www.w3.org/2001/XMLSchema" xmlns:xs="http://www.w3.org/2001/XMLSchema" xmlns:p="http://schemas.microsoft.com/office/2006/metadata/properties" xmlns:ns3="a17d96a2-ef1e-491a-a9ed-81f0bb1fbf80" xmlns:ns4="59afcfd7-f6ed-4d7f-977c-eddcb1be5363" targetNamespace="http://schemas.microsoft.com/office/2006/metadata/properties" ma:root="true" ma:fieldsID="4f8c0dcb6d15d63eef3bf4293aa20ffa" ns3:_="" ns4:_="">
    <xsd:import namespace="a17d96a2-ef1e-491a-a9ed-81f0bb1fbf80"/>
    <xsd:import namespace="59afcfd7-f6ed-4d7f-977c-eddcb1be5363"/>
    <xsd:element name="properties">
      <xsd:complexType>
        <xsd:sequence>
          <xsd:element name="documentManagement">
            <xsd:complexType>
              <xsd:all>
                <xsd:element ref="ns3:MigrationWizId" minOccurs="0"/>
                <xsd:element ref="ns3:MigrationWizIdPermissions" minOccurs="0"/>
                <xsd:element ref="ns3:MigrationWizIdPermissionLevels" minOccurs="0"/>
                <xsd:element ref="ns3:MigrationWizIdDocumentLibraryPermissions" minOccurs="0"/>
                <xsd:element ref="ns3:MigrationWizIdSecurityGroups" minOccurs="0"/>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17d96a2-ef1e-491a-a9ed-81f0bb1fbf80"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PermissionLevels" ma:index="10" nillable="true" ma:displayName="MigrationWizIdPermissionLevels" ma:internalName="MigrationWizIdPermissionLevels">
      <xsd:simpleType>
        <xsd:restriction base="dms:Text"/>
      </xsd:simpleType>
    </xsd:element>
    <xsd:element name="MigrationWizIdDocumentLibraryPermissions" ma:index="11" nillable="true" ma:displayName="MigrationWizIdDocumentLibraryPermissions" ma:internalName="MigrationWizIdDocumentLibraryPermissions">
      <xsd:simpleType>
        <xsd:restriction base="dms:Text"/>
      </xsd:simpleType>
    </xsd:element>
    <xsd:element name="MigrationWizIdSecurityGroups" ma:index="12" nillable="true" ma:displayName="MigrationWizIdSecurityGroups" ma:internalName="MigrationWizIdSecurityGroups">
      <xsd:simpleType>
        <xsd:restriction base="dms:Text"/>
      </xsd:simpleType>
    </xsd:element>
    <xsd:element name="MediaServiceMetadata" ma:index="13" nillable="true" ma:displayName="MediaServiceMetadata" ma:hidden="true" ma:internalName="MediaServiceMetadata" ma:readOnly="true">
      <xsd:simpleType>
        <xsd:restriction base="dms:Note"/>
      </xsd:simpleType>
    </xsd:element>
    <xsd:element name="MediaServiceFastMetadata" ma:index="14" nillable="true" ma:displayName="MediaServiceFastMetadata" ma:hidden="true" ma:internalName="MediaServiceFastMetadata" ma:readOnly="true">
      <xsd:simpleType>
        <xsd:restriction base="dms:Note"/>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MediaServiceGenerationTime" ma:index="22" nillable="true" ma:displayName="MediaServiceGenerationTime" ma:hidden="true" ma:internalName="MediaServiceGenerationTime" ma:readOnly="true">
      <xsd:simpleType>
        <xsd:restriction base="dms:Text"/>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AutoKeyPoints" ma:index="24" nillable="true" ma:displayName="MediaServiceAutoKeyPoints" ma:hidden="true" ma:internalName="MediaServiceAutoKeyPoints" ma:readOnly="true">
      <xsd:simpleType>
        <xsd:restriction base="dms:Note"/>
      </xsd:simpleType>
    </xsd:element>
    <xsd:element name="MediaServiceKeyPoints" ma:index="25"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9afcfd7-f6ed-4d7f-977c-eddcb1be5363"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SharingHintHash" ma:index="2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47F906F-7054-4512-AE52-EF91255D5EC3}">
  <ds:schemaRefs>
    <ds:schemaRef ds:uri="http://schemas.microsoft.com/office/2006/documentManagement/types"/>
    <ds:schemaRef ds:uri="http://schemas.microsoft.com/office/infopath/2007/PartnerControls"/>
    <ds:schemaRef ds:uri="59afcfd7-f6ed-4d7f-977c-eddcb1be5363"/>
    <ds:schemaRef ds:uri="http://purl.org/dc/elements/1.1/"/>
    <ds:schemaRef ds:uri="http://schemas.microsoft.com/office/2006/metadata/properties"/>
    <ds:schemaRef ds:uri="http://purl.org/dc/terms/"/>
    <ds:schemaRef ds:uri="http://schemas.openxmlformats.org/package/2006/metadata/core-properties"/>
    <ds:schemaRef ds:uri="a17d96a2-ef1e-491a-a9ed-81f0bb1fbf80"/>
    <ds:schemaRef ds:uri="http://www.w3.org/XML/1998/namespace"/>
    <ds:schemaRef ds:uri="http://purl.org/dc/dcmitype/"/>
  </ds:schemaRefs>
</ds:datastoreItem>
</file>

<file path=customXml/itemProps2.xml><?xml version="1.0" encoding="utf-8"?>
<ds:datastoreItem xmlns:ds="http://schemas.openxmlformats.org/officeDocument/2006/customXml" ds:itemID="{1FBD862B-8306-4374-8585-5C67EFE6420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17d96a2-ef1e-491a-a9ed-81f0bb1fbf80"/>
    <ds:schemaRef ds:uri="59afcfd7-f6ed-4d7f-977c-eddcb1be536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CBFCCF4-2C06-483D-9FE0-758E4E6EB88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135</TotalTime>
  <Words>932</Words>
  <Application>Microsoft Office PowerPoint</Application>
  <PresentationFormat>Widescreen</PresentationFormat>
  <Paragraphs>67</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Charli House</dc:creator>
  <cp:lastModifiedBy>Charli House</cp:lastModifiedBy>
  <cp:revision>12</cp:revision>
  <dcterms:created xsi:type="dcterms:W3CDTF">2021-02-05T19:42:49Z</dcterms:created>
  <dcterms:modified xsi:type="dcterms:W3CDTF">2021-02-10T10:27:01Z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0x0101003448E1A07B504A4E916D12FC7A105ED4</vt:lpwstr>
  </property>
</Properties>
</file>