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0"/>
  </p:notesMasterIdLst>
  <p:sldIdLst>
    <p:sldId id="298" r:id="rId9"/>
    <p:sldId id="311" r:id="rId10"/>
    <p:sldId id="296" r:id="rId11"/>
    <p:sldId id="300" r:id="rId12"/>
    <p:sldId id="304" r:id="rId13"/>
    <p:sldId id="306" r:id="rId14"/>
    <p:sldId id="307" r:id="rId15"/>
    <p:sldId id="313" r:id="rId16"/>
    <p:sldId id="309" r:id="rId17"/>
    <p:sldId id="308" r:id="rId18"/>
    <p:sldId id="310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ED911F-B55A-BC47-9A5B-248D26E1A57B}" v="16" dt="2020-10-16T08:03:10.2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67" d="100"/>
          <a:sy n="67" d="100"/>
        </p:scale>
        <p:origin x="-15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02/11/2020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02/11/2020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lowest common multiple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of 5 and 8?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number is not a multiple of 9?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97			81			54			18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707" t="-1275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is the lowest common multiple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of 5 and 8?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number is not a multiple of 9?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97			81			54			18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×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Calibri" panose="020F0502020204030204" pitchFamily="34" charset="0"/>
                  </a:rPr>
                  <a:t>=</a:t>
                </a: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3"/>
                <a:stretch>
                  <a:fillRect l="-1689" t="-1446" b="-26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2997871" y="761654"/>
            <a:ext cx="655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55741" y="3759602"/>
            <a:ext cx="655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54195" y="5025134"/>
            <a:ext cx="655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73052" y="2939582"/>
            <a:ext cx="596973" cy="450821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6219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5813" y="2300288"/>
            <a:ext cx="4786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L.C. Can I identify factors?</a:t>
            </a:r>
          </a:p>
          <a:p>
            <a:endParaRPr lang="en-GB" sz="3600" dirty="0">
              <a:solidFill>
                <a:schemeClr val="bg1"/>
              </a:solidFill>
            </a:endParaRPr>
          </a:p>
          <a:p>
            <a:r>
              <a:rPr lang="en-GB" sz="3600" dirty="0">
                <a:solidFill>
                  <a:schemeClr val="bg1"/>
                </a:solidFill>
              </a:rPr>
              <a:t>Toolkit 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941942" y="1048142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154358" y="417191"/>
            <a:ext cx="297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a factor?</a:t>
            </a:r>
          </a:p>
        </p:txBody>
      </p:sp>
      <p:sp>
        <p:nvSpPr>
          <p:cNvPr id="5" name="Oval 4"/>
          <p:cNvSpPr/>
          <p:nvPr/>
        </p:nvSpPr>
        <p:spPr>
          <a:xfrm>
            <a:off x="3958342" y="1048142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993844" y="1048142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941942" y="2071439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958342" y="2071439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993844" y="2071439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757211" y="968493"/>
            <a:ext cx="3272188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2761948" y="1992409"/>
            <a:ext cx="3272188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405349" y="3325969"/>
            <a:ext cx="4020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rows of 3 are equal to 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11589" y="3325969"/>
            <a:ext cx="2016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</p:txBody>
      </p:sp>
      <p:sp>
        <p:nvSpPr>
          <p:cNvPr id="14" name="Rounded Rectangle 13"/>
          <p:cNvSpPr/>
          <p:nvPr/>
        </p:nvSpPr>
        <p:spPr>
          <a:xfrm rot="5400000">
            <a:off x="2343305" y="1486421"/>
            <a:ext cx="2035275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 rot="5400000">
            <a:off x="3380404" y="1486421"/>
            <a:ext cx="2035275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 rot="5400000">
            <a:off x="4433269" y="1483228"/>
            <a:ext cx="2035275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101202" y="4095560"/>
            <a:ext cx="4628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columns of 2 are equal to 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11589" y="4085083"/>
            <a:ext cx="2016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94944" y="4758672"/>
            <a:ext cx="5577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2 and 3 are factors of 6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4281" y="5058738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557125" y="52014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1684" y="5577598"/>
            <a:ext cx="500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 there any other factors of 6?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1540680" y="1400839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557080" y="1400839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592582" y="1400839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540680" y="2424136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557080" y="2424136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592582" y="2424136"/>
            <a:ext cx="864000" cy="86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1371490" y="1321190"/>
            <a:ext cx="6170183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405349" y="3325969"/>
            <a:ext cx="4020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row of 6 is equal to 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11589" y="3325969"/>
            <a:ext cx="2016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01202" y="4095560"/>
            <a:ext cx="4628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columns of 1 are equal to 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11589" y="4085083"/>
            <a:ext cx="2016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</p:txBody>
      </p:sp>
      <p:sp>
        <p:nvSpPr>
          <p:cNvPr id="23" name="Rounded Rectangle 22"/>
          <p:cNvSpPr/>
          <p:nvPr/>
        </p:nvSpPr>
        <p:spPr>
          <a:xfrm rot="5400000">
            <a:off x="1465222" y="1328460"/>
            <a:ext cx="1023297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 rot="5400000">
            <a:off x="2496120" y="1320707"/>
            <a:ext cx="1023297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 rot="5400000">
            <a:off x="3519416" y="1328460"/>
            <a:ext cx="1023297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 rot="5400000">
            <a:off x="4550313" y="1322686"/>
            <a:ext cx="1023297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 rot="5400000">
            <a:off x="5581211" y="1314933"/>
            <a:ext cx="1023297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 rot="5400000">
            <a:off x="6604507" y="1322686"/>
            <a:ext cx="1023297" cy="102329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594944" y="4758672"/>
            <a:ext cx="5577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1 and 6 are factors of 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753894" y="5502403"/>
            <a:ext cx="5577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The factors of 6 are: 1, 2, 3 and 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33559 -0.149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71" y="-747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0.33455 -0.1497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19" y="-7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33281 -0.149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32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7" grpId="0" animBg="1"/>
      <p:bldP spid="17" grpId="1" animBg="1"/>
      <p:bldP spid="18" grpId="0"/>
      <p:bldP spid="19" grpId="0"/>
      <p:bldP spid="20" grpId="0"/>
      <p:bldP spid="21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670665" y="1506207"/>
            <a:ext cx="1188000" cy="1188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925163" y="1838597"/>
            <a:ext cx="684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</p:txBody>
      </p:sp>
      <p:cxnSp>
        <p:nvCxnSpPr>
          <p:cNvPr id="6" name="Straight Arrow Connector 5"/>
          <p:cNvCxnSpPr>
            <a:cxnSpLocks/>
            <a:stCxn id="2" idx="1"/>
          </p:cNvCxnSpPr>
          <p:nvPr/>
        </p:nvCxnSpPr>
        <p:spPr>
          <a:xfrm flipH="1" flipV="1">
            <a:off x="3038495" y="1069501"/>
            <a:ext cx="806149" cy="6106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626326" y="747087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659203" y="810951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11413" y="1389272"/>
            <a:ext cx="2263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Factor pair</a:t>
            </a:r>
          </a:p>
        </p:txBody>
      </p:sp>
      <p:cxnSp>
        <p:nvCxnSpPr>
          <p:cNvPr id="11" name="Straight Arrow Connector 10"/>
          <p:cNvCxnSpPr>
            <a:cxnSpLocks/>
            <a:stCxn id="2" idx="7"/>
          </p:cNvCxnSpPr>
          <p:nvPr/>
        </p:nvCxnSpPr>
        <p:spPr>
          <a:xfrm flipV="1">
            <a:off x="4684686" y="1010952"/>
            <a:ext cx="818753" cy="66923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603967" y="747087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5640436" y="810951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cxnSp>
        <p:nvCxnSpPr>
          <p:cNvPr id="17" name="Straight Arrow Connector 16"/>
          <p:cNvCxnSpPr>
            <a:cxnSpLocks/>
            <a:stCxn id="2" idx="5"/>
          </p:cNvCxnSpPr>
          <p:nvPr/>
        </p:nvCxnSpPr>
        <p:spPr>
          <a:xfrm>
            <a:off x="4684686" y="2520228"/>
            <a:ext cx="750713" cy="6106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603967" y="2977044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5794577" y="3040908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</a:t>
            </a:r>
          </a:p>
        </p:txBody>
      </p:sp>
      <p:cxnSp>
        <p:nvCxnSpPr>
          <p:cNvPr id="21" name="Straight Arrow Connector 20"/>
          <p:cNvCxnSpPr>
            <a:cxnSpLocks/>
            <a:stCxn id="2" idx="3"/>
          </p:cNvCxnSpPr>
          <p:nvPr/>
        </p:nvCxnSpPr>
        <p:spPr>
          <a:xfrm flipH="1">
            <a:off x="3118047" y="2520228"/>
            <a:ext cx="726597" cy="6034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1626326" y="2977044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794256" y="3045149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351558" y="4343096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18 are: 1, 2, 3, 6, 9 and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095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  <p:bldP spid="12" grpId="0" animBg="1"/>
      <p:bldP spid="16" grpId="0"/>
      <p:bldP spid="18" grpId="0" animBg="1"/>
      <p:bldP spid="19" grpId="0"/>
      <p:bldP spid="23" grpId="0" animBg="1"/>
      <p:bldP spid="23" grpId="1" animBg="1"/>
      <p:bldP spid="24" grpId="0"/>
      <p:bldP spid="24" grpId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670665" y="1506207"/>
            <a:ext cx="1188000" cy="1188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922311" y="1838597"/>
            <a:ext cx="684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  <p:cxnSp>
        <p:nvCxnSpPr>
          <p:cNvPr id="6" name="Straight Arrow Connector 5"/>
          <p:cNvCxnSpPr>
            <a:cxnSpLocks/>
            <a:stCxn id="2" idx="2"/>
          </p:cNvCxnSpPr>
          <p:nvPr/>
        </p:nvCxnSpPr>
        <p:spPr>
          <a:xfrm flipH="1" flipV="1">
            <a:off x="2794316" y="1936711"/>
            <a:ext cx="876349" cy="16349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246667" y="1590035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279115" y="1653899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</a:p>
        </p:txBody>
      </p:sp>
      <p:cxnSp>
        <p:nvCxnSpPr>
          <p:cNvPr id="11" name="Straight Arrow Connector 10"/>
          <p:cNvCxnSpPr>
            <a:cxnSpLocks/>
          </p:cNvCxnSpPr>
          <p:nvPr/>
        </p:nvCxnSpPr>
        <p:spPr>
          <a:xfrm flipV="1">
            <a:off x="4858665" y="1990983"/>
            <a:ext cx="956093" cy="12519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020451" y="1583477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056920" y="1643675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</a:t>
            </a:r>
          </a:p>
        </p:txBody>
      </p:sp>
      <p:cxnSp>
        <p:nvCxnSpPr>
          <p:cNvPr id="17" name="Straight Arrow Connector 16"/>
          <p:cNvCxnSpPr>
            <a:cxnSpLocks/>
            <a:stCxn id="2" idx="4"/>
          </p:cNvCxnSpPr>
          <p:nvPr/>
        </p:nvCxnSpPr>
        <p:spPr>
          <a:xfrm>
            <a:off x="4264665" y="2694207"/>
            <a:ext cx="0" cy="8214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585396" y="3670209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756919" y="3734073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09535" y="5187571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20 are: _________________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0077" y="305446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22921" y="4481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09442" y="1660680"/>
            <a:ext cx="828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15422" y="5161751"/>
            <a:ext cx="3856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2, 4, 5, 10 and 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187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18" grpId="0" animBg="1"/>
      <p:bldP spid="19" grpId="0"/>
      <p:bldP spid="2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670665" y="1506207"/>
            <a:ext cx="1188000" cy="1188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922854" y="1838597"/>
            <a:ext cx="684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cxnSp>
        <p:nvCxnSpPr>
          <p:cNvPr id="6" name="Straight Arrow Connector 5"/>
          <p:cNvCxnSpPr>
            <a:cxnSpLocks/>
            <a:stCxn id="2" idx="2"/>
          </p:cNvCxnSpPr>
          <p:nvPr/>
        </p:nvCxnSpPr>
        <p:spPr>
          <a:xfrm flipH="1">
            <a:off x="2844082" y="2100207"/>
            <a:ext cx="826583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307380" y="1774732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380319" y="1838596"/>
            <a:ext cx="1285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</a:p>
        </p:txBody>
      </p:sp>
      <p:cxnSp>
        <p:nvCxnSpPr>
          <p:cNvPr id="17" name="Straight Arrow Connector 16"/>
          <p:cNvCxnSpPr>
            <a:cxnSpLocks/>
            <a:stCxn id="2" idx="6"/>
          </p:cNvCxnSpPr>
          <p:nvPr/>
        </p:nvCxnSpPr>
        <p:spPr>
          <a:xfrm>
            <a:off x="4858665" y="2100207"/>
            <a:ext cx="864256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974024" y="1774732"/>
            <a:ext cx="1358538" cy="65094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6184630" y="1873209"/>
            <a:ext cx="1015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242531" y="3953137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factors of 25 are: _________________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2410" y="433940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575254" y="5766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460293" y="3938653"/>
            <a:ext cx="3856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5, 5 and 25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60293" y="3938653"/>
            <a:ext cx="2002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 5 and 25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743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8" grpId="0" animBg="1"/>
      <p:bldP spid="19" grpId="0"/>
      <p:bldP spid="27" grpId="0"/>
      <p:bldP spid="27" grpId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3633" y="524131"/>
            <a:ext cx="68414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3 and 7 are all factors of a number between 40 and 50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3633" y="1708612"/>
            <a:ext cx="6841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number?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6554" y="1335089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49398" y="147777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83633" y="2519939"/>
            <a:ext cx="7376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number must be a multiple of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96696" y="2887682"/>
            <a:ext cx="7014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998660" y="2911038"/>
            <a:ext cx="7014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21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37442" y="2903742"/>
            <a:ext cx="7014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</a:p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</a:p>
          <a:p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52536" y="2911038"/>
            <a:ext cx="7014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63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77</a:t>
            </a:r>
          </a:p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84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68957" y="5502577"/>
            <a:ext cx="596973" cy="450821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4992670" y="3780660"/>
            <a:ext cx="596973" cy="450821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047750" y="1414463"/>
            <a:ext cx="1509713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92978" y="1708612"/>
            <a:ext cx="7014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42</a:t>
            </a:r>
          </a:p>
          <a:p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5958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41610" y="293757"/>
            <a:ext cx="834563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List the factors of these numbers: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What do you notice?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785" y="934960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63629" y="10776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62841" y="1157162"/>
            <a:ext cx="1450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and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2841" y="2432968"/>
            <a:ext cx="1450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and 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64959" y="3708774"/>
            <a:ext cx="1450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and 17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64959" y="4984580"/>
            <a:ext cx="1450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and 29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08756" y="5001933"/>
            <a:ext cx="5178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They all only have 2 factors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21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533" y="839479"/>
            <a:ext cx="1250012" cy="875008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1598447" y="718742"/>
            <a:ext cx="3265715" cy="1516688"/>
          </a:xfrm>
          <a:prstGeom prst="wedgeRoundRectCallout">
            <a:avLst>
              <a:gd name="adj1" fmla="val 68693"/>
              <a:gd name="adj2" fmla="val -201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0.5 </a:t>
            </a:r>
            <a:r>
              <a:rPr lang="en-GB" sz="24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 22 </a:t>
            </a:r>
            <a:r>
              <a:rPr lang="en-GB" sz="2400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 11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This means that 0.5 is a factor of 11 </a:t>
            </a:r>
          </a:p>
        </p:txBody>
      </p:sp>
      <p:sp>
        <p:nvSpPr>
          <p:cNvPr id="8" name="Multiply 7"/>
          <p:cNvSpPr/>
          <p:nvPr/>
        </p:nvSpPr>
        <p:spPr>
          <a:xfrm>
            <a:off x="4658927" y="1477086"/>
            <a:ext cx="1998618" cy="1933302"/>
          </a:xfrm>
          <a:prstGeom prst="mathMultiply">
            <a:avLst>
              <a:gd name="adj1" fmla="val 194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75864" y="3157149"/>
            <a:ext cx="73765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have to be integers (whole numbers).</a:t>
            </a:r>
            <a:endParaRPr lang="en-GB" sz="28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691" y="3893899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40535" y="40365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12904" y="4571099"/>
            <a:ext cx="4343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are the factors of 11?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56528" y="4946110"/>
            <a:ext cx="1791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 and 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482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1" grpId="0"/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5.4|2.4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9.4|2.2|5.4|5.9|0.7|0.9|3.4|6|1.4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3.1|1.6|3.2|2.6|1.4|1.5|3.9|2.4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|5.4|11.4|1.2|9.6|1.9|15|13.5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3|3.8|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7.8|5.1|8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1.6|2.5|8.7|10.3|6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2.8|2.6|2.5|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3.5|8.1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BC009D-8417-4B4A-8552-05ED26596F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522d4c35-b548-4432-90ae-af4376e1c4b4"/>
    <ds:schemaRef ds:uri="http://schemas.microsoft.com/office/2006/metadata/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8352</TotalTime>
  <Words>324</Words>
  <Application>Microsoft Office PowerPoint</Application>
  <PresentationFormat>On-screen Show (4:3)</PresentationFormat>
  <Paragraphs>98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222</cp:revision>
  <dcterms:created xsi:type="dcterms:W3CDTF">2019-07-05T11:02:13Z</dcterms:created>
  <dcterms:modified xsi:type="dcterms:W3CDTF">2020-11-02T10:14:45Z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