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58" r:id="rId6"/>
    <p:sldId id="259" r:id="rId7"/>
    <p:sldId id="260" r:id="rId8"/>
    <p:sldId id="261" r:id="rId9"/>
    <p:sldId id="267" r:id="rId10"/>
    <p:sldId id="268" r:id="rId11"/>
    <p:sldId id="269" r:id="rId12"/>
    <p:sldId id="270" r:id="rId13"/>
    <p:sldId id="271" r:id="rId14"/>
    <p:sldId id="272" r:id="rId15"/>
    <p:sldId id="273" r:id="rId16"/>
    <p:sldId id="263" r:id="rId17"/>
    <p:sldId id="274" r:id="rId18"/>
    <p:sldId id="275" r:id="rId19"/>
    <p:sldId id="276" r:id="rId20"/>
    <p:sldId id="277" r:id="rId21"/>
    <p:sldId id="278" r:id="rId22"/>
    <p:sldId id="279" r:id="rId23"/>
    <p:sldId id="280" r:id="rId24"/>
    <p:sldId id="264" r:id="rId25"/>
    <p:sldId id="282" r:id="rId26"/>
    <p:sldId id="283" r:id="rId27"/>
    <p:sldId id="284" r:id="rId28"/>
    <p:sldId id="285" r:id="rId29"/>
    <p:sldId id="288" r:id="rId30"/>
    <p:sldId id="265" r:id="rId31"/>
    <p:sldId id="287" r:id="rId32"/>
    <p:sldId id="286" r:id="rId33"/>
    <p:sldId id="289" r:id="rId34"/>
    <p:sldId id="290" r:id="rId35"/>
    <p:sldId id="292" r:id="rId36"/>
    <p:sldId id="291" r:id="rId37"/>
    <p:sldId id="266" r:id="rId38"/>
    <p:sldId id="293" r:id="rId39"/>
    <p:sldId id="294" r:id="rId40"/>
    <p:sldId id="29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CA027A-9146-09D9-D203-05B02668A7B8}" v="40" dt="2021-01-03T14:30:06.2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69" autoAdjust="0"/>
    <p:restoredTop sz="94619" autoAdjust="0"/>
  </p:normalViewPr>
  <p:slideViewPr>
    <p:cSldViewPr snapToGrid="0">
      <p:cViewPr varScale="1">
        <p:scale>
          <a:sx n="83" d="100"/>
          <a:sy n="83" d="100"/>
        </p:scale>
        <p:origin x="72" y="1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rina Stewart" userId="S::corrina.stewart@bramhopeprimaryschool.co.uk::47a46c61-2e17-40ae-9a3d-a14b8220ea0f" providerId="AD" clId="Web-{0CCA027A-9146-09D9-D203-05B02668A7B8}"/>
    <pc:docChg chg="modSld">
      <pc:chgData name="Corrina Stewart" userId="S::corrina.stewart@bramhopeprimaryschool.co.uk::47a46c61-2e17-40ae-9a3d-a14b8220ea0f" providerId="AD" clId="Web-{0CCA027A-9146-09D9-D203-05B02668A7B8}" dt="2021-01-03T14:30:05.934" v="36" actId="20577"/>
      <pc:docMkLst>
        <pc:docMk/>
      </pc:docMkLst>
      <pc:sldChg chg="modSp">
        <pc:chgData name="Corrina Stewart" userId="S::corrina.stewart@bramhopeprimaryschool.co.uk::47a46c61-2e17-40ae-9a3d-a14b8220ea0f" providerId="AD" clId="Web-{0CCA027A-9146-09D9-D203-05B02668A7B8}" dt="2021-01-03T14:20:29.706" v="8" actId="20577"/>
        <pc:sldMkLst>
          <pc:docMk/>
          <pc:sldMk cId="1995674069" sldId="267"/>
        </pc:sldMkLst>
        <pc:spChg chg="mod">
          <ac:chgData name="Corrina Stewart" userId="S::corrina.stewart@bramhopeprimaryschool.co.uk::47a46c61-2e17-40ae-9a3d-a14b8220ea0f" providerId="AD" clId="Web-{0CCA027A-9146-09D9-D203-05B02668A7B8}" dt="2021-01-03T14:20:29.706" v="8" actId="20577"/>
          <ac:spMkLst>
            <pc:docMk/>
            <pc:sldMk cId="1995674069" sldId="267"/>
            <ac:spMk id="2" creationId="{A7618850-EB48-45A2-BDA9-37ADF8CE59EC}"/>
          </ac:spMkLst>
        </pc:spChg>
      </pc:sldChg>
      <pc:sldChg chg="modSp">
        <pc:chgData name="Corrina Stewart" userId="S::corrina.stewart@bramhopeprimaryschool.co.uk::47a46c61-2e17-40ae-9a3d-a14b8220ea0f" providerId="AD" clId="Web-{0CCA027A-9146-09D9-D203-05B02668A7B8}" dt="2021-01-03T14:23:35.952" v="32" actId="20577"/>
        <pc:sldMkLst>
          <pc:docMk/>
          <pc:sldMk cId="3489793614" sldId="273"/>
        </pc:sldMkLst>
        <pc:spChg chg="mod">
          <ac:chgData name="Corrina Stewart" userId="S::corrina.stewart@bramhopeprimaryschool.co.uk::47a46c61-2e17-40ae-9a3d-a14b8220ea0f" providerId="AD" clId="Web-{0CCA027A-9146-09D9-D203-05B02668A7B8}" dt="2021-01-03T14:23:35.952" v="32" actId="20577"/>
          <ac:spMkLst>
            <pc:docMk/>
            <pc:sldMk cId="3489793614" sldId="273"/>
            <ac:spMk id="3" creationId="{270DEE38-0168-4AAA-AFF9-DB3C68C9BE4A}"/>
          </ac:spMkLst>
        </pc:spChg>
      </pc:sldChg>
      <pc:sldChg chg="modSp">
        <pc:chgData name="Corrina Stewart" userId="S::corrina.stewart@bramhopeprimaryschool.co.uk::47a46c61-2e17-40ae-9a3d-a14b8220ea0f" providerId="AD" clId="Web-{0CCA027A-9146-09D9-D203-05B02668A7B8}" dt="2021-01-03T14:30:04.152" v="34" actId="20577"/>
        <pc:sldMkLst>
          <pc:docMk/>
          <pc:sldMk cId="656385593" sldId="285"/>
        </pc:sldMkLst>
        <pc:spChg chg="mod">
          <ac:chgData name="Corrina Stewart" userId="S::corrina.stewart@bramhopeprimaryschool.co.uk::47a46c61-2e17-40ae-9a3d-a14b8220ea0f" providerId="AD" clId="Web-{0CCA027A-9146-09D9-D203-05B02668A7B8}" dt="2021-01-03T14:30:04.152" v="34" actId="20577"/>
          <ac:spMkLst>
            <pc:docMk/>
            <pc:sldMk cId="656385593" sldId="285"/>
            <ac:spMk id="3" creationId="{6E13841B-4121-4430-8EAA-FEAD0F74DA4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1/3/2021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1/3/2021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1/3/2021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1/3/2021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1/3/2021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One</a:t>
            </a:r>
          </a:p>
        </p:txBody>
      </p:sp>
    </p:spTree>
    <p:extLst>
      <p:ext uri="{BB962C8B-B14F-4D97-AF65-F5344CB8AC3E}">
        <p14:creationId xmlns:p14="http://schemas.microsoft.com/office/powerpoint/2010/main" val="173669318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bstract image">
            <a:extLst>
              <a:ext uri="{FF2B5EF4-FFF2-40B4-BE49-F238E27FC236}">
                <a16:creationId xmlns:a16="http://schemas.microsoft.com/office/drawing/2014/main" id="{5C002EE5-E4FF-463C-8DAA-9AC0B6D407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59059" y="0"/>
            <a:ext cx="12191979" cy="6857990"/>
          </a:xfrm>
          <a:prstGeom prst="rect">
            <a:avLst/>
          </a:prstGeom>
        </p:spPr>
      </p:pic>
      <p:sp>
        <p:nvSpPr>
          <p:cNvPr id="29" name="Rectangle 22">
            <a:extLst>
              <a:ext uri="{FF2B5EF4-FFF2-40B4-BE49-F238E27FC236}">
                <a16:creationId xmlns:a16="http://schemas.microsoft.com/office/drawing/2014/main" id="{F5380E9A-163E-4576-BCDD-0A450B7E90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9943" y="237744"/>
            <a:ext cx="7652977" cy="6382512"/>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4">
            <a:extLst>
              <a:ext uri="{FF2B5EF4-FFF2-40B4-BE49-F238E27FC236}">
                <a16:creationId xmlns:a16="http://schemas.microsoft.com/office/drawing/2014/main" id="{88DDEF77-9746-4D83-91F9-442A2487E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7103" y="374904"/>
            <a:ext cx="7340156"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a:xfrm>
            <a:off x="9392575" y="886888"/>
            <a:ext cx="2364684" cy="4706044"/>
          </a:xfrm>
        </p:spPr>
        <p:txBody>
          <a:bodyPr>
            <a:normAutofit fontScale="90000"/>
          </a:bodyPr>
          <a:lstStyle/>
          <a:p>
            <a:r>
              <a:rPr lang="en-US" dirty="0">
                <a:solidFill>
                  <a:schemeClr val="tx1">
                    <a:lumMod val="75000"/>
                    <a:lumOff val="25000"/>
                  </a:schemeClr>
                </a:solidFill>
              </a:rPr>
              <a:t>This half-term’s new book.</a:t>
            </a:r>
            <a:br>
              <a:rPr lang="en-US" dirty="0">
                <a:solidFill>
                  <a:schemeClr val="tx1">
                    <a:lumMod val="75000"/>
                    <a:lumOff val="25000"/>
                  </a:schemeClr>
                </a:solidFill>
              </a:rPr>
            </a:br>
            <a:br>
              <a:rPr lang="en-US" dirty="0">
                <a:solidFill>
                  <a:schemeClr val="tx1">
                    <a:lumMod val="75000"/>
                    <a:lumOff val="25000"/>
                  </a:schemeClr>
                </a:solidFill>
              </a:rPr>
            </a:br>
            <a:r>
              <a:rPr lang="en-US" dirty="0">
                <a:solidFill>
                  <a:schemeClr val="tx1">
                    <a:lumMod val="75000"/>
                    <a:lumOff val="25000"/>
                  </a:schemeClr>
                </a:solidFill>
              </a:rPr>
              <a:t>Have you read it?</a:t>
            </a:r>
            <a:br>
              <a:rPr lang="en-US" dirty="0">
                <a:solidFill>
                  <a:schemeClr val="tx1">
                    <a:lumMod val="75000"/>
                    <a:lumOff val="25000"/>
                  </a:schemeClr>
                </a:solidFill>
              </a:rPr>
            </a:br>
            <a:br>
              <a:rPr lang="en-US" dirty="0">
                <a:solidFill>
                  <a:schemeClr val="tx1">
                    <a:lumMod val="75000"/>
                    <a:lumOff val="25000"/>
                  </a:schemeClr>
                </a:solidFill>
              </a:rPr>
            </a:br>
            <a:r>
              <a:rPr lang="en-US" dirty="0">
                <a:solidFill>
                  <a:schemeClr val="tx1">
                    <a:lumMod val="75000"/>
                    <a:lumOff val="25000"/>
                  </a:schemeClr>
                </a:solidFill>
              </a:rPr>
              <a:t>Do you know what it is about?</a:t>
            </a:r>
          </a:p>
        </p:txBody>
      </p:sp>
      <p:pic>
        <p:nvPicPr>
          <p:cNvPr id="1026" name="Picture 2">
            <a:extLst>
              <a:ext uri="{FF2B5EF4-FFF2-40B4-BE49-F238E27FC236}">
                <a16:creationId xmlns:a16="http://schemas.microsoft.com/office/drawing/2014/main" id="{1211910F-D9C5-49EA-AE88-F00DC9C80C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5314" y="501910"/>
            <a:ext cx="4847261" cy="5854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60103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01BDF-46A9-497C-A192-D26D77D9B06A}"/>
              </a:ext>
            </a:extLst>
          </p:cNvPr>
          <p:cNvSpPr>
            <a:spLocks noGrp="1"/>
          </p:cNvSpPr>
          <p:nvPr>
            <p:ph type="title"/>
          </p:nvPr>
        </p:nvSpPr>
        <p:spPr/>
        <p:txBody>
          <a:bodyPr>
            <a:normAutofit fontScale="90000"/>
          </a:bodyPr>
          <a:lstStyle/>
          <a:p>
            <a:br>
              <a:rPr lang="en-US" b="1" i="0" dirty="0">
                <a:solidFill>
                  <a:srgbClr val="333333"/>
                </a:solidFill>
                <a:effectLst/>
                <a:latin typeface="Montserrat"/>
              </a:rPr>
            </a:br>
            <a:r>
              <a:rPr lang="en-US" b="1" i="0" dirty="0">
                <a:solidFill>
                  <a:srgbClr val="333333"/>
                </a:solidFill>
                <a:effectLst/>
                <a:latin typeface="Montserrat"/>
              </a:rPr>
              <a:t>Winner of the Blue Peter Book Award 2017 - Best Books with Facts</a:t>
            </a:r>
            <a:endParaRPr lang="en-GB" dirty="0"/>
          </a:p>
        </p:txBody>
      </p:sp>
      <p:sp>
        <p:nvSpPr>
          <p:cNvPr id="3" name="Content Placeholder 2">
            <a:extLst>
              <a:ext uri="{FF2B5EF4-FFF2-40B4-BE49-F238E27FC236}">
                <a16:creationId xmlns:a16="http://schemas.microsoft.com/office/drawing/2014/main" id="{8B6658B0-E3D7-44BB-AFE7-92E243194964}"/>
              </a:ext>
            </a:extLst>
          </p:cNvPr>
          <p:cNvSpPr>
            <a:spLocks noGrp="1"/>
          </p:cNvSpPr>
          <p:nvPr>
            <p:ph idx="1"/>
          </p:nvPr>
        </p:nvSpPr>
        <p:spPr/>
        <p:txBody>
          <a:bodyPr>
            <a:normAutofit/>
          </a:bodyPr>
          <a:lstStyle/>
          <a:p>
            <a:pPr marL="0" indent="0">
              <a:buNone/>
            </a:pPr>
            <a:endParaRPr lang="en-GB" dirty="0"/>
          </a:p>
          <a:p>
            <a:pPr marL="0" indent="0">
              <a:buNone/>
            </a:pPr>
            <a:r>
              <a:rPr lang="en-US" sz="1800" b="0" i="0" dirty="0">
                <a:solidFill>
                  <a:srgbClr val="333333"/>
                </a:solidFill>
                <a:effectLst/>
                <a:latin typeface="Amazon Ember"/>
              </a:rPr>
              <a:t>‘this wonderful </a:t>
            </a:r>
            <a:r>
              <a:rPr lang="en-US" sz="1800" b="1" i="0" dirty="0">
                <a:solidFill>
                  <a:srgbClr val="333333"/>
                </a:solidFill>
                <a:effectLst/>
                <a:latin typeface="Amazon Ember"/>
              </a:rPr>
              <a:t>anthology</a:t>
            </a:r>
            <a:r>
              <a:rPr lang="en-US" sz="1800" b="0" i="0" dirty="0">
                <a:solidFill>
                  <a:srgbClr val="333333"/>
                </a:solidFill>
                <a:effectLst/>
                <a:latin typeface="Amazon Ember"/>
              </a:rPr>
              <a:t> is a treat for all,’</a:t>
            </a:r>
            <a:endParaRPr lang="en-GB" sz="1800" b="0" i="0" dirty="0">
              <a:solidFill>
                <a:srgbClr val="333333"/>
              </a:solidFill>
              <a:effectLst/>
              <a:latin typeface="Amazon Ember"/>
            </a:endParaRPr>
          </a:p>
          <a:p>
            <a:pPr marL="0" indent="0">
              <a:buNone/>
            </a:pPr>
            <a:endParaRPr lang="en-GB" sz="1800" dirty="0">
              <a:solidFill>
                <a:srgbClr val="333333"/>
              </a:solidFill>
              <a:latin typeface="Amazon Ember"/>
            </a:endParaRPr>
          </a:p>
          <a:p>
            <a:pPr marL="0" indent="0">
              <a:buNone/>
            </a:pPr>
            <a:r>
              <a:rPr lang="en-US" sz="1800" b="0" i="0" dirty="0">
                <a:solidFill>
                  <a:srgbClr val="333333"/>
                </a:solidFill>
                <a:effectLst/>
                <a:latin typeface="Montserrat"/>
              </a:rPr>
              <a:t>‘Be shocked and amazed by these incredible real-life stories of extreme survival,’</a:t>
            </a:r>
          </a:p>
          <a:p>
            <a:pPr marL="0" indent="0">
              <a:buNone/>
            </a:pPr>
            <a:endParaRPr lang="en-US" sz="1800" dirty="0">
              <a:solidFill>
                <a:srgbClr val="333333"/>
              </a:solidFill>
              <a:latin typeface="Montserrat"/>
            </a:endParaRPr>
          </a:p>
          <a:p>
            <a:pPr marL="0" indent="0">
              <a:buNone/>
            </a:pPr>
            <a:r>
              <a:rPr lang="en-US" sz="1800" dirty="0">
                <a:solidFill>
                  <a:srgbClr val="333333"/>
                </a:solidFill>
                <a:latin typeface="Montserrat"/>
              </a:rPr>
              <a:t>‘The attractive design features a full-page or double-page-spread color illustration depicting a pivotal moment in each well-told story. ... A great collection of harrowing, true survivor stories.’</a:t>
            </a:r>
          </a:p>
          <a:p>
            <a:pPr marL="0" indent="0">
              <a:buNone/>
            </a:pPr>
            <a:endParaRPr lang="en-US" sz="1800" dirty="0">
              <a:solidFill>
                <a:srgbClr val="333333"/>
              </a:solidFill>
              <a:latin typeface="Montserrat"/>
            </a:endParaRPr>
          </a:p>
          <a:p>
            <a:pPr marL="0" indent="0" algn="ctr">
              <a:buNone/>
            </a:pPr>
            <a:r>
              <a:rPr lang="en-GB" sz="1800" dirty="0"/>
              <a:t>5/5Toppsta     4.3/5Goodreads    5/5Waterstones</a:t>
            </a:r>
          </a:p>
        </p:txBody>
      </p:sp>
      <p:sp>
        <p:nvSpPr>
          <p:cNvPr id="5" name="Rectangle 4">
            <a:extLst>
              <a:ext uri="{FF2B5EF4-FFF2-40B4-BE49-F238E27FC236}">
                <a16:creationId xmlns:a16="http://schemas.microsoft.com/office/drawing/2014/main" id="{08B539F2-72F4-45CE-941D-E4E778C58871}"/>
              </a:ext>
            </a:extLst>
          </p:cNvPr>
          <p:cNvSpPr/>
          <p:nvPr/>
        </p:nvSpPr>
        <p:spPr>
          <a:xfrm>
            <a:off x="6791417" y="2428164"/>
            <a:ext cx="4881653" cy="4166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0" i="0" dirty="0">
                <a:solidFill>
                  <a:srgbClr val="202124"/>
                </a:solidFill>
                <a:effectLst/>
                <a:latin typeface="arial" panose="020B0604020202020204" pitchFamily="34" charset="0"/>
              </a:rPr>
              <a:t>Anthology- noun- a published collection of stories or poems.</a:t>
            </a:r>
            <a:endParaRPr lang="en-GB" sz="1400" dirty="0"/>
          </a:p>
        </p:txBody>
      </p:sp>
    </p:spTree>
    <p:extLst>
      <p:ext uri="{BB962C8B-B14F-4D97-AF65-F5344CB8AC3E}">
        <p14:creationId xmlns:p14="http://schemas.microsoft.com/office/powerpoint/2010/main" val="713393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0DC31-77A1-4E40-A905-1B03F15915E1}"/>
              </a:ext>
            </a:extLst>
          </p:cNvPr>
          <p:cNvSpPr>
            <a:spLocks noGrp="1"/>
          </p:cNvSpPr>
          <p:nvPr>
            <p:ph type="title"/>
          </p:nvPr>
        </p:nvSpPr>
        <p:spPr>
          <a:xfrm>
            <a:off x="6579450" y="727627"/>
            <a:ext cx="4957553" cy="1645920"/>
          </a:xfrm>
        </p:spPr>
        <p:txBody>
          <a:bodyPr>
            <a:normAutofit/>
          </a:bodyPr>
          <a:lstStyle/>
          <a:p>
            <a:r>
              <a:rPr lang="en-US" b="0" i="0">
                <a:effectLst/>
                <a:latin typeface="Source Sans Pro" panose="020B0604020202020204" pitchFamily="34" charset="0"/>
              </a:rPr>
              <a:t>Do you have what it takes to be a survivor?</a:t>
            </a:r>
            <a:endParaRPr lang="en-GB" dirty="0"/>
          </a:p>
        </p:txBody>
      </p:sp>
      <p:sp>
        <p:nvSpPr>
          <p:cNvPr id="11" name="Rectangle 10">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3" name="Rectangle 12">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2" descr="Graphical user interface&#10;&#10;Description automatically generated with medium confidence">
            <a:extLst>
              <a:ext uri="{FF2B5EF4-FFF2-40B4-BE49-F238E27FC236}">
                <a16:creationId xmlns:a16="http://schemas.microsoft.com/office/drawing/2014/main" id="{78D2FFD6-AF02-4D24-A3FC-B4D4C4820E1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66171" y="1206900"/>
            <a:ext cx="3692607" cy="4462365"/>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7">
            <a:extLst>
              <a:ext uri="{FF2B5EF4-FFF2-40B4-BE49-F238E27FC236}">
                <a16:creationId xmlns:a16="http://schemas.microsoft.com/office/drawing/2014/main" id="{C402B88A-F266-4DB9-BE04-83A5C466FBD4}"/>
              </a:ext>
            </a:extLst>
          </p:cNvPr>
          <p:cNvSpPr>
            <a:spLocks noGrp="1"/>
          </p:cNvSpPr>
          <p:nvPr>
            <p:ph idx="1"/>
          </p:nvPr>
        </p:nvSpPr>
        <p:spPr>
          <a:xfrm>
            <a:off x="6579450" y="2538919"/>
            <a:ext cx="4957554" cy="3496120"/>
          </a:xfrm>
        </p:spPr>
        <p:txBody>
          <a:bodyPr>
            <a:normAutofit lnSpcReduction="10000"/>
          </a:bodyPr>
          <a:lstStyle/>
          <a:p>
            <a:r>
              <a:rPr lang="en-US" sz="2000" dirty="0"/>
              <a:t>What do you think the book will be about? </a:t>
            </a:r>
          </a:p>
          <a:p>
            <a:r>
              <a:rPr lang="en-US" sz="2000" dirty="0"/>
              <a:t>What things can you see on the front cover? </a:t>
            </a:r>
          </a:p>
          <a:p>
            <a:r>
              <a:rPr lang="en-US" sz="2000" dirty="0"/>
              <a:t>What is the genre of this text? </a:t>
            </a:r>
          </a:p>
          <a:p>
            <a:r>
              <a:rPr lang="en-US" sz="2000" dirty="0"/>
              <a:t>Why do you think the author wanted to write a book about survivors? </a:t>
            </a:r>
          </a:p>
          <a:p>
            <a:r>
              <a:rPr lang="en-US" sz="2000" dirty="0"/>
              <a:t>Who might be interested in reading this book and why?</a:t>
            </a:r>
          </a:p>
        </p:txBody>
      </p:sp>
    </p:spTree>
    <p:extLst>
      <p:ext uri="{BB962C8B-B14F-4D97-AF65-F5344CB8AC3E}">
        <p14:creationId xmlns:p14="http://schemas.microsoft.com/office/powerpoint/2010/main" val="3021878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55E38-1BAC-4861-929D-099E1D459E48}"/>
              </a:ext>
            </a:extLst>
          </p:cNvPr>
          <p:cNvSpPr>
            <a:spLocks noGrp="1"/>
          </p:cNvSpPr>
          <p:nvPr>
            <p:ph type="title"/>
          </p:nvPr>
        </p:nvSpPr>
        <p:spPr/>
        <p:txBody>
          <a:bodyPr/>
          <a:lstStyle/>
          <a:p>
            <a:r>
              <a:rPr lang="en-US" dirty="0"/>
              <a:t>LC: Can I produce a blackout poem? </a:t>
            </a:r>
            <a:endParaRPr lang="en-GB" dirty="0"/>
          </a:p>
        </p:txBody>
      </p:sp>
      <p:sp>
        <p:nvSpPr>
          <p:cNvPr id="3" name="Content Placeholder 2">
            <a:extLst>
              <a:ext uri="{FF2B5EF4-FFF2-40B4-BE49-F238E27FC236}">
                <a16:creationId xmlns:a16="http://schemas.microsoft.com/office/drawing/2014/main" id="{5BBEAA34-708D-40CD-B224-7DB8DB3C64AC}"/>
              </a:ext>
            </a:extLst>
          </p:cNvPr>
          <p:cNvSpPr>
            <a:spLocks noGrp="1"/>
          </p:cNvSpPr>
          <p:nvPr>
            <p:ph idx="1"/>
          </p:nvPr>
        </p:nvSpPr>
        <p:spPr/>
        <p:txBody>
          <a:bodyPr/>
          <a:lstStyle/>
          <a:p>
            <a:pPr marL="0" indent="0">
              <a:buNone/>
            </a:pPr>
            <a:r>
              <a:rPr lang="en-GB" u="sng" dirty="0"/>
              <a:t>Toolkit</a:t>
            </a:r>
          </a:p>
          <a:p>
            <a:r>
              <a:rPr lang="en-US" dirty="0"/>
              <a:t>Careful word selection</a:t>
            </a:r>
          </a:p>
          <a:p>
            <a:r>
              <a:rPr lang="en-US" dirty="0"/>
              <a:t> </a:t>
            </a:r>
            <a:endParaRPr lang="en-GB" dirty="0"/>
          </a:p>
        </p:txBody>
      </p:sp>
    </p:spTree>
    <p:extLst>
      <p:ext uri="{BB962C8B-B14F-4D97-AF65-F5344CB8AC3E}">
        <p14:creationId xmlns:p14="http://schemas.microsoft.com/office/powerpoint/2010/main" val="797590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5" name="Content Placeholder 4">
            <a:extLst>
              <a:ext uri="{FF2B5EF4-FFF2-40B4-BE49-F238E27FC236}">
                <a16:creationId xmlns:a16="http://schemas.microsoft.com/office/drawing/2014/main" id="{106A7D88-E1C5-4262-886D-B174746FFE6E}"/>
              </a:ext>
            </a:extLst>
          </p:cNvPr>
          <p:cNvPicPr>
            <a:picLocks noChangeAspect="1"/>
          </p:cNvPicPr>
          <p:nvPr/>
        </p:nvPicPr>
        <p:blipFill rotWithShape="1">
          <a:blip r:embed="rId2"/>
          <a:srcRect l="32853" t="17306" r="33336" b="12673"/>
          <a:stretch/>
        </p:blipFill>
        <p:spPr>
          <a:xfrm>
            <a:off x="404689" y="429244"/>
            <a:ext cx="5110285" cy="5953080"/>
          </a:xfrm>
          <a:prstGeom prst="rect">
            <a:avLst/>
          </a:prstGeom>
        </p:spPr>
      </p:pic>
      <p:sp>
        <p:nvSpPr>
          <p:cNvPr id="16" name="Rectangle 15">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618850-EB48-45A2-BDA9-37ADF8CE59EC}"/>
              </a:ext>
            </a:extLst>
          </p:cNvPr>
          <p:cNvSpPr>
            <a:spLocks noGrp="1"/>
          </p:cNvSpPr>
          <p:nvPr>
            <p:ph type="title"/>
          </p:nvPr>
        </p:nvSpPr>
        <p:spPr>
          <a:xfrm>
            <a:off x="6846137" y="727626"/>
            <a:ext cx="4602152" cy="1718225"/>
          </a:xfrm>
        </p:spPr>
        <p:txBody>
          <a:bodyPr>
            <a:normAutofit fontScale="90000"/>
          </a:bodyPr>
          <a:lstStyle/>
          <a:p>
            <a:r>
              <a:rPr lang="en-US" dirty="0"/>
              <a:t>This is a true story </a:t>
            </a:r>
            <a:r>
              <a:rPr lang="en-US"/>
              <a:t>from Peru, imagine what </a:t>
            </a:r>
            <a:r>
              <a:rPr lang="en-US" dirty="0"/>
              <a:t>may have happened and how?</a:t>
            </a:r>
            <a:endParaRPr lang="en-GB" dirty="0"/>
          </a:p>
        </p:txBody>
      </p:sp>
      <p:pic>
        <p:nvPicPr>
          <p:cNvPr id="7" name="Content Placeholder 6">
            <a:extLst>
              <a:ext uri="{FF2B5EF4-FFF2-40B4-BE49-F238E27FC236}">
                <a16:creationId xmlns:a16="http://schemas.microsoft.com/office/drawing/2014/main" id="{4CD5AB92-7874-48E7-8E81-1682CD7C8941}"/>
              </a:ext>
            </a:extLst>
          </p:cNvPr>
          <p:cNvPicPr>
            <a:picLocks noGrp="1" noChangeAspect="1"/>
          </p:cNvPicPr>
          <p:nvPr>
            <p:ph idx="1"/>
          </p:nvPr>
        </p:nvPicPr>
        <p:blipFill rotWithShape="1">
          <a:blip r:embed="rId3"/>
          <a:srcRect l="33770" t="10906" r="2070" b="11458"/>
          <a:stretch/>
        </p:blipFill>
        <p:spPr>
          <a:xfrm>
            <a:off x="6600825" y="2838450"/>
            <a:ext cx="5093844" cy="3467100"/>
          </a:xfrm>
        </p:spPr>
      </p:pic>
    </p:spTree>
    <p:extLst>
      <p:ext uri="{BB962C8B-B14F-4D97-AF65-F5344CB8AC3E}">
        <p14:creationId xmlns:p14="http://schemas.microsoft.com/office/powerpoint/2010/main" val="1995674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1EED1-3D86-449A-BEC1-88A6500175E9}"/>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2637106B-50DD-4241-88C4-B3C572955A81}"/>
              </a:ext>
            </a:extLst>
          </p:cNvPr>
          <p:cNvPicPr>
            <a:picLocks noGrp="1" noChangeAspect="1"/>
          </p:cNvPicPr>
          <p:nvPr>
            <p:ph idx="1"/>
          </p:nvPr>
        </p:nvPicPr>
        <p:blipFill rotWithShape="1">
          <a:blip r:embed="rId2"/>
          <a:srcRect l="34134" t="19588" r="34412" b="44784"/>
          <a:stretch/>
        </p:blipFill>
        <p:spPr>
          <a:xfrm>
            <a:off x="1066800" y="650110"/>
            <a:ext cx="6581775" cy="4193697"/>
          </a:xfrm>
        </p:spPr>
      </p:pic>
    </p:spTree>
    <p:extLst>
      <p:ext uri="{BB962C8B-B14F-4D97-AF65-F5344CB8AC3E}">
        <p14:creationId xmlns:p14="http://schemas.microsoft.com/office/powerpoint/2010/main" val="2770571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46DF8-EB4C-4428-B6D9-3382FBDA4805}"/>
              </a:ext>
            </a:extLst>
          </p:cNvPr>
          <p:cNvSpPr>
            <a:spLocks noGrp="1"/>
          </p:cNvSpPr>
          <p:nvPr>
            <p:ph type="title"/>
          </p:nvPr>
        </p:nvSpPr>
        <p:spPr>
          <a:xfrm>
            <a:off x="341279" y="610383"/>
            <a:ext cx="2428875" cy="1388405"/>
          </a:xfrm>
        </p:spPr>
        <p:txBody>
          <a:bodyPr/>
          <a:lstStyle/>
          <a:p>
            <a:r>
              <a:rPr lang="en-GB" dirty="0"/>
              <a:t>Pages 2 and 3</a:t>
            </a:r>
          </a:p>
        </p:txBody>
      </p:sp>
      <p:sp>
        <p:nvSpPr>
          <p:cNvPr id="3" name="Content Placeholder 2">
            <a:extLst>
              <a:ext uri="{FF2B5EF4-FFF2-40B4-BE49-F238E27FC236}">
                <a16:creationId xmlns:a16="http://schemas.microsoft.com/office/drawing/2014/main" id="{610F7FC9-AB64-4ABC-B594-852303A75067}"/>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1B45DEF0-5672-4D25-A6BE-F8898C8D0FFD}"/>
              </a:ext>
            </a:extLst>
          </p:cNvPr>
          <p:cNvPicPr>
            <a:picLocks noChangeAspect="1"/>
          </p:cNvPicPr>
          <p:nvPr/>
        </p:nvPicPr>
        <p:blipFill rotWithShape="1">
          <a:blip r:embed="rId2"/>
          <a:srcRect l="31796" t="17224" r="36797" b="13199"/>
          <a:stretch/>
        </p:blipFill>
        <p:spPr>
          <a:xfrm>
            <a:off x="2285999" y="506050"/>
            <a:ext cx="4762501" cy="5934881"/>
          </a:xfrm>
          <a:prstGeom prst="rect">
            <a:avLst/>
          </a:prstGeom>
        </p:spPr>
      </p:pic>
      <p:pic>
        <p:nvPicPr>
          <p:cNvPr id="7" name="Picture 6">
            <a:extLst>
              <a:ext uri="{FF2B5EF4-FFF2-40B4-BE49-F238E27FC236}">
                <a16:creationId xmlns:a16="http://schemas.microsoft.com/office/drawing/2014/main" id="{FEAE12B1-8292-4108-8A05-C78EAA5A8BEF}"/>
              </a:ext>
            </a:extLst>
          </p:cNvPr>
          <p:cNvPicPr>
            <a:picLocks noChangeAspect="1"/>
          </p:cNvPicPr>
          <p:nvPr/>
        </p:nvPicPr>
        <p:blipFill rotWithShape="1">
          <a:blip r:embed="rId3"/>
          <a:srcRect l="36328" t="20416" r="33125" b="10972"/>
          <a:stretch/>
        </p:blipFill>
        <p:spPr>
          <a:xfrm>
            <a:off x="7096125" y="506050"/>
            <a:ext cx="4697446" cy="5934881"/>
          </a:xfrm>
          <a:prstGeom prst="rect">
            <a:avLst/>
          </a:prstGeom>
        </p:spPr>
      </p:pic>
    </p:spTree>
    <p:extLst>
      <p:ext uri="{BB962C8B-B14F-4D97-AF65-F5344CB8AC3E}">
        <p14:creationId xmlns:p14="http://schemas.microsoft.com/office/powerpoint/2010/main" val="37307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1A6AEC-B928-4ABC-9D46-5F97A618B1A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BF41F0-4833-46E1-A0FF-338691D56F61}"/>
              </a:ext>
            </a:extLst>
          </p:cNvPr>
          <p:cNvSpPr>
            <a:spLocks noGrp="1"/>
          </p:cNvSpPr>
          <p:nvPr>
            <p:ph idx="1"/>
          </p:nvPr>
        </p:nvSpPr>
        <p:spPr>
          <a:xfrm>
            <a:off x="5015882" y="2103120"/>
            <a:ext cx="6109317" cy="3849624"/>
          </a:xfrm>
        </p:spPr>
        <p:txBody>
          <a:bodyPr/>
          <a:lstStyle/>
          <a:p>
            <a:pPr marL="0" indent="0">
              <a:buNone/>
            </a:pPr>
            <a:r>
              <a:rPr lang="en-GB" dirty="0"/>
              <a:t>Listen to the next bit with your eyes closed and try to visualise the scene.</a:t>
            </a:r>
          </a:p>
          <a:p>
            <a:pPr marL="0" indent="0">
              <a:buNone/>
            </a:pPr>
            <a:endParaRPr lang="en-GB" dirty="0"/>
          </a:p>
          <a:p>
            <a:pPr marL="0" indent="0">
              <a:buNone/>
            </a:pPr>
            <a:r>
              <a:rPr lang="en-US" dirty="0"/>
              <a:t>What images did you see? Discuss.</a:t>
            </a:r>
            <a:endParaRPr lang="en-GB" dirty="0"/>
          </a:p>
        </p:txBody>
      </p:sp>
      <p:pic>
        <p:nvPicPr>
          <p:cNvPr id="5" name="Picture 4">
            <a:extLst>
              <a:ext uri="{FF2B5EF4-FFF2-40B4-BE49-F238E27FC236}">
                <a16:creationId xmlns:a16="http://schemas.microsoft.com/office/drawing/2014/main" id="{8AAD8141-9AFF-4D9F-9722-567E85428913}"/>
              </a:ext>
            </a:extLst>
          </p:cNvPr>
          <p:cNvPicPr>
            <a:picLocks noChangeAspect="1"/>
          </p:cNvPicPr>
          <p:nvPr/>
        </p:nvPicPr>
        <p:blipFill rotWithShape="1">
          <a:blip r:embed="rId2"/>
          <a:srcRect l="36719" t="20139" r="33244" b="5972"/>
          <a:stretch/>
        </p:blipFill>
        <p:spPr>
          <a:xfrm>
            <a:off x="400048" y="390523"/>
            <a:ext cx="4385016" cy="6067428"/>
          </a:xfrm>
          <a:prstGeom prst="rect">
            <a:avLst/>
          </a:prstGeom>
        </p:spPr>
      </p:pic>
      <p:sp>
        <p:nvSpPr>
          <p:cNvPr id="6" name="Rectangle 5">
            <a:extLst>
              <a:ext uri="{FF2B5EF4-FFF2-40B4-BE49-F238E27FC236}">
                <a16:creationId xmlns:a16="http://schemas.microsoft.com/office/drawing/2014/main" id="{2B880B1F-CA55-4B0F-A115-1DF62CE80FF2}"/>
              </a:ext>
            </a:extLst>
          </p:cNvPr>
          <p:cNvSpPr/>
          <p:nvPr/>
        </p:nvSpPr>
        <p:spPr>
          <a:xfrm>
            <a:off x="400048" y="847725"/>
            <a:ext cx="3790952" cy="5286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5203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D3003-2DB0-4E8B-AA21-91F7005C166F}"/>
              </a:ext>
            </a:extLst>
          </p:cNvPr>
          <p:cNvSpPr>
            <a:spLocks noGrp="1"/>
          </p:cNvSpPr>
          <p:nvPr>
            <p:ph type="title"/>
          </p:nvPr>
        </p:nvSpPr>
        <p:spPr>
          <a:xfrm>
            <a:off x="400050" y="90144"/>
            <a:ext cx="10058400" cy="1371600"/>
          </a:xfrm>
        </p:spPr>
        <p:txBody>
          <a:bodyPr/>
          <a:lstStyle/>
          <a:p>
            <a:r>
              <a:rPr lang="en-GB" dirty="0"/>
              <a:t>Black out poetry</a:t>
            </a:r>
          </a:p>
        </p:txBody>
      </p:sp>
      <p:pic>
        <p:nvPicPr>
          <p:cNvPr id="2050" name="Picture 2" descr="Blackout Poetry | Ian bland">
            <a:extLst>
              <a:ext uri="{FF2B5EF4-FFF2-40B4-BE49-F238E27FC236}">
                <a16:creationId xmlns:a16="http://schemas.microsoft.com/office/drawing/2014/main" id="{977AEE8C-1F70-4F28-8EFE-9CC7F3E71BA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1012" y="1208881"/>
            <a:ext cx="3405188" cy="508237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lackout Poetry | Ian bland">
            <a:extLst>
              <a:ext uri="{FF2B5EF4-FFF2-40B4-BE49-F238E27FC236}">
                <a16:creationId xmlns:a16="http://schemas.microsoft.com/office/drawing/2014/main" id="{23DDEC67-716C-4453-B84A-93009D5330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7162" y="1208881"/>
            <a:ext cx="4157663" cy="509101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lackout Poetry | Scholastic">
            <a:extLst>
              <a:ext uri="{FF2B5EF4-FFF2-40B4-BE49-F238E27FC236}">
                <a16:creationId xmlns:a16="http://schemas.microsoft.com/office/drawing/2014/main" id="{BCC8DCF7-19BE-40CB-8147-82BEBC069DE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15288" y="870552"/>
            <a:ext cx="3776662" cy="5429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074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5" name="Content Placeholder 4">
            <a:extLst>
              <a:ext uri="{FF2B5EF4-FFF2-40B4-BE49-F238E27FC236}">
                <a16:creationId xmlns:a16="http://schemas.microsoft.com/office/drawing/2014/main" id="{E706FB65-7EE5-44D3-A054-2C6DC924C451}"/>
              </a:ext>
            </a:extLst>
          </p:cNvPr>
          <p:cNvPicPr>
            <a:picLocks noChangeAspect="1"/>
          </p:cNvPicPr>
          <p:nvPr/>
        </p:nvPicPr>
        <p:blipFill rotWithShape="1">
          <a:blip r:embed="rId2"/>
          <a:srcRect l="35359" t="14317" r="36142" b="12988"/>
          <a:stretch/>
        </p:blipFill>
        <p:spPr>
          <a:xfrm>
            <a:off x="866115" y="644767"/>
            <a:ext cx="3867150" cy="5548520"/>
          </a:xfrm>
          <a:prstGeom prst="rect">
            <a:avLst/>
          </a:prstGeom>
        </p:spPr>
      </p:pic>
      <p:sp>
        <p:nvSpPr>
          <p:cNvPr id="16" name="Rectangle 15">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E5A3B2-419F-4C92-BBB8-80A4C6B6D7D4}"/>
              </a:ext>
            </a:extLst>
          </p:cNvPr>
          <p:cNvSpPr>
            <a:spLocks noGrp="1"/>
          </p:cNvSpPr>
          <p:nvPr>
            <p:ph type="title"/>
          </p:nvPr>
        </p:nvSpPr>
        <p:spPr>
          <a:xfrm>
            <a:off x="6846137" y="727626"/>
            <a:ext cx="4602152" cy="1718225"/>
          </a:xfrm>
        </p:spPr>
        <p:txBody>
          <a:bodyPr>
            <a:normAutofit/>
          </a:bodyPr>
          <a:lstStyle/>
          <a:p>
            <a:r>
              <a:rPr lang="en-GB" dirty="0"/>
              <a:t>What is a black out poem?</a:t>
            </a:r>
          </a:p>
        </p:txBody>
      </p:sp>
      <p:sp>
        <p:nvSpPr>
          <p:cNvPr id="9" name="Content Placeholder 8">
            <a:extLst>
              <a:ext uri="{FF2B5EF4-FFF2-40B4-BE49-F238E27FC236}">
                <a16:creationId xmlns:a16="http://schemas.microsoft.com/office/drawing/2014/main" id="{280BFE37-A8DF-402D-94AB-700D20D53BCC}"/>
              </a:ext>
            </a:extLst>
          </p:cNvPr>
          <p:cNvSpPr>
            <a:spLocks noGrp="1"/>
          </p:cNvSpPr>
          <p:nvPr>
            <p:ph idx="1"/>
          </p:nvPr>
        </p:nvSpPr>
        <p:spPr>
          <a:xfrm>
            <a:off x="6846137" y="2538919"/>
            <a:ext cx="4602152" cy="3557805"/>
          </a:xfrm>
        </p:spPr>
        <p:txBody>
          <a:bodyPr>
            <a:normAutofit/>
          </a:bodyPr>
          <a:lstStyle/>
          <a:p>
            <a:r>
              <a:rPr lang="en-US" b="0" i="0" dirty="0">
                <a:solidFill>
                  <a:srgbClr val="202124"/>
                </a:solidFill>
                <a:effectLst/>
                <a:latin typeface="arial" panose="020B0604020202020204" pitchFamily="34" charset="0"/>
              </a:rPr>
              <a:t>A </a:t>
            </a:r>
            <a:r>
              <a:rPr lang="en-US" b="1" i="0" dirty="0">
                <a:solidFill>
                  <a:srgbClr val="202124"/>
                </a:solidFill>
                <a:effectLst/>
                <a:latin typeface="arial" panose="020B0604020202020204" pitchFamily="34" charset="0"/>
              </a:rPr>
              <a:t>blackout poem</a:t>
            </a:r>
            <a:r>
              <a:rPr lang="en-US" b="0" i="0" dirty="0">
                <a:solidFill>
                  <a:srgbClr val="202124"/>
                </a:solidFill>
                <a:effectLst/>
                <a:latin typeface="arial" panose="020B0604020202020204" pitchFamily="34" charset="0"/>
              </a:rPr>
              <a:t> is when a </a:t>
            </a:r>
            <a:r>
              <a:rPr lang="en-US" b="1" i="0" dirty="0">
                <a:solidFill>
                  <a:srgbClr val="202124"/>
                </a:solidFill>
                <a:effectLst/>
                <a:latin typeface="arial" panose="020B0604020202020204" pitchFamily="34" charset="0"/>
              </a:rPr>
              <a:t>poet</a:t>
            </a:r>
            <a:r>
              <a:rPr lang="en-US" b="0" i="0" dirty="0">
                <a:solidFill>
                  <a:srgbClr val="202124"/>
                </a:solidFill>
                <a:effectLst/>
                <a:latin typeface="arial" panose="020B0604020202020204" pitchFamily="34" charset="0"/>
              </a:rPr>
              <a:t> takes a marker (usually black marker) to already established text--like in a newspaper--and starts redacting words until a </a:t>
            </a:r>
            <a:r>
              <a:rPr lang="en-US" b="1" i="0" dirty="0">
                <a:solidFill>
                  <a:srgbClr val="202124"/>
                </a:solidFill>
                <a:effectLst/>
                <a:latin typeface="arial" panose="020B0604020202020204" pitchFamily="34" charset="0"/>
              </a:rPr>
              <a:t>poem</a:t>
            </a:r>
            <a:r>
              <a:rPr lang="en-US" b="0" i="0" dirty="0">
                <a:solidFill>
                  <a:srgbClr val="202124"/>
                </a:solidFill>
                <a:effectLst/>
                <a:latin typeface="arial" panose="020B0604020202020204" pitchFamily="34" charset="0"/>
              </a:rPr>
              <a:t> is formed. The key thing with a </a:t>
            </a:r>
            <a:r>
              <a:rPr lang="en-US" b="1" i="0" dirty="0">
                <a:solidFill>
                  <a:srgbClr val="202124"/>
                </a:solidFill>
                <a:effectLst/>
                <a:latin typeface="arial" panose="020B0604020202020204" pitchFamily="34" charset="0"/>
              </a:rPr>
              <a:t>blackout poem</a:t>
            </a:r>
            <a:r>
              <a:rPr lang="en-US" b="0" i="0" dirty="0">
                <a:solidFill>
                  <a:srgbClr val="202124"/>
                </a:solidFill>
                <a:effectLst/>
                <a:latin typeface="arial" panose="020B0604020202020204" pitchFamily="34" charset="0"/>
              </a:rPr>
              <a:t> is that the text AND redacted text form a sort of visual </a:t>
            </a:r>
            <a:r>
              <a:rPr lang="en-US" b="1" i="0" dirty="0">
                <a:solidFill>
                  <a:srgbClr val="202124"/>
                </a:solidFill>
                <a:effectLst/>
                <a:latin typeface="arial" panose="020B0604020202020204" pitchFamily="34" charset="0"/>
              </a:rPr>
              <a:t>poem</a:t>
            </a:r>
            <a:r>
              <a:rPr lang="en-US" b="0" i="0" dirty="0">
                <a:solidFill>
                  <a:srgbClr val="202124"/>
                </a:solidFill>
                <a:effectLst/>
                <a:latin typeface="arial" panose="020B0604020202020204" pitchFamily="34" charset="0"/>
              </a:rPr>
              <a:t>.</a:t>
            </a:r>
            <a:endParaRPr lang="en-US" dirty="0"/>
          </a:p>
        </p:txBody>
      </p:sp>
    </p:spTree>
    <p:extLst>
      <p:ext uri="{BB962C8B-B14F-4D97-AF65-F5344CB8AC3E}">
        <p14:creationId xmlns:p14="http://schemas.microsoft.com/office/powerpoint/2010/main" val="450471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3CB0C-E1A7-42D7-AB0B-4406965EF3AC}"/>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270DEE38-0168-4AAA-AFF9-DB3C68C9BE4A}"/>
              </a:ext>
            </a:extLst>
          </p:cNvPr>
          <p:cNvSpPr>
            <a:spLocks noGrp="1"/>
          </p:cNvSpPr>
          <p:nvPr>
            <p:ph idx="1"/>
          </p:nvPr>
        </p:nvSpPr>
        <p:spPr/>
        <p:txBody>
          <a:bodyPr vert="horz" lIns="91440" tIns="45720" rIns="91440" bIns="45720" rtlCol="0" anchor="t">
            <a:normAutofit/>
          </a:bodyPr>
          <a:lstStyle/>
          <a:p>
            <a:r>
              <a:rPr lang="en-US" dirty="0"/>
              <a:t>You will be creating a blackout poem of your own from page 3 of the book today. The content and impact of the poem is entirely your choice. </a:t>
            </a:r>
          </a:p>
          <a:p>
            <a:pPr lvl="1"/>
            <a:r>
              <a:rPr lang="en-US" dirty="0"/>
              <a:t> First, read through the page and begin lightly circling words (with pencil) which evoke the feelings or thoughts you would like the reader to experience. Then copy these out onto note paper, in order, and decide where they might like some linking words, new ideas or replacements. You can then revisit the text, rub out circled words you no longer need and circle additional words you would like to use.</a:t>
            </a:r>
            <a:endParaRPr lang="en-GB" dirty="0"/>
          </a:p>
        </p:txBody>
      </p:sp>
      <p:pic>
        <p:nvPicPr>
          <p:cNvPr id="4" name="Picture 4" descr="Blackout Poetry | Ian bland">
            <a:extLst>
              <a:ext uri="{FF2B5EF4-FFF2-40B4-BE49-F238E27FC236}">
                <a16:creationId xmlns:a16="http://schemas.microsoft.com/office/drawing/2014/main" id="{8BE070AA-8C58-4A8A-BAF2-8D05D7058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0643" y="3552825"/>
            <a:ext cx="2274557" cy="2785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97936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Two</a:t>
            </a:r>
          </a:p>
        </p:txBody>
      </p:sp>
    </p:spTree>
    <p:extLst>
      <p:ext uri="{BB962C8B-B14F-4D97-AF65-F5344CB8AC3E}">
        <p14:creationId xmlns:p14="http://schemas.microsoft.com/office/powerpoint/2010/main" val="3336942418"/>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02B4A-9F6B-4949-A477-A00526EF0B7F}"/>
              </a:ext>
            </a:extLst>
          </p:cNvPr>
          <p:cNvSpPr>
            <a:spLocks noGrp="1"/>
          </p:cNvSpPr>
          <p:nvPr>
            <p:ph type="title"/>
          </p:nvPr>
        </p:nvSpPr>
        <p:spPr>
          <a:xfrm>
            <a:off x="1066800" y="1974245"/>
            <a:ext cx="10058400" cy="1371600"/>
          </a:xfrm>
        </p:spPr>
        <p:txBody>
          <a:bodyPr>
            <a:normAutofit fontScale="90000"/>
          </a:bodyPr>
          <a:lstStyle/>
          <a:p>
            <a:r>
              <a:rPr lang="en-US" dirty="0"/>
              <a:t>What physical state do you think Juliane might be in? </a:t>
            </a:r>
            <a:br>
              <a:rPr lang="en-US" dirty="0"/>
            </a:br>
            <a:r>
              <a:rPr lang="en-US" dirty="0"/>
              <a:t>What mental state might she be in? </a:t>
            </a:r>
            <a:br>
              <a:rPr lang="en-US" dirty="0"/>
            </a:br>
            <a:r>
              <a:rPr lang="en-US" dirty="0"/>
              <a:t>How do the you think she has managed to survive the fall? </a:t>
            </a:r>
            <a:br>
              <a:rPr lang="en-US" dirty="0"/>
            </a:br>
            <a:r>
              <a:rPr lang="en-US" dirty="0"/>
              <a:t>What might happen next? </a:t>
            </a:r>
            <a:br>
              <a:rPr lang="en-US" dirty="0"/>
            </a:br>
            <a:endParaRPr lang="en-GB" dirty="0"/>
          </a:p>
        </p:txBody>
      </p:sp>
      <p:pic>
        <p:nvPicPr>
          <p:cNvPr id="4098" name="Picture 2" descr="7 Toxic Thinking Mistakes That Will Keep You From Being Mentally Strong |  Inc.com">
            <a:extLst>
              <a:ext uri="{FF2B5EF4-FFF2-40B4-BE49-F238E27FC236}">
                <a16:creationId xmlns:a16="http://schemas.microsoft.com/office/drawing/2014/main" id="{6B214B1A-2B7C-430A-A873-3C1053A244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8625" y="4356497"/>
            <a:ext cx="3752850" cy="2110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3336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5EFCE-4145-443F-A56E-25B9AF974739}"/>
              </a:ext>
            </a:extLst>
          </p:cNvPr>
          <p:cNvSpPr>
            <a:spLocks noGrp="1"/>
          </p:cNvSpPr>
          <p:nvPr>
            <p:ph type="title"/>
          </p:nvPr>
        </p:nvSpPr>
        <p:spPr/>
        <p:txBody>
          <a:bodyPr/>
          <a:lstStyle/>
          <a:p>
            <a:r>
              <a:rPr lang="en-GB" dirty="0"/>
              <a:t>LC: Can I </a:t>
            </a:r>
            <a:r>
              <a:rPr lang="en-US" dirty="0"/>
              <a:t>plan a retelling of events from a different POV</a:t>
            </a:r>
            <a:r>
              <a:rPr lang="en-GB" dirty="0"/>
              <a:t>?</a:t>
            </a:r>
          </a:p>
        </p:txBody>
      </p:sp>
      <p:sp>
        <p:nvSpPr>
          <p:cNvPr id="3" name="Content Placeholder 2">
            <a:extLst>
              <a:ext uri="{FF2B5EF4-FFF2-40B4-BE49-F238E27FC236}">
                <a16:creationId xmlns:a16="http://schemas.microsoft.com/office/drawing/2014/main" id="{156C7501-A7FD-4A83-80EF-E427B3115791}"/>
              </a:ext>
            </a:extLst>
          </p:cNvPr>
          <p:cNvSpPr>
            <a:spLocks noGrp="1"/>
          </p:cNvSpPr>
          <p:nvPr>
            <p:ph idx="1"/>
          </p:nvPr>
        </p:nvSpPr>
        <p:spPr/>
        <p:txBody>
          <a:bodyPr/>
          <a:lstStyle/>
          <a:p>
            <a:pPr marL="0" indent="0">
              <a:buNone/>
            </a:pPr>
            <a:r>
              <a:rPr lang="en-GB" dirty="0"/>
              <a:t>Toolkit</a:t>
            </a:r>
          </a:p>
        </p:txBody>
      </p:sp>
      <p:pic>
        <p:nvPicPr>
          <p:cNvPr id="6146" name="Picture 2" descr="First, Second, and Third Person–Ways of Describing Points of View |  Grammarly">
            <a:extLst>
              <a:ext uri="{FF2B5EF4-FFF2-40B4-BE49-F238E27FC236}">
                <a16:creationId xmlns:a16="http://schemas.microsoft.com/office/drawing/2014/main" id="{D2B4F43A-5966-48B9-800D-48A07212E7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670"/>
          <a:stretch/>
        </p:blipFill>
        <p:spPr bwMode="auto">
          <a:xfrm>
            <a:off x="6143625" y="3771825"/>
            <a:ext cx="5591175" cy="2628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187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D2FD9-4F5C-4ECF-9F36-F861CEAD8071}"/>
              </a:ext>
            </a:extLst>
          </p:cNvPr>
          <p:cNvSpPr>
            <a:spLocks noGrp="1"/>
          </p:cNvSpPr>
          <p:nvPr>
            <p:ph type="title"/>
          </p:nvPr>
        </p:nvSpPr>
        <p:spPr>
          <a:xfrm>
            <a:off x="380999" y="404469"/>
            <a:ext cx="1533525" cy="1371600"/>
          </a:xfrm>
        </p:spPr>
        <p:txBody>
          <a:bodyPr>
            <a:normAutofit fontScale="90000"/>
          </a:bodyPr>
          <a:lstStyle/>
          <a:p>
            <a:r>
              <a:rPr lang="en-GB" dirty="0"/>
              <a:t>Pages 5 and 6</a:t>
            </a:r>
          </a:p>
        </p:txBody>
      </p:sp>
      <p:sp>
        <p:nvSpPr>
          <p:cNvPr id="3" name="Content Placeholder 2">
            <a:extLst>
              <a:ext uri="{FF2B5EF4-FFF2-40B4-BE49-F238E27FC236}">
                <a16:creationId xmlns:a16="http://schemas.microsoft.com/office/drawing/2014/main" id="{3F5766DE-CEF5-40C9-BDA2-8472117826C3}"/>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9B96B23C-CCCE-40E4-8092-4903E48EE433}"/>
              </a:ext>
            </a:extLst>
          </p:cNvPr>
          <p:cNvPicPr>
            <a:picLocks noChangeAspect="1"/>
          </p:cNvPicPr>
          <p:nvPr/>
        </p:nvPicPr>
        <p:blipFill rotWithShape="1">
          <a:blip r:embed="rId2"/>
          <a:srcRect l="36250" t="17083" r="32500" b="13200"/>
          <a:stretch/>
        </p:blipFill>
        <p:spPr>
          <a:xfrm>
            <a:off x="1781174" y="404468"/>
            <a:ext cx="4810125" cy="6036227"/>
          </a:xfrm>
          <a:prstGeom prst="rect">
            <a:avLst/>
          </a:prstGeom>
        </p:spPr>
      </p:pic>
      <p:pic>
        <p:nvPicPr>
          <p:cNvPr id="7" name="Picture 6">
            <a:extLst>
              <a:ext uri="{FF2B5EF4-FFF2-40B4-BE49-F238E27FC236}">
                <a16:creationId xmlns:a16="http://schemas.microsoft.com/office/drawing/2014/main" id="{F95E5105-B696-4E75-B1F3-A9E6B62A2227}"/>
              </a:ext>
            </a:extLst>
          </p:cNvPr>
          <p:cNvPicPr>
            <a:picLocks noChangeAspect="1"/>
          </p:cNvPicPr>
          <p:nvPr/>
        </p:nvPicPr>
        <p:blipFill rotWithShape="1">
          <a:blip r:embed="rId3"/>
          <a:srcRect l="35625" t="18611" r="33672" b="11806"/>
          <a:stretch/>
        </p:blipFill>
        <p:spPr>
          <a:xfrm>
            <a:off x="6896099" y="404468"/>
            <a:ext cx="4733926" cy="6034852"/>
          </a:xfrm>
          <a:prstGeom prst="rect">
            <a:avLst/>
          </a:prstGeom>
        </p:spPr>
      </p:pic>
    </p:spTree>
    <p:extLst>
      <p:ext uri="{BB962C8B-B14F-4D97-AF65-F5344CB8AC3E}">
        <p14:creationId xmlns:p14="http://schemas.microsoft.com/office/powerpoint/2010/main" val="1294227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030F9-D301-4BB6-BD1D-C65824085411}"/>
              </a:ext>
            </a:extLst>
          </p:cNvPr>
          <p:cNvSpPr>
            <a:spLocks noGrp="1"/>
          </p:cNvSpPr>
          <p:nvPr>
            <p:ph type="title"/>
          </p:nvPr>
        </p:nvSpPr>
        <p:spPr>
          <a:xfrm>
            <a:off x="400050" y="471144"/>
            <a:ext cx="1714500" cy="1371600"/>
          </a:xfrm>
        </p:spPr>
        <p:txBody>
          <a:bodyPr>
            <a:normAutofit fontScale="90000"/>
          </a:bodyPr>
          <a:lstStyle/>
          <a:p>
            <a:r>
              <a:rPr lang="en-GB" dirty="0"/>
              <a:t>Pages 8 and 9</a:t>
            </a:r>
          </a:p>
        </p:txBody>
      </p:sp>
      <p:sp>
        <p:nvSpPr>
          <p:cNvPr id="3" name="Content Placeholder 2">
            <a:extLst>
              <a:ext uri="{FF2B5EF4-FFF2-40B4-BE49-F238E27FC236}">
                <a16:creationId xmlns:a16="http://schemas.microsoft.com/office/drawing/2014/main" id="{7B0BA79C-A772-4C0E-A3A3-888A94F66658}"/>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1C9862B8-C817-40F7-909B-10E915244337}"/>
              </a:ext>
            </a:extLst>
          </p:cNvPr>
          <p:cNvPicPr>
            <a:picLocks noChangeAspect="1"/>
          </p:cNvPicPr>
          <p:nvPr/>
        </p:nvPicPr>
        <p:blipFill rotWithShape="1">
          <a:blip r:embed="rId2"/>
          <a:srcRect l="36485" t="26870" r="37656" b="47778"/>
          <a:stretch/>
        </p:blipFill>
        <p:spPr>
          <a:xfrm>
            <a:off x="7087102" y="471144"/>
            <a:ext cx="4638173" cy="2557806"/>
          </a:xfrm>
          <a:prstGeom prst="rect">
            <a:avLst/>
          </a:prstGeom>
        </p:spPr>
      </p:pic>
      <p:pic>
        <p:nvPicPr>
          <p:cNvPr id="7" name="Picture 6">
            <a:extLst>
              <a:ext uri="{FF2B5EF4-FFF2-40B4-BE49-F238E27FC236}">
                <a16:creationId xmlns:a16="http://schemas.microsoft.com/office/drawing/2014/main" id="{A805597A-B5E6-439F-8F5E-696B33D0692C}"/>
              </a:ext>
            </a:extLst>
          </p:cNvPr>
          <p:cNvPicPr>
            <a:picLocks noChangeAspect="1"/>
          </p:cNvPicPr>
          <p:nvPr/>
        </p:nvPicPr>
        <p:blipFill rotWithShape="1">
          <a:blip r:embed="rId3"/>
          <a:srcRect l="36406" t="19305" r="32422" b="11666"/>
          <a:stretch/>
        </p:blipFill>
        <p:spPr>
          <a:xfrm>
            <a:off x="1838325" y="471144"/>
            <a:ext cx="4829251" cy="6015382"/>
          </a:xfrm>
          <a:prstGeom prst="rect">
            <a:avLst/>
          </a:prstGeom>
        </p:spPr>
      </p:pic>
    </p:spTree>
    <p:extLst>
      <p:ext uri="{BB962C8B-B14F-4D97-AF65-F5344CB8AC3E}">
        <p14:creationId xmlns:p14="http://schemas.microsoft.com/office/powerpoint/2010/main" val="31080756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15263-0842-4564-AFA0-8388D6745D81}"/>
              </a:ext>
            </a:extLst>
          </p:cNvPr>
          <p:cNvSpPr>
            <a:spLocks noGrp="1"/>
          </p:cNvSpPr>
          <p:nvPr>
            <p:ph type="title"/>
          </p:nvPr>
        </p:nvSpPr>
        <p:spPr>
          <a:xfrm>
            <a:off x="257175" y="219456"/>
            <a:ext cx="10058400" cy="1371600"/>
          </a:xfrm>
        </p:spPr>
        <p:txBody>
          <a:bodyPr/>
          <a:lstStyle/>
          <a:p>
            <a:r>
              <a:rPr lang="en-US" dirty="0"/>
              <a:t>In a jungle, there is a very delicate balance of life.</a:t>
            </a:r>
            <a:endParaRPr lang="en-GB" dirty="0"/>
          </a:p>
        </p:txBody>
      </p:sp>
      <p:sp>
        <p:nvSpPr>
          <p:cNvPr id="3" name="Content Placeholder 2">
            <a:extLst>
              <a:ext uri="{FF2B5EF4-FFF2-40B4-BE49-F238E27FC236}">
                <a16:creationId xmlns:a16="http://schemas.microsoft.com/office/drawing/2014/main" id="{1C73458C-F4EB-431B-8DBC-2A85224D6C84}"/>
              </a:ext>
            </a:extLst>
          </p:cNvPr>
          <p:cNvSpPr>
            <a:spLocks noGrp="1"/>
          </p:cNvSpPr>
          <p:nvPr>
            <p:ph idx="1"/>
          </p:nvPr>
        </p:nvSpPr>
        <p:spPr>
          <a:xfrm>
            <a:off x="333375" y="1504188"/>
            <a:ext cx="11468100" cy="3849624"/>
          </a:xfrm>
        </p:spPr>
        <p:txBody>
          <a:bodyPr>
            <a:normAutofit/>
          </a:bodyPr>
          <a:lstStyle/>
          <a:p>
            <a:r>
              <a:rPr lang="en-US" sz="2000" dirty="0"/>
              <a:t>Plant life is eaten by herbivores which often act as seed spreaders to ensure the ongoing success of the forest and herbivores are often eaten by carnivores. In this way, the carnivores keep control of the number of herbivores which could, if ungoverned, eat too many plants. The trees provide shelter, food and safety for insects, reptiles, mammals and birds. Many creatures and plants depend on each other for survival. The jungle is in some ways like one, big organism (it can even control its own weather) and this is how we are going to imagine it during this lesson. We will be writing a recount of Juliane’s dramatic fall into and trek through the jungle, </a:t>
            </a:r>
            <a:r>
              <a:rPr lang="en-US" sz="2000" b="1" dirty="0"/>
              <a:t>from the perspective of the jungle.</a:t>
            </a:r>
            <a:endParaRPr lang="en-GB" sz="2000" b="1" dirty="0"/>
          </a:p>
        </p:txBody>
      </p:sp>
      <p:pic>
        <p:nvPicPr>
          <p:cNvPr id="6" name="Picture 5">
            <a:extLst>
              <a:ext uri="{FF2B5EF4-FFF2-40B4-BE49-F238E27FC236}">
                <a16:creationId xmlns:a16="http://schemas.microsoft.com/office/drawing/2014/main" id="{063CD1E2-C5C3-46EE-896F-81E05B57CCD1}"/>
              </a:ext>
            </a:extLst>
          </p:cNvPr>
          <p:cNvPicPr>
            <a:picLocks noChangeAspect="1"/>
          </p:cNvPicPr>
          <p:nvPr/>
        </p:nvPicPr>
        <p:blipFill rotWithShape="1">
          <a:blip r:embed="rId2"/>
          <a:srcRect l="31328" t="22083" r="35156" b="15833"/>
          <a:stretch/>
        </p:blipFill>
        <p:spPr>
          <a:xfrm>
            <a:off x="8743950" y="3887960"/>
            <a:ext cx="2447924" cy="2550635"/>
          </a:xfrm>
          <a:prstGeom prst="rect">
            <a:avLst/>
          </a:prstGeom>
        </p:spPr>
      </p:pic>
    </p:spTree>
    <p:extLst>
      <p:ext uri="{BB962C8B-B14F-4D97-AF65-F5344CB8AC3E}">
        <p14:creationId xmlns:p14="http://schemas.microsoft.com/office/powerpoint/2010/main" val="2141982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46544-1604-4DFB-A5EA-3680028C569A}"/>
              </a:ext>
            </a:extLst>
          </p:cNvPr>
          <p:cNvSpPr>
            <a:spLocks noGrp="1"/>
          </p:cNvSpPr>
          <p:nvPr>
            <p:ph type="title"/>
          </p:nvPr>
        </p:nvSpPr>
        <p:spPr/>
        <p:txBody>
          <a:bodyPr>
            <a:normAutofit fontScale="90000"/>
          </a:bodyPr>
          <a:lstStyle/>
          <a:p>
            <a:r>
              <a:rPr lang="en-US" dirty="0"/>
              <a:t>How we might give the jungle a voice and how the jungle’s retelling of events would be different to Juliane’s recollections.</a:t>
            </a:r>
            <a:endParaRPr lang="en-GB" dirty="0"/>
          </a:p>
        </p:txBody>
      </p:sp>
      <p:sp>
        <p:nvSpPr>
          <p:cNvPr id="3" name="Content Placeholder 2">
            <a:extLst>
              <a:ext uri="{FF2B5EF4-FFF2-40B4-BE49-F238E27FC236}">
                <a16:creationId xmlns:a16="http://schemas.microsoft.com/office/drawing/2014/main" id="{5C4B2DA5-E2AC-4B5E-B610-8FD97B8D6053}"/>
              </a:ext>
            </a:extLst>
          </p:cNvPr>
          <p:cNvSpPr>
            <a:spLocks noGrp="1"/>
          </p:cNvSpPr>
          <p:nvPr>
            <p:ph idx="1"/>
          </p:nvPr>
        </p:nvSpPr>
        <p:spPr>
          <a:xfrm>
            <a:off x="1066800" y="2103120"/>
            <a:ext cx="10058400" cy="4244414"/>
          </a:xfrm>
        </p:spPr>
        <p:txBody>
          <a:bodyPr>
            <a:normAutofit lnSpcReduction="10000"/>
          </a:bodyPr>
          <a:lstStyle/>
          <a:p>
            <a:r>
              <a:rPr lang="en-US" sz="2400" dirty="0">
                <a:solidFill>
                  <a:srgbClr val="00B050"/>
                </a:solidFill>
              </a:rPr>
              <a:t>What could she be unaware of that the jungle sees? (e.g. a food source she narrowly missed, a plant which would have deterred insects, a predator stalking her, her shouting out and flailing in her fitful sleep) </a:t>
            </a:r>
          </a:p>
          <a:p>
            <a:r>
              <a:rPr lang="en-US" sz="2400" dirty="0">
                <a:solidFill>
                  <a:srgbClr val="00B050"/>
                </a:solidFill>
              </a:rPr>
              <a:t>How can you make the jungle sound knowledgeable? (she would be better nesting in the trees at night to stay dry etc.) </a:t>
            </a:r>
          </a:p>
          <a:p>
            <a:r>
              <a:rPr lang="en-US" sz="2400" dirty="0">
                <a:solidFill>
                  <a:srgbClr val="00B050"/>
                </a:solidFill>
              </a:rPr>
              <a:t>What would the jungle respect her for? (her determination matched that of the soldier ant) </a:t>
            </a:r>
          </a:p>
          <a:p>
            <a:r>
              <a:rPr lang="en-US" sz="2400" dirty="0">
                <a:solidFill>
                  <a:srgbClr val="00B050"/>
                </a:solidFill>
              </a:rPr>
              <a:t>In what ways could it be fearful of her? (better that she find her way out than droves of people with weapons come crashing in to find her)</a:t>
            </a:r>
            <a:endParaRPr lang="en-GB" sz="2400" dirty="0">
              <a:solidFill>
                <a:srgbClr val="00B050"/>
              </a:solidFill>
            </a:endParaRPr>
          </a:p>
        </p:txBody>
      </p:sp>
    </p:spTree>
    <p:extLst>
      <p:ext uri="{BB962C8B-B14F-4D97-AF65-F5344CB8AC3E}">
        <p14:creationId xmlns:p14="http://schemas.microsoft.com/office/powerpoint/2010/main" val="37654559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F913D-4D28-4339-B077-731A22831722}"/>
              </a:ext>
            </a:extLst>
          </p:cNvPr>
          <p:cNvSpPr>
            <a:spLocks noGrp="1"/>
          </p:cNvSpPr>
          <p:nvPr>
            <p:ph type="title"/>
          </p:nvPr>
        </p:nvSpPr>
        <p:spPr/>
        <p:txBody>
          <a:bodyPr/>
          <a:lstStyle/>
          <a:p>
            <a:r>
              <a:rPr lang="en-GB" dirty="0"/>
              <a:t>|Task, plan </a:t>
            </a:r>
          </a:p>
        </p:txBody>
      </p:sp>
      <p:sp>
        <p:nvSpPr>
          <p:cNvPr id="3" name="Content Placeholder 2">
            <a:extLst>
              <a:ext uri="{FF2B5EF4-FFF2-40B4-BE49-F238E27FC236}">
                <a16:creationId xmlns:a16="http://schemas.microsoft.com/office/drawing/2014/main" id="{46D54F97-F47C-41E2-98E4-7DF2324C98BE}"/>
              </a:ext>
            </a:extLst>
          </p:cNvPr>
          <p:cNvSpPr>
            <a:spLocks noGrp="1"/>
          </p:cNvSpPr>
          <p:nvPr>
            <p:ph idx="1"/>
          </p:nvPr>
        </p:nvSpPr>
        <p:spPr>
          <a:xfrm>
            <a:off x="1066800" y="2103120"/>
            <a:ext cx="6191250" cy="3849624"/>
          </a:xfrm>
        </p:spPr>
        <p:txBody>
          <a:bodyPr/>
          <a:lstStyle/>
          <a:p>
            <a:r>
              <a:rPr lang="en-US" dirty="0"/>
              <a:t>Develop a clear ‘jungle voice’ that runs through your notes e.g. the jungle uses lots of comparisons with animals when considering Julian’s actions or the jungle is very philosophical and not emotionally attached to Juliane but merely interested in her journey.</a:t>
            </a:r>
            <a:endParaRPr lang="en-GB" dirty="0"/>
          </a:p>
        </p:txBody>
      </p:sp>
      <p:pic>
        <p:nvPicPr>
          <p:cNvPr id="5" name="Picture 4">
            <a:extLst>
              <a:ext uri="{FF2B5EF4-FFF2-40B4-BE49-F238E27FC236}">
                <a16:creationId xmlns:a16="http://schemas.microsoft.com/office/drawing/2014/main" id="{53BE13A0-CFEE-428D-A8FC-F40C81516F1E}"/>
              </a:ext>
            </a:extLst>
          </p:cNvPr>
          <p:cNvPicPr>
            <a:picLocks noChangeAspect="1"/>
          </p:cNvPicPr>
          <p:nvPr/>
        </p:nvPicPr>
        <p:blipFill rotWithShape="1">
          <a:blip r:embed="rId2"/>
          <a:srcRect l="34765" t="14584" r="36172" b="11111"/>
          <a:stretch/>
        </p:blipFill>
        <p:spPr>
          <a:xfrm>
            <a:off x="7258050" y="360516"/>
            <a:ext cx="4267200" cy="6136968"/>
          </a:xfrm>
          <a:prstGeom prst="rect">
            <a:avLst/>
          </a:prstGeom>
        </p:spPr>
      </p:pic>
    </p:spTree>
    <p:extLst>
      <p:ext uri="{BB962C8B-B14F-4D97-AF65-F5344CB8AC3E}">
        <p14:creationId xmlns:p14="http://schemas.microsoft.com/office/powerpoint/2010/main" val="2472018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Three</a:t>
            </a:r>
          </a:p>
        </p:txBody>
      </p:sp>
    </p:spTree>
    <p:extLst>
      <p:ext uri="{BB962C8B-B14F-4D97-AF65-F5344CB8AC3E}">
        <p14:creationId xmlns:p14="http://schemas.microsoft.com/office/powerpoint/2010/main" val="1668782201"/>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5EFCE-4145-443F-A56E-25B9AF974739}"/>
              </a:ext>
            </a:extLst>
          </p:cNvPr>
          <p:cNvSpPr>
            <a:spLocks noGrp="1"/>
          </p:cNvSpPr>
          <p:nvPr>
            <p:ph type="title"/>
          </p:nvPr>
        </p:nvSpPr>
        <p:spPr/>
        <p:txBody>
          <a:bodyPr/>
          <a:lstStyle/>
          <a:p>
            <a:r>
              <a:rPr lang="en-GB" dirty="0"/>
              <a:t>LC: Can I </a:t>
            </a:r>
            <a:r>
              <a:rPr lang="en-US" dirty="0"/>
              <a:t>retell events from a different POV</a:t>
            </a:r>
            <a:r>
              <a:rPr lang="en-GB" dirty="0"/>
              <a:t>?</a:t>
            </a:r>
          </a:p>
        </p:txBody>
      </p:sp>
      <p:sp>
        <p:nvSpPr>
          <p:cNvPr id="3" name="Content Placeholder 2">
            <a:extLst>
              <a:ext uri="{FF2B5EF4-FFF2-40B4-BE49-F238E27FC236}">
                <a16:creationId xmlns:a16="http://schemas.microsoft.com/office/drawing/2014/main" id="{156C7501-A7FD-4A83-80EF-E427B3115791}"/>
              </a:ext>
            </a:extLst>
          </p:cNvPr>
          <p:cNvSpPr>
            <a:spLocks noGrp="1"/>
          </p:cNvSpPr>
          <p:nvPr>
            <p:ph idx="1"/>
          </p:nvPr>
        </p:nvSpPr>
        <p:spPr/>
        <p:txBody>
          <a:bodyPr/>
          <a:lstStyle/>
          <a:p>
            <a:pPr marL="0" indent="0">
              <a:buNone/>
            </a:pPr>
            <a:r>
              <a:rPr lang="en-GB" dirty="0"/>
              <a:t>Toolkit</a:t>
            </a:r>
          </a:p>
        </p:txBody>
      </p:sp>
      <p:pic>
        <p:nvPicPr>
          <p:cNvPr id="6146" name="Picture 2" descr="First, Second, and Third Person–Ways of Describing Points of View |  Grammarly">
            <a:extLst>
              <a:ext uri="{FF2B5EF4-FFF2-40B4-BE49-F238E27FC236}">
                <a16:creationId xmlns:a16="http://schemas.microsoft.com/office/drawing/2014/main" id="{D2B4F43A-5966-48B9-800D-48A07212E7E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670"/>
          <a:stretch/>
        </p:blipFill>
        <p:spPr bwMode="auto">
          <a:xfrm>
            <a:off x="6143625" y="3771825"/>
            <a:ext cx="5591175" cy="2628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46778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61D61-4471-4451-968E-B1CA6542B015}"/>
              </a:ext>
            </a:extLst>
          </p:cNvPr>
          <p:cNvSpPr>
            <a:spLocks noGrp="1"/>
          </p:cNvSpPr>
          <p:nvPr>
            <p:ph type="title"/>
          </p:nvPr>
        </p:nvSpPr>
        <p:spPr>
          <a:xfrm>
            <a:off x="4039340" y="711120"/>
            <a:ext cx="7772946" cy="1371600"/>
          </a:xfrm>
        </p:spPr>
        <p:txBody>
          <a:bodyPr>
            <a:normAutofit fontScale="90000"/>
          </a:bodyPr>
          <a:lstStyle/>
          <a:p>
            <a:r>
              <a:rPr lang="en-US" dirty="0"/>
              <a:t>Do the you think these paragraphs flow well? Why? Why not? What information could be missing here (e.g. time elapsed)</a:t>
            </a:r>
            <a:endParaRPr lang="en-GB" dirty="0"/>
          </a:p>
        </p:txBody>
      </p:sp>
      <p:pic>
        <p:nvPicPr>
          <p:cNvPr id="5" name="Content Placeholder 4">
            <a:extLst>
              <a:ext uri="{FF2B5EF4-FFF2-40B4-BE49-F238E27FC236}">
                <a16:creationId xmlns:a16="http://schemas.microsoft.com/office/drawing/2014/main" id="{03AB9409-593D-469C-8C90-EA470582DA1F}"/>
              </a:ext>
            </a:extLst>
          </p:cNvPr>
          <p:cNvPicPr>
            <a:picLocks noGrp="1" noChangeAspect="1"/>
          </p:cNvPicPr>
          <p:nvPr>
            <p:ph idx="1"/>
          </p:nvPr>
        </p:nvPicPr>
        <p:blipFill rotWithShape="1">
          <a:blip r:embed="rId2"/>
          <a:srcRect l="35804" t="17361" r="38449" b="16083"/>
          <a:stretch/>
        </p:blipFill>
        <p:spPr>
          <a:xfrm>
            <a:off x="495300" y="1585569"/>
            <a:ext cx="3371850" cy="4902852"/>
          </a:xfrm>
        </p:spPr>
      </p:pic>
      <p:pic>
        <p:nvPicPr>
          <p:cNvPr id="7" name="Picture 6">
            <a:extLst>
              <a:ext uri="{FF2B5EF4-FFF2-40B4-BE49-F238E27FC236}">
                <a16:creationId xmlns:a16="http://schemas.microsoft.com/office/drawing/2014/main" id="{E34F8871-820D-4D15-8596-DE00E32AFC02}"/>
              </a:ext>
            </a:extLst>
          </p:cNvPr>
          <p:cNvPicPr>
            <a:picLocks noChangeAspect="1"/>
          </p:cNvPicPr>
          <p:nvPr/>
        </p:nvPicPr>
        <p:blipFill rotWithShape="1">
          <a:blip r:embed="rId3"/>
          <a:srcRect l="34531" t="26526" r="36093" b="43473"/>
          <a:stretch/>
        </p:blipFill>
        <p:spPr>
          <a:xfrm>
            <a:off x="5213224" y="2697471"/>
            <a:ext cx="6599061" cy="3790950"/>
          </a:xfrm>
          <a:prstGeom prst="rect">
            <a:avLst/>
          </a:prstGeom>
        </p:spPr>
      </p:pic>
    </p:spTree>
    <p:extLst>
      <p:ext uri="{BB962C8B-B14F-4D97-AF65-F5344CB8AC3E}">
        <p14:creationId xmlns:p14="http://schemas.microsoft.com/office/powerpoint/2010/main" val="27212148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F1FB8D-4F33-470D-9523-21E1F14C2795}"/>
              </a:ext>
            </a:extLst>
          </p:cNvPr>
          <p:cNvSpPr>
            <a:spLocks noGrp="1"/>
          </p:cNvSpPr>
          <p:nvPr>
            <p:ph idx="1"/>
          </p:nvPr>
        </p:nvSpPr>
        <p:spPr>
          <a:xfrm>
            <a:off x="418730" y="610262"/>
            <a:ext cx="6648449" cy="3849624"/>
          </a:xfrm>
        </p:spPr>
        <p:txBody>
          <a:bodyPr/>
          <a:lstStyle/>
          <a:p>
            <a:r>
              <a:rPr lang="en-US" dirty="0"/>
              <a:t>What is the difference between each category?</a:t>
            </a:r>
          </a:p>
          <a:p>
            <a:r>
              <a:rPr lang="en-US" dirty="0"/>
              <a:t> Which can they imagine being useful for their own retelling? </a:t>
            </a:r>
          </a:p>
          <a:p>
            <a:r>
              <a:rPr lang="en-US" dirty="0"/>
              <a:t>Whilst you are retelling Juliane </a:t>
            </a:r>
            <a:r>
              <a:rPr lang="en-US" dirty="0" err="1"/>
              <a:t>Koepcke’s</a:t>
            </a:r>
            <a:r>
              <a:rPr lang="en-US" dirty="0"/>
              <a:t> remarkable survival story from the POV of the jungle, it will help them to have a bank of connecting ideas which they can select from to ensure their writing flows effectively. These might be used within or at the start of new paragraphs</a:t>
            </a:r>
          </a:p>
          <a:p>
            <a:endParaRPr lang="en-US" b="1" dirty="0"/>
          </a:p>
          <a:p>
            <a:r>
              <a:rPr lang="en-US" b="1" dirty="0"/>
              <a:t>Add further ideas of your own to each box</a:t>
            </a:r>
            <a:endParaRPr lang="en-GB" b="1" dirty="0"/>
          </a:p>
        </p:txBody>
      </p:sp>
      <p:pic>
        <p:nvPicPr>
          <p:cNvPr id="5" name="Picture 4">
            <a:extLst>
              <a:ext uri="{FF2B5EF4-FFF2-40B4-BE49-F238E27FC236}">
                <a16:creationId xmlns:a16="http://schemas.microsoft.com/office/drawing/2014/main" id="{03ABC788-A68E-4C23-A519-9FFF32EC4CF5}"/>
              </a:ext>
            </a:extLst>
          </p:cNvPr>
          <p:cNvPicPr>
            <a:picLocks noChangeAspect="1"/>
          </p:cNvPicPr>
          <p:nvPr/>
        </p:nvPicPr>
        <p:blipFill rotWithShape="1">
          <a:blip r:embed="rId2"/>
          <a:srcRect l="34768" t="15834" r="36092" b="11389"/>
          <a:stretch/>
        </p:blipFill>
        <p:spPr>
          <a:xfrm>
            <a:off x="7448365" y="435189"/>
            <a:ext cx="4324905" cy="6075741"/>
          </a:xfrm>
          <a:prstGeom prst="rect">
            <a:avLst/>
          </a:prstGeom>
        </p:spPr>
      </p:pic>
    </p:spTree>
    <p:extLst>
      <p:ext uri="{BB962C8B-B14F-4D97-AF65-F5344CB8AC3E}">
        <p14:creationId xmlns:p14="http://schemas.microsoft.com/office/powerpoint/2010/main" val="28467526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European Tour Operators Association CEO pronounces: “It's a bloodbath in  the jungle” - WIT">
            <a:extLst>
              <a:ext uri="{FF2B5EF4-FFF2-40B4-BE49-F238E27FC236}">
                <a16:creationId xmlns:a16="http://schemas.microsoft.com/office/drawing/2014/main" id="{BD19CCDA-FFDD-4D5D-AAEE-4583BE560CE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274" t="9091" r="2463"/>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DBD9AA-F315-498F-A736-3ED8FF07E916}"/>
              </a:ext>
            </a:extLst>
          </p:cNvPr>
          <p:cNvSpPr>
            <a:spLocks noGrp="1"/>
          </p:cNvSpPr>
          <p:nvPr>
            <p:ph type="title"/>
          </p:nvPr>
        </p:nvSpPr>
        <p:spPr>
          <a:xfrm>
            <a:off x="6846137" y="727626"/>
            <a:ext cx="4602152" cy="1718225"/>
          </a:xfrm>
        </p:spPr>
        <p:txBody>
          <a:bodyPr>
            <a:normAutofit/>
          </a:bodyPr>
          <a:lstStyle/>
          <a:p>
            <a:r>
              <a:rPr lang="en-GB" sz="4400"/>
              <a:t>|Task</a:t>
            </a:r>
          </a:p>
        </p:txBody>
      </p:sp>
      <p:sp>
        <p:nvSpPr>
          <p:cNvPr id="3" name="Content Placeholder 2">
            <a:extLst>
              <a:ext uri="{FF2B5EF4-FFF2-40B4-BE49-F238E27FC236}">
                <a16:creationId xmlns:a16="http://schemas.microsoft.com/office/drawing/2014/main" id="{6E13841B-4121-4430-8EAA-FEAD0F74DA41}"/>
              </a:ext>
            </a:extLst>
          </p:cNvPr>
          <p:cNvSpPr>
            <a:spLocks noGrp="1"/>
          </p:cNvSpPr>
          <p:nvPr>
            <p:ph idx="1"/>
          </p:nvPr>
        </p:nvSpPr>
        <p:spPr>
          <a:xfrm>
            <a:off x="6846137" y="2538920"/>
            <a:ext cx="4602152" cy="3480066"/>
          </a:xfrm>
        </p:spPr>
        <p:txBody>
          <a:bodyPr vert="horz" lIns="91440" tIns="45720" rIns="91440" bIns="45720" rtlCol="0" anchor="t">
            <a:normAutofit/>
          </a:bodyPr>
          <a:lstStyle/>
          <a:p>
            <a:r>
              <a:rPr lang="en-US" dirty="0"/>
              <a:t>Rewrite the introduction you drafted in boxes for day 2. You should then retell Juliane </a:t>
            </a:r>
            <a:r>
              <a:rPr lang="en-US" dirty="0" err="1"/>
              <a:t>Koepcke’s</a:t>
            </a:r>
            <a:r>
              <a:rPr lang="en-US" dirty="0"/>
              <a:t> survival story from the perspective of the jungle, drawing upon your notes and connecting ideas.</a:t>
            </a:r>
            <a:endParaRPr lang="en-GB" dirty="0"/>
          </a:p>
        </p:txBody>
      </p:sp>
    </p:spTree>
    <p:extLst>
      <p:ext uri="{BB962C8B-B14F-4D97-AF65-F5344CB8AC3E}">
        <p14:creationId xmlns:p14="http://schemas.microsoft.com/office/powerpoint/2010/main" val="6563855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AE26E-5DBE-4F65-90E1-F6E96F64CAD9}"/>
              </a:ext>
            </a:extLst>
          </p:cNvPr>
          <p:cNvSpPr>
            <a:spLocks noGrp="1"/>
          </p:cNvSpPr>
          <p:nvPr>
            <p:ph type="title"/>
          </p:nvPr>
        </p:nvSpPr>
        <p:spPr/>
        <p:txBody>
          <a:bodyPr/>
          <a:lstStyle/>
          <a:p>
            <a:r>
              <a:rPr lang="en-GB" dirty="0"/>
              <a:t>If you have an extra minute…</a:t>
            </a:r>
          </a:p>
        </p:txBody>
      </p:sp>
      <p:sp>
        <p:nvSpPr>
          <p:cNvPr id="3" name="Content Placeholder 2">
            <a:extLst>
              <a:ext uri="{FF2B5EF4-FFF2-40B4-BE49-F238E27FC236}">
                <a16:creationId xmlns:a16="http://schemas.microsoft.com/office/drawing/2014/main" id="{BD0FBC99-786E-4B9E-B635-0D59A6EC573E}"/>
              </a:ext>
            </a:extLst>
          </p:cNvPr>
          <p:cNvSpPr>
            <a:spLocks noGrp="1"/>
          </p:cNvSpPr>
          <p:nvPr>
            <p:ph idx="1"/>
          </p:nvPr>
        </p:nvSpPr>
        <p:spPr/>
        <p:txBody>
          <a:bodyPr/>
          <a:lstStyle/>
          <a:p>
            <a:r>
              <a:rPr lang="en-US" dirty="0"/>
              <a:t>How might the jungle conclude the survival story? </a:t>
            </a:r>
          </a:p>
          <a:p>
            <a:r>
              <a:rPr lang="en-US" dirty="0"/>
              <a:t>Carefully consider your concluding sentence(s). What do they think the jungle’s impression of Juliane is? Can you make this clear at the end?</a:t>
            </a:r>
            <a:endParaRPr lang="en-GB" dirty="0"/>
          </a:p>
        </p:txBody>
      </p:sp>
    </p:spTree>
    <p:extLst>
      <p:ext uri="{BB962C8B-B14F-4D97-AF65-F5344CB8AC3E}">
        <p14:creationId xmlns:p14="http://schemas.microsoft.com/office/powerpoint/2010/main" val="8357688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Four</a:t>
            </a:r>
          </a:p>
        </p:txBody>
      </p:sp>
    </p:spTree>
    <p:extLst>
      <p:ext uri="{BB962C8B-B14F-4D97-AF65-F5344CB8AC3E}">
        <p14:creationId xmlns:p14="http://schemas.microsoft.com/office/powerpoint/2010/main" val="1605664660"/>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9218" name="Picture 2" descr="Levison Wood: &quot;If you can cope with midges, you can cope with anything!&quot; -  The Courier">
            <a:extLst>
              <a:ext uri="{FF2B5EF4-FFF2-40B4-BE49-F238E27FC236}">
                <a16:creationId xmlns:a16="http://schemas.microsoft.com/office/drawing/2014/main" id="{D1B1E874-6EE3-493F-8D3E-1D163FE63AF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039" r="-1" b="13800"/>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D5EFCE-4145-443F-A56E-25B9AF974739}"/>
              </a:ext>
            </a:extLst>
          </p:cNvPr>
          <p:cNvSpPr>
            <a:spLocks noGrp="1"/>
          </p:cNvSpPr>
          <p:nvPr>
            <p:ph type="title"/>
          </p:nvPr>
        </p:nvSpPr>
        <p:spPr>
          <a:xfrm>
            <a:off x="6846137" y="727626"/>
            <a:ext cx="4602152" cy="1718225"/>
          </a:xfrm>
        </p:spPr>
        <p:txBody>
          <a:bodyPr>
            <a:normAutofit/>
          </a:bodyPr>
          <a:lstStyle/>
          <a:p>
            <a:r>
              <a:rPr lang="en-GB" sz="2800"/>
              <a:t>LC: Can I </a:t>
            </a:r>
            <a:r>
              <a:rPr lang="en-US" sz="2800"/>
              <a:t>plan an information text which gives advice about how to survive in the jungle?</a:t>
            </a:r>
            <a:endParaRPr lang="en-GB" sz="2800"/>
          </a:p>
        </p:txBody>
      </p:sp>
      <p:sp>
        <p:nvSpPr>
          <p:cNvPr id="3" name="Content Placeholder 2">
            <a:extLst>
              <a:ext uri="{FF2B5EF4-FFF2-40B4-BE49-F238E27FC236}">
                <a16:creationId xmlns:a16="http://schemas.microsoft.com/office/drawing/2014/main" id="{156C7501-A7FD-4A83-80EF-E427B3115791}"/>
              </a:ext>
            </a:extLst>
          </p:cNvPr>
          <p:cNvSpPr>
            <a:spLocks noGrp="1"/>
          </p:cNvSpPr>
          <p:nvPr>
            <p:ph idx="1"/>
          </p:nvPr>
        </p:nvSpPr>
        <p:spPr>
          <a:xfrm>
            <a:off x="6846137" y="2538919"/>
            <a:ext cx="4602152" cy="3557805"/>
          </a:xfrm>
        </p:spPr>
        <p:txBody>
          <a:bodyPr>
            <a:normAutofit/>
          </a:bodyPr>
          <a:lstStyle/>
          <a:p>
            <a:pPr marL="0" indent="0">
              <a:buNone/>
            </a:pPr>
            <a:r>
              <a:rPr lang="en-GB" dirty="0"/>
              <a:t>Toolkit</a:t>
            </a:r>
          </a:p>
        </p:txBody>
      </p:sp>
    </p:spTree>
    <p:extLst>
      <p:ext uri="{BB962C8B-B14F-4D97-AF65-F5344CB8AC3E}">
        <p14:creationId xmlns:p14="http://schemas.microsoft.com/office/powerpoint/2010/main" val="12989669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E00F9-1EAF-49AF-BC80-E5B910974758}"/>
              </a:ext>
            </a:extLst>
          </p:cNvPr>
          <p:cNvSpPr>
            <a:spLocks noGrp="1"/>
          </p:cNvSpPr>
          <p:nvPr>
            <p:ph type="title"/>
          </p:nvPr>
        </p:nvSpPr>
        <p:spPr/>
        <p:txBody>
          <a:bodyPr/>
          <a:lstStyle/>
          <a:p>
            <a:r>
              <a:rPr lang="en-GB" dirty="0"/>
              <a:t>Surviving in a jungle 101</a:t>
            </a:r>
          </a:p>
        </p:txBody>
      </p:sp>
      <p:sp>
        <p:nvSpPr>
          <p:cNvPr id="3" name="Content Placeholder 2">
            <a:extLst>
              <a:ext uri="{FF2B5EF4-FFF2-40B4-BE49-F238E27FC236}">
                <a16:creationId xmlns:a16="http://schemas.microsoft.com/office/drawing/2014/main" id="{7E8EB33D-19C0-4EBE-BE36-C03A515F9F2E}"/>
              </a:ext>
            </a:extLst>
          </p:cNvPr>
          <p:cNvSpPr>
            <a:spLocks noGrp="1"/>
          </p:cNvSpPr>
          <p:nvPr>
            <p:ph idx="1"/>
          </p:nvPr>
        </p:nvSpPr>
        <p:spPr/>
        <p:txBody>
          <a:bodyPr/>
          <a:lstStyle/>
          <a:p>
            <a:r>
              <a:rPr lang="en-US" dirty="0"/>
              <a:t>Note on whiteboards three pieces of jungle knowledge that you believe helped Juliane to survive. </a:t>
            </a:r>
          </a:p>
          <a:p>
            <a:r>
              <a:rPr lang="en-US" dirty="0"/>
              <a:t>Which piece of knowledge was the most crucial? Explain why.</a:t>
            </a:r>
          </a:p>
          <a:p>
            <a:r>
              <a:rPr lang="en-US" dirty="0"/>
              <a:t>Collect these and list them.</a:t>
            </a:r>
          </a:p>
          <a:p>
            <a:r>
              <a:rPr lang="en-US" dirty="0"/>
              <a:t>Now, work together in pairs to group them into named categories in your beige notebooks. </a:t>
            </a:r>
            <a:endParaRPr lang="en-GB" dirty="0"/>
          </a:p>
        </p:txBody>
      </p:sp>
      <p:pic>
        <p:nvPicPr>
          <p:cNvPr id="10242" name="Picture 2" descr="Expedition Preparation with Levison Wood - Secret Compass">
            <a:extLst>
              <a:ext uri="{FF2B5EF4-FFF2-40B4-BE49-F238E27FC236}">
                <a16:creationId xmlns:a16="http://schemas.microsoft.com/office/drawing/2014/main" id="{642F0CF1-6E59-46EE-85B3-CF287EC048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6662" y="4294981"/>
            <a:ext cx="3886238" cy="2093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7830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38EC6-111F-4FA2-AF55-7A7A80449788}"/>
              </a:ext>
            </a:extLst>
          </p:cNvPr>
          <p:cNvSpPr>
            <a:spLocks noGrp="1"/>
          </p:cNvSpPr>
          <p:nvPr>
            <p:ph type="title"/>
          </p:nvPr>
        </p:nvSpPr>
        <p:spPr/>
        <p:txBody>
          <a:bodyPr>
            <a:normAutofit fontScale="90000"/>
          </a:bodyPr>
          <a:lstStyle/>
          <a:p>
            <a:r>
              <a:rPr lang="en-US" dirty="0"/>
              <a:t>What three items Juliane would have chosen to have on her person to help her survival if she could choose any three.</a:t>
            </a:r>
            <a:endParaRPr lang="en-GB" dirty="0"/>
          </a:p>
        </p:txBody>
      </p:sp>
      <p:sp>
        <p:nvSpPr>
          <p:cNvPr id="3" name="Content Placeholder 2">
            <a:extLst>
              <a:ext uri="{FF2B5EF4-FFF2-40B4-BE49-F238E27FC236}">
                <a16:creationId xmlns:a16="http://schemas.microsoft.com/office/drawing/2014/main" id="{7F232177-AB8D-4836-915D-7F43D62DF282}"/>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6607439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7AD2E-C05A-4131-8B88-6FC7FBC4A609}"/>
              </a:ext>
            </a:extLst>
          </p:cNvPr>
          <p:cNvSpPr>
            <a:spLocks noGrp="1"/>
          </p:cNvSpPr>
          <p:nvPr>
            <p:ph type="title"/>
          </p:nvPr>
        </p:nvSpPr>
        <p:spPr/>
        <p:txBody>
          <a:bodyPr/>
          <a:lstStyle/>
          <a:p>
            <a:r>
              <a:rPr lang="en-GB" dirty="0"/>
              <a:t>Scuba diving for beginners </a:t>
            </a:r>
          </a:p>
        </p:txBody>
      </p:sp>
      <p:sp>
        <p:nvSpPr>
          <p:cNvPr id="3" name="Content Placeholder 2">
            <a:extLst>
              <a:ext uri="{FF2B5EF4-FFF2-40B4-BE49-F238E27FC236}">
                <a16:creationId xmlns:a16="http://schemas.microsoft.com/office/drawing/2014/main" id="{51A155F2-0F19-41DE-8E3B-AB8D2D941564}"/>
              </a:ext>
            </a:extLst>
          </p:cNvPr>
          <p:cNvSpPr>
            <a:spLocks noGrp="1"/>
          </p:cNvSpPr>
          <p:nvPr>
            <p:ph idx="1"/>
          </p:nvPr>
        </p:nvSpPr>
        <p:spPr/>
        <p:txBody>
          <a:bodyPr/>
          <a:lstStyle/>
          <a:p>
            <a:r>
              <a:rPr lang="en-US" dirty="0"/>
              <a:t>In what ways might scuba diving pose similar dangers to being lost in dense jungle? </a:t>
            </a:r>
          </a:p>
          <a:p>
            <a:r>
              <a:rPr lang="en-US" dirty="0"/>
              <a:t>How are the dangers different? </a:t>
            </a:r>
          </a:p>
          <a:p>
            <a:r>
              <a:rPr lang="en-US" dirty="0"/>
              <a:t>Underline all referenced dangers referenced in the text. What are they? </a:t>
            </a:r>
          </a:p>
          <a:p>
            <a:r>
              <a:rPr lang="en-US" dirty="0"/>
              <a:t>Based upon Juliane’s survival story, the task is to produce a safety pamphlet like the Scuba Diving example for adventurous people, like Levison Wood, planning to trek through unchartered jungle. Look at how the Scuba diving pamphlet is </a:t>
            </a:r>
            <a:r>
              <a:rPr lang="en-GB" dirty="0"/>
              <a:t>organised</a:t>
            </a:r>
            <a:r>
              <a:rPr lang="en-US" dirty="0"/>
              <a:t> (introduction, preparation, first dive). </a:t>
            </a:r>
          </a:p>
          <a:p>
            <a:r>
              <a:rPr lang="en-US" dirty="0"/>
              <a:t>Discuss together what type of preparation might be useful prior to a jungle trek (hiking with backpack, bushcraft, first aid, plant and animal ID etc.) and what information is useful for the trek itself (what to remember in adverse weather, how to stay with buddy, application of bug spray, sun protection, finding water etc.) </a:t>
            </a:r>
            <a:endParaRPr lang="en-GB" dirty="0"/>
          </a:p>
        </p:txBody>
      </p:sp>
    </p:spTree>
    <p:extLst>
      <p:ext uri="{BB962C8B-B14F-4D97-AF65-F5344CB8AC3E}">
        <p14:creationId xmlns:p14="http://schemas.microsoft.com/office/powerpoint/2010/main" val="34240037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94763-42B3-4FA9-8FDC-6A7DAC1BF9DA}"/>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7D94552F-6A86-4921-B18C-DF45A66C081D}"/>
              </a:ext>
            </a:extLst>
          </p:cNvPr>
          <p:cNvPicPr>
            <a:picLocks noGrp="1" noChangeAspect="1"/>
          </p:cNvPicPr>
          <p:nvPr>
            <p:ph idx="1"/>
          </p:nvPr>
        </p:nvPicPr>
        <p:blipFill rotWithShape="1">
          <a:blip r:embed="rId2"/>
          <a:srcRect l="33995" t="11176" r="35247" b="12618"/>
          <a:stretch/>
        </p:blipFill>
        <p:spPr>
          <a:xfrm>
            <a:off x="457199" y="409575"/>
            <a:ext cx="4352926" cy="6066521"/>
          </a:xfrm>
        </p:spPr>
      </p:pic>
    </p:spTree>
    <p:extLst>
      <p:ext uri="{BB962C8B-B14F-4D97-AF65-F5344CB8AC3E}">
        <p14:creationId xmlns:p14="http://schemas.microsoft.com/office/powerpoint/2010/main" val="17490054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97DDB-AEC0-435C-8359-B3B11F911327}"/>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84E5638E-5831-4DB0-AAEE-FBD740430753}"/>
              </a:ext>
            </a:extLst>
          </p:cNvPr>
          <p:cNvSpPr>
            <a:spLocks noGrp="1"/>
          </p:cNvSpPr>
          <p:nvPr>
            <p:ph idx="1"/>
          </p:nvPr>
        </p:nvSpPr>
        <p:spPr/>
        <p:txBody>
          <a:bodyPr/>
          <a:lstStyle/>
          <a:p>
            <a:r>
              <a:rPr lang="en-US" dirty="0"/>
              <a:t>Make bullet point notes on the plan or layout of own choice for ‘Preparation and Training’ and ‘First Jungle Trek’. Consider the order of the information and whether all dangers experienced in Juliane’s story have been addressed.</a:t>
            </a:r>
          </a:p>
          <a:p>
            <a:endParaRPr lang="en-US" dirty="0"/>
          </a:p>
          <a:p>
            <a:r>
              <a:rPr lang="en-US" dirty="0"/>
              <a:t>Hurry up, I’m about to book flights.</a:t>
            </a:r>
            <a:endParaRPr lang="en-GB" dirty="0"/>
          </a:p>
        </p:txBody>
      </p:sp>
      <p:pic>
        <p:nvPicPr>
          <p:cNvPr id="11266" name="Picture 2" descr="Cheap flights from the UK and Switzerland to Lima, Peru from just €409!">
            <a:extLst>
              <a:ext uri="{FF2B5EF4-FFF2-40B4-BE49-F238E27FC236}">
                <a16:creationId xmlns:a16="http://schemas.microsoft.com/office/drawing/2014/main" id="{EFABFDEB-F6D0-4B79-9D5E-C538D4F7F6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8336" y="3226938"/>
            <a:ext cx="5545989" cy="3233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32399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Five</a:t>
            </a:r>
          </a:p>
        </p:txBody>
      </p:sp>
    </p:spTree>
    <p:extLst>
      <p:ext uri="{BB962C8B-B14F-4D97-AF65-F5344CB8AC3E}">
        <p14:creationId xmlns:p14="http://schemas.microsoft.com/office/powerpoint/2010/main" val="266949574"/>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evison Wood: &quot;If you can cope with midges, you can cope with anything!&quot; -  The Courier">
            <a:extLst>
              <a:ext uri="{FF2B5EF4-FFF2-40B4-BE49-F238E27FC236}">
                <a16:creationId xmlns:a16="http://schemas.microsoft.com/office/drawing/2014/main" id="{D1B1E874-6EE3-493F-8D3E-1D163FE63AF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039" r="-1" b="13800"/>
          <a:stretch/>
        </p:blipFill>
        <p:spPr bwMode="auto">
          <a:xfrm>
            <a:off x="424928" y="419292"/>
            <a:ext cx="5522976" cy="605332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3D5EFCE-4145-443F-A56E-25B9AF974739}"/>
              </a:ext>
            </a:extLst>
          </p:cNvPr>
          <p:cNvSpPr>
            <a:spLocks noGrp="1"/>
          </p:cNvSpPr>
          <p:nvPr>
            <p:ph type="title"/>
          </p:nvPr>
        </p:nvSpPr>
        <p:spPr>
          <a:xfrm>
            <a:off x="6650828" y="761276"/>
            <a:ext cx="4602152" cy="1718225"/>
          </a:xfrm>
        </p:spPr>
        <p:txBody>
          <a:bodyPr>
            <a:normAutofit/>
          </a:bodyPr>
          <a:lstStyle/>
          <a:p>
            <a:r>
              <a:rPr lang="en-GB" sz="2800" dirty="0"/>
              <a:t>LC: Can I </a:t>
            </a:r>
            <a:r>
              <a:rPr lang="en-US" sz="2800" dirty="0"/>
              <a:t>write an information text which gives advice about how to survive in the jungle?</a:t>
            </a:r>
            <a:endParaRPr lang="en-GB" sz="2800" dirty="0"/>
          </a:p>
        </p:txBody>
      </p:sp>
      <p:sp>
        <p:nvSpPr>
          <p:cNvPr id="3" name="Content Placeholder 2">
            <a:extLst>
              <a:ext uri="{FF2B5EF4-FFF2-40B4-BE49-F238E27FC236}">
                <a16:creationId xmlns:a16="http://schemas.microsoft.com/office/drawing/2014/main" id="{156C7501-A7FD-4A83-80EF-E427B3115791}"/>
              </a:ext>
            </a:extLst>
          </p:cNvPr>
          <p:cNvSpPr>
            <a:spLocks noGrp="1"/>
          </p:cNvSpPr>
          <p:nvPr>
            <p:ph idx="1"/>
          </p:nvPr>
        </p:nvSpPr>
        <p:spPr>
          <a:xfrm>
            <a:off x="6846137" y="2538919"/>
            <a:ext cx="4602152" cy="3557805"/>
          </a:xfrm>
        </p:spPr>
        <p:txBody>
          <a:bodyPr>
            <a:normAutofit/>
          </a:bodyPr>
          <a:lstStyle/>
          <a:p>
            <a:pPr marL="0" indent="0">
              <a:buNone/>
            </a:pPr>
            <a:r>
              <a:rPr lang="en-GB" dirty="0"/>
              <a:t>Toolkit</a:t>
            </a:r>
          </a:p>
        </p:txBody>
      </p:sp>
    </p:spTree>
    <p:extLst>
      <p:ext uri="{BB962C8B-B14F-4D97-AF65-F5344CB8AC3E}">
        <p14:creationId xmlns:p14="http://schemas.microsoft.com/office/powerpoint/2010/main" val="9418855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A25D0-1A51-4312-A426-DF6B976A82C1}"/>
              </a:ext>
            </a:extLst>
          </p:cNvPr>
          <p:cNvSpPr>
            <a:spLocks noGrp="1"/>
          </p:cNvSpPr>
          <p:nvPr>
            <p:ph type="title"/>
          </p:nvPr>
        </p:nvSpPr>
        <p:spPr/>
        <p:txBody>
          <a:bodyPr/>
          <a:lstStyle/>
          <a:p>
            <a:r>
              <a:rPr lang="en-GB" dirty="0"/>
              <a:t>Mini </a:t>
            </a:r>
            <a:r>
              <a:rPr lang="en-GB" sz="2000" dirty="0"/>
              <a:t>task</a:t>
            </a:r>
            <a:endParaRPr lang="en-GB" dirty="0"/>
          </a:p>
        </p:txBody>
      </p:sp>
      <p:sp>
        <p:nvSpPr>
          <p:cNvPr id="3" name="Content Placeholder 2">
            <a:extLst>
              <a:ext uri="{FF2B5EF4-FFF2-40B4-BE49-F238E27FC236}">
                <a16:creationId xmlns:a16="http://schemas.microsoft.com/office/drawing/2014/main" id="{DBBD1F8F-CC5A-44FB-A7B4-5FB68B26B445}"/>
              </a:ext>
            </a:extLst>
          </p:cNvPr>
          <p:cNvSpPr>
            <a:spLocks noGrp="1"/>
          </p:cNvSpPr>
          <p:nvPr>
            <p:ph idx="1"/>
          </p:nvPr>
        </p:nvSpPr>
        <p:spPr/>
        <p:txBody>
          <a:bodyPr/>
          <a:lstStyle/>
          <a:p>
            <a:r>
              <a:rPr lang="en-US" dirty="0"/>
              <a:t>Highlight all sentence openers, conjunctions and words / phrases which could be useful in your own writing today.</a:t>
            </a:r>
          </a:p>
          <a:p>
            <a:r>
              <a:rPr lang="en-US" dirty="0"/>
              <a:t> How formal do you think this text is? (language and sentence structure) Why? </a:t>
            </a:r>
          </a:p>
          <a:p>
            <a:endParaRPr lang="en-US" dirty="0"/>
          </a:p>
          <a:p>
            <a:endParaRPr lang="en-US" dirty="0"/>
          </a:p>
          <a:p>
            <a:r>
              <a:rPr lang="en-US" dirty="0"/>
              <a:t>It is important that a text like this is written formally in order to give it credibility. </a:t>
            </a:r>
          </a:p>
        </p:txBody>
      </p:sp>
    </p:spTree>
    <p:extLst>
      <p:ext uri="{BB962C8B-B14F-4D97-AF65-F5344CB8AC3E}">
        <p14:creationId xmlns:p14="http://schemas.microsoft.com/office/powerpoint/2010/main" val="25005500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93734-84C2-42B1-9F9D-070DB3953A8F}"/>
              </a:ext>
            </a:extLst>
          </p:cNvPr>
          <p:cNvSpPr>
            <a:spLocks noGrp="1"/>
          </p:cNvSpPr>
          <p:nvPr>
            <p:ph type="title"/>
          </p:nvPr>
        </p:nvSpPr>
        <p:spPr>
          <a:xfrm>
            <a:off x="364836" y="116121"/>
            <a:ext cx="10058400" cy="1371600"/>
          </a:xfrm>
        </p:spPr>
        <p:txBody>
          <a:bodyPr/>
          <a:lstStyle/>
          <a:p>
            <a:r>
              <a:rPr lang="en-GB" dirty="0"/>
              <a:t>|Task</a:t>
            </a:r>
          </a:p>
        </p:txBody>
      </p:sp>
      <p:sp>
        <p:nvSpPr>
          <p:cNvPr id="3" name="Content Placeholder 2">
            <a:extLst>
              <a:ext uri="{FF2B5EF4-FFF2-40B4-BE49-F238E27FC236}">
                <a16:creationId xmlns:a16="http://schemas.microsoft.com/office/drawing/2014/main" id="{421D1444-4C3C-471E-98BF-18492D6FD60C}"/>
              </a:ext>
            </a:extLst>
          </p:cNvPr>
          <p:cNvSpPr>
            <a:spLocks noGrp="1"/>
          </p:cNvSpPr>
          <p:nvPr>
            <p:ph idx="1"/>
          </p:nvPr>
        </p:nvSpPr>
        <p:spPr>
          <a:xfrm>
            <a:off x="364836" y="1124065"/>
            <a:ext cx="7633855" cy="3849624"/>
          </a:xfrm>
        </p:spPr>
        <p:txBody>
          <a:bodyPr/>
          <a:lstStyle/>
          <a:p>
            <a:r>
              <a:rPr lang="en-US" dirty="0"/>
              <a:t>Follow your plans and use draft introduction notes you made in the last lesson to write a safety guide to trekking in a jungle. This is important as the most recent survival guide, written by A Stillwell, is more than fifteen years old and would be considered out of date in the eyes of any would-be explorer.</a:t>
            </a:r>
          </a:p>
          <a:p>
            <a:endParaRPr lang="en-US" dirty="0"/>
          </a:p>
          <a:p>
            <a:r>
              <a:rPr lang="en-US" dirty="0"/>
              <a:t>Once you have written your guide reread the story to identify which areas of jungle survival you have neglected.</a:t>
            </a:r>
            <a:endParaRPr lang="en-GB" dirty="0"/>
          </a:p>
        </p:txBody>
      </p:sp>
      <p:pic>
        <p:nvPicPr>
          <p:cNvPr id="12290" name="Picture 2" descr="Special Forces Survival Guide: Desert, Arctic, Mountain, Jungle, Urban:  Amazon.co.uk: Stilwell, Alexander: 9781770853188: Books">
            <a:extLst>
              <a:ext uri="{FF2B5EF4-FFF2-40B4-BE49-F238E27FC236}">
                <a16:creationId xmlns:a16="http://schemas.microsoft.com/office/drawing/2014/main" id="{36B9A2A0-0199-4C95-BF8E-8B6B5E63F9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5150" y="1606695"/>
            <a:ext cx="3543300" cy="4752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0009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9927E4-E194-47BE-91C2-B87D50CF51DB}">
  <ds:schemaRefs>
    <ds:schemaRef ds:uri="http://schemas.microsoft.com/sharepoint/v3/contenttype/forms"/>
  </ds:schemaRefs>
</ds:datastoreItem>
</file>

<file path=customXml/itemProps2.xml><?xml version="1.0" encoding="utf-8"?>
<ds:datastoreItem xmlns:ds="http://schemas.openxmlformats.org/officeDocument/2006/customXml" ds:itemID="{0E92E9E5-79AF-4029-8FCA-9C327D54FD8F}">
  <ds:schemaRefs>
    <ds:schemaRef ds:uri="http://schemas.microsoft.com/office/2006/documentManagement/types"/>
    <ds:schemaRef ds:uri="http://purl.org/dc/terms/"/>
    <ds:schemaRef ds:uri="http://purl.org/dc/elements/1.1/"/>
    <ds:schemaRef ds:uri="http://purl.org/dc/dcmitype/"/>
    <ds:schemaRef ds:uri="http://schemas.microsoft.com/office/infopath/2007/PartnerControls"/>
    <ds:schemaRef ds:uri="71af3243-3dd4-4a8d-8c0d-dd76da1f02a5"/>
    <ds:schemaRef ds:uri="http://www.w3.org/XML/1998/namespace"/>
    <ds:schemaRef ds:uri="http://schemas.openxmlformats.org/package/2006/metadata/core-properties"/>
    <ds:schemaRef ds:uri="16c05727-aa75-4e4a-9b5f-8a80a1165891"/>
    <ds:schemaRef ds:uri="http://schemas.microsoft.com/office/2006/metadata/properties"/>
  </ds:schemaRefs>
</ds:datastoreItem>
</file>

<file path=customXml/itemProps3.xml><?xml version="1.0" encoding="utf-8"?>
<ds:datastoreItem xmlns:ds="http://schemas.openxmlformats.org/officeDocument/2006/customXml" ds:itemID="{E34A532A-EA0D-41F9-B458-AF9358EF2F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TotalTime>
  <Words>1530</Words>
  <Application>Microsoft Office PowerPoint</Application>
  <PresentationFormat>Widescreen</PresentationFormat>
  <Paragraphs>104</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SavonVTI</vt:lpstr>
      <vt:lpstr>Survivors </vt:lpstr>
      <vt:lpstr>This half-term’s new book.  Have you read it?  Do you know what it is about?</vt:lpstr>
      <vt:lpstr> Winner of the Blue Peter Book Award 2017 - Best Books with Facts</vt:lpstr>
      <vt:lpstr>Do you have what it takes to be a survivor?</vt:lpstr>
      <vt:lpstr>LC: Can I produce a blackout poem? </vt:lpstr>
      <vt:lpstr>This is a true story from Peru, imagine what may have happened and how?</vt:lpstr>
      <vt:lpstr>PowerPoint Presentation</vt:lpstr>
      <vt:lpstr>Pages 2 and 3</vt:lpstr>
      <vt:lpstr>PowerPoint Presentation</vt:lpstr>
      <vt:lpstr>Black out poetry</vt:lpstr>
      <vt:lpstr>What is a black out poem?</vt:lpstr>
      <vt:lpstr>|Task</vt:lpstr>
      <vt:lpstr>Survivors </vt:lpstr>
      <vt:lpstr>What physical state do you think Juliane might be in?  What mental state might she be in?  How do the you think she has managed to survive the fall?  What might happen next?  </vt:lpstr>
      <vt:lpstr>LC: Can I plan a retelling of events from a different POV?</vt:lpstr>
      <vt:lpstr>Pages 5 and 6</vt:lpstr>
      <vt:lpstr>Pages 8 and 9</vt:lpstr>
      <vt:lpstr>In a jungle, there is a very delicate balance of life.</vt:lpstr>
      <vt:lpstr>How we might give the jungle a voice and how the jungle’s retelling of events would be different to Juliane’s recollections.</vt:lpstr>
      <vt:lpstr>|Task, plan </vt:lpstr>
      <vt:lpstr>Survivors </vt:lpstr>
      <vt:lpstr>LC: Can I retell events from a different POV?</vt:lpstr>
      <vt:lpstr>Do the you think these paragraphs flow well? Why? Why not? What information could be missing here (e.g. time elapsed)</vt:lpstr>
      <vt:lpstr>PowerPoint Presentation</vt:lpstr>
      <vt:lpstr>|Task</vt:lpstr>
      <vt:lpstr>If you have an extra minute…</vt:lpstr>
      <vt:lpstr>Survivors </vt:lpstr>
      <vt:lpstr>LC: Can I plan an information text which gives advice about how to survive in the jungle?</vt:lpstr>
      <vt:lpstr>Surviving in a jungle 101</vt:lpstr>
      <vt:lpstr>What three items Juliane would have chosen to have on her person to help her survival if she could choose any three.</vt:lpstr>
      <vt:lpstr>Scuba diving for beginners </vt:lpstr>
      <vt:lpstr>PowerPoint Presentation</vt:lpstr>
      <vt:lpstr>|Task</vt:lpstr>
      <vt:lpstr>Survivors </vt:lpstr>
      <vt:lpstr>LC: Can I write an information text which gives advice about how to survive in the jungle?</vt:lpstr>
      <vt:lpstr>Mini task</vt:lpstr>
      <vt:lpstr>|Task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Survivors </dc:title>
  <dc:creator>Conor McKeown</dc:creator>
  <cp:lastModifiedBy>Conor McKeown</cp:lastModifiedBy>
  <cp:revision>12</cp:revision>
  <dcterms:created xsi:type="dcterms:W3CDTF">2021-01-03T13:33:32Z</dcterms:created>
  <dcterms:modified xsi:type="dcterms:W3CDTF">2021-01-03T14:30:14Z</dcterms:modified>
</cp:coreProperties>
</file>