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84" r:id="rId3"/>
    <p:sldId id="291" r:id="rId4"/>
    <p:sldId id="282" r:id="rId5"/>
    <p:sldId id="304" r:id="rId6"/>
    <p:sldId id="305" r:id="rId7"/>
    <p:sldId id="292" r:id="rId8"/>
    <p:sldId id="299" r:id="rId9"/>
    <p:sldId id="306" r:id="rId10"/>
    <p:sldId id="293" r:id="rId11"/>
    <p:sldId id="307" r:id="rId12"/>
    <p:sldId id="308" r:id="rId13"/>
    <p:sldId id="317" r:id="rId14"/>
    <p:sldId id="309" r:id="rId15"/>
    <p:sldId id="318" r:id="rId16"/>
    <p:sldId id="310" r:id="rId17"/>
    <p:sldId id="319" r:id="rId18"/>
    <p:sldId id="312" r:id="rId19"/>
    <p:sldId id="320" r:id="rId20"/>
    <p:sldId id="313" r:id="rId21"/>
    <p:sldId id="322" r:id="rId22"/>
    <p:sldId id="316" r:id="rId23"/>
    <p:sldId id="315" r:id="rId24"/>
    <p:sldId id="323" r:id="rId25"/>
    <p:sldId id="294" r:id="rId26"/>
    <p:sldId id="326" r:id="rId27"/>
    <p:sldId id="324" r:id="rId28"/>
    <p:sldId id="325" r:id="rId29"/>
    <p:sldId id="327" r:id="rId30"/>
    <p:sldId id="328" r:id="rId31"/>
    <p:sldId id="301" r:id="rId32"/>
    <p:sldId id="329" r:id="rId33"/>
    <p:sldId id="331" r:id="rId34"/>
    <p:sldId id="330" r:id="rId35"/>
    <p:sldId id="333" r:id="rId36"/>
    <p:sldId id="332" r:id="rId37"/>
    <p:sldId id="334" r:id="rId38"/>
    <p:sldId id="335" r:id="rId39"/>
    <p:sldId id="336" r:id="rId40"/>
    <p:sldId id="337" r:id="rId41"/>
    <p:sldId id="34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CB7"/>
    <a:srgbClr val="FF9900"/>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6BE89B-E136-4D87-8803-230701D1630B}" type="datetimeFigureOut">
              <a:rPr lang="en-GB" smtClean="0"/>
              <a:t>25/06/2020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7BB618-5C1F-4B7A-BA87-43D0EADC49CE}" type="slidenum">
              <a:rPr lang="en-GB" smtClean="0"/>
              <a:t>‹#›</a:t>
            </a:fld>
            <a:endParaRPr lang="en-GB"/>
          </a:p>
        </p:txBody>
      </p:sp>
    </p:spTree>
    <p:extLst>
      <p:ext uri="{BB962C8B-B14F-4D97-AF65-F5344CB8AC3E}">
        <p14:creationId xmlns:p14="http://schemas.microsoft.com/office/powerpoint/2010/main" val="42307211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8ADC0-97F7-4FDC-8D40-B8F554A4222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283961-A457-489B-BEF3-93ECDF89BA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AF88BE-9DF4-4BDF-A313-99B8252D51AC}"/>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5" name="Footer Placeholder 4">
            <a:extLst>
              <a:ext uri="{FF2B5EF4-FFF2-40B4-BE49-F238E27FC236}">
                <a16:creationId xmlns:a16="http://schemas.microsoft.com/office/drawing/2014/main" id="{55AADAEB-3D6C-448A-9F2D-13CEFA99A6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F3FD55-C0A1-450B-8FEE-589177149089}"/>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1473864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3B6D2-464A-4A45-B446-994DF72FDC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0D8BFD-311A-4150-8260-99486A4D103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B4953F-BA86-4614-A6BC-1E46B5EDD372}"/>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5" name="Footer Placeholder 4">
            <a:extLst>
              <a:ext uri="{FF2B5EF4-FFF2-40B4-BE49-F238E27FC236}">
                <a16:creationId xmlns:a16="http://schemas.microsoft.com/office/drawing/2014/main" id="{8C181C95-24AC-4032-982D-E70EA29583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08A8AC-506C-40DB-8284-25C4957B5F62}"/>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2492289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29947-4BEB-4CC3-A083-624F1EC4EA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7721998-B1FC-4EC5-B39C-66033D518B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F1095C-6CD4-4876-9FCF-B5E81C679169}"/>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5" name="Footer Placeholder 4">
            <a:extLst>
              <a:ext uri="{FF2B5EF4-FFF2-40B4-BE49-F238E27FC236}">
                <a16:creationId xmlns:a16="http://schemas.microsoft.com/office/drawing/2014/main" id="{B78345BB-CDA2-4176-BBAC-C9B79DDCAD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F0754D-25E7-4786-A75C-9397BE6679A4}"/>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3194878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CE153-71BB-499C-80B5-DC07F8E226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0098D46-8998-4E14-B833-9B56ACCF1A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2CB449-788A-4D75-8333-F28D8F7092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33D2773-C90B-488B-8A53-8268396B56E6}"/>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6" name="Footer Placeholder 5">
            <a:extLst>
              <a:ext uri="{FF2B5EF4-FFF2-40B4-BE49-F238E27FC236}">
                <a16:creationId xmlns:a16="http://schemas.microsoft.com/office/drawing/2014/main" id="{DBE4B242-31DB-4D0B-8D5B-6C7A54BD1E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A85FB2-D5E1-4D5D-A6EB-F6D44347309E}"/>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2940513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482D0-C34E-4529-A8E9-051414D1B0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9B0335-0AD5-4FDE-B9C1-9DAB45DFD3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6B302BE-DB5E-4C5B-ABDD-0E02B90217D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D1F9D3A-2C1E-4CEA-B1FD-0F3212BB96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5C0E84-65C2-4FC7-B5EE-5CE11F023B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8CF8E1F-BB32-4659-9D7E-7CA0F233838C}"/>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8" name="Footer Placeholder 7">
            <a:extLst>
              <a:ext uri="{FF2B5EF4-FFF2-40B4-BE49-F238E27FC236}">
                <a16:creationId xmlns:a16="http://schemas.microsoft.com/office/drawing/2014/main" id="{0EA0B7AC-FABF-44C1-AC2E-A7CA1474A1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6AAA57E-4E27-4E10-B3F8-E9F73E006AD5}"/>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4005383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4394A-A96B-4351-949B-2CAB9EAFEB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2F60696-B549-4DF5-BF1B-759C795B6DF1}"/>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4" name="Footer Placeholder 3">
            <a:extLst>
              <a:ext uri="{FF2B5EF4-FFF2-40B4-BE49-F238E27FC236}">
                <a16:creationId xmlns:a16="http://schemas.microsoft.com/office/drawing/2014/main" id="{F59B3DA1-7A62-453E-B188-F765DAC41A4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E41E839-24E1-405C-9711-5B7548F07716}"/>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2194650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3C2B39-1CAC-4BF0-9990-85F0D848640F}"/>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3" name="Footer Placeholder 2">
            <a:extLst>
              <a:ext uri="{FF2B5EF4-FFF2-40B4-BE49-F238E27FC236}">
                <a16:creationId xmlns:a16="http://schemas.microsoft.com/office/drawing/2014/main" id="{4B8573A8-250A-48AF-A1EE-C3A160E0CA1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44F56B3-4DFF-4A58-896E-30F7591AE962}"/>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1793843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574BD-8CB2-4A3C-8862-328C475E1C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4615C9-D86A-4633-8B5B-6D5CDE895D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31E4E94-5D22-4E8E-AD82-821A5FBA27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DEE305-8C83-41F9-8119-DF61EDC44335}"/>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6" name="Footer Placeholder 5">
            <a:extLst>
              <a:ext uri="{FF2B5EF4-FFF2-40B4-BE49-F238E27FC236}">
                <a16:creationId xmlns:a16="http://schemas.microsoft.com/office/drawing/2014/main" id="{5B5E1C90-D74A-4022-B2A0-F38E078F5BB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9DABEC-D0BF-4895-B595-FD669E92047C}"/>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1493249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311D9-16EF-415A-83B1-C9388496A5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B1AB35-60C0-401A-801F-25AB5F4DA1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10BB8F7-7B37-4DBD-93EF-C33F8EBFA0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E65322-F10E-42A1-9B24-CFF37485D868}"/>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6" name="Footer Placeholder 5">
            <a:extLst>
              <a:ext uri="{FF2B5EF4-FFF2-40B4-BE49-F238E27FC236}">
                <a16:creationId xmlns:a16="http://schemas.microsoft.com/office/drawing/2014/main" id="{58E80983-FFAB-4880-8B7E-88FF4771A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890F82-FC07-49C4-A7B2-4BCA479B5E52}"/>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1069720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EFABD8-37BC-4331-90C9-E96EBC72491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4DABC6-6202-44AB-A9BC-63244051148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20AB83-1023-45B6-AD2F-F2622CECD459}"/>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5" name="Footer Placeholder 4">
            <a:extLst>
              <a:ext uri="{FF2B5EF4-FFF2-40B4-BE49-F238E27FC236}">
                <a16:creationId xmlns:a16="http://schemas.microsoft.com/office/drawing/2014/main" id="{38DED799-36CB-4F6C-893E-5F5171C2FB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5B37B8-C260-443D-8729-DE48957AD580}"/>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3348746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19A5CB-4817-43B6-AC25-D0A08C38068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970B6A3-892E-49A3-B108-1DAB27DF49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7A756B-066C-4168-B9E9-3B810856D36E}"/>
              </a:ext>
            </a:extLst>
          </p:cNvPr>
          <p:cNvSpPr>
            <a:spLocks noGrp="1"/>
          </p:cNvSpPr>
          <p:nvPr>
            <p:ph type="dt" sz="half" idx="10"/>
          </p:nvPr>
        </p:nvSpPr>
        <p:spPr/>
        <p:txBody>
          <a:bodyPr/>
          <a:lstStyle/>
          <a:p>
            <a:fld id="{D1B21C78-DDCE-4D59-8FB1-C1F78FFE2782}" type="datetimeFigureOut">
              <a:rPr lang="en-GB" smtClean="0"/>
              <a:t>25/06/2020</a:t>
            </a:fld>
            <a:endParaRPr lang="en-GB"/>
          </a:p>
        </p:txBody>
      </p:sp>
      <p:sp>
        <p:nvSpPr>
          <p:cNvPr id="5" name="Footer Placeholder 4">
            <a:extLst>
              <a:ext uri="{FF2B5EF4-FFF2-40B4-BE49-F238E27FC236}">
                <a16:creationId xmlns:a16="http://schemas.microsoft.com/office/drawing/2014/main" id="{7849FCEA-9C26-407F-A9DB-71FBDD8A15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43E2D9-F3B4-4A6E-B4AF-E9F5ACD96331}"/>
              </a:ext>
            </a:extLst>
          </p:cNvPr>
          <p:cNvSpPr>
            <a:spLocks noGrp="1"/>
          </p:cNvSpPr>
          <p:nvPr>
            <p:ph type="sldNum" sz="quarter" idx="12"/>
          </p:nvPr>
        </p:nvSpPr>
        <p:spPr/>
        <p:txBody>
          <a:bodyPr/>
          <a:lstStyle/>
          <a:p>
            <a:fld id="{65D266FC-5516-4691-A9BE-9F1D7B6376E2}" type="slidenum">
              <a:rPr lang="en-GB" smtClean="0"/>
              <a:t>‹#›</a:t>
            </a:fld>
            <a:endParaRPr lang="en-GB"/>
          </a:p>
        </p:txBody>
      </p:sp>
    </p:spTree>
    <p:extLst>
      <p:ext uri="{BB962C8B-B14F-4D97-AF65-F5344CB8AC3E}">
        <p14:creationId xmlns:p14="http://schemas.microsoft.com/office/powerpoint/2010/main" val="423271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F903AC-B2CB-4D83-8FC2-1F7907200A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2D92D8-EC91-4209-B6CC-D6A93A35A2B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2912FD-8D20-4CAB-B790-382F22214B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B21C78-DDCE-4D59-8FB1-C1F78FFE2782}" type="datetimeFigureOut">
              <a:rPr lang="en-GB" smtClean="0"/>
              <a:t>25/06/2020</a:t>
            </a:fld>
            <a:endParaRPr lang="en-GB"/>
          </a:p>
        </p:txBody>
      </p:sp>
      <p:sp>
        <p:nvSpPr>
          <p:cNvPr id="5" name="Footer Placeholder 4">
            <a:extLst>
              <a:ext uri="{FF2B5EF4-FFF2-40B4-BE49-F238E27FC236}">
                <a16:creationId xmlns:a16="http://schemas.microsoft.com/office/drawing/2014/main" id="{BE7C88CF-FC31-46B2-B5CD-8B28ED07F1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293A867-D70A-4EA9-9893-3AF44FADCF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D266FC-5516-4691-A9BE-9F1D7B6376E2}" type="slidenum">
              <a:rPr lang="en-GB" smtClean="0"/>
              <a:t>‹#›</a:t>
            </a:fld>
            <a:endParaRPr lang="en-GB"/>
          </a:p>
        </p:txBody>
      </p:sp>
    </p:spTree>
    <p:extLst>
      <p:ext uri="{BB962C8B-B14F-4D97-AF65-F5344CB8AC3E}">
        <p14:creationId xmlns:p14="http://schemas.microsoft.com/office/powerpoint/2010/main" val="4099372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489micE6eHU"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0ahUKEwjpuL-Jgd3XAhXKIcAKHRt3AzIQjRwIBw&amp;url=https://www.goodreads.com/book/show/16101018-the-day-the-crayons-quit&amp;psig=AOvVaw18Y-m0pRg8mfb7WDC1Kkzw&amp;ust=1511812095550225" TargetMode="External"/><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stretch>
            <a:fillRect/>
          </a:stretch>
        </p:blipFill>
        <p:spPr>
          <a:xfrm>
            <a:off x="2981325" y="169285"/>
            <a:ext cx="5553076" cy="5001778"/>
          </a:xfrm>
          <a:prstGeom prst="rect">
            <a:avLst/>
          </a:prstGeom>
        </p:spPr>
      </p:pic>
      <p:sp>
        <p:nvSpPr>
          <p:cNvPr id="2" name="TextBox 1">
            <a:extLst>
              <a:ext uri="{FF2B5EF4-FFF2-40B4-BE49-F238E27FC236}">
                <a16:creationId xmlns:a16="http://schemas.microsoft.com/office/drawing/2014/main" id="{F6C8EA7D-02BA-4DB7-A237-1210CD5855BD}"/>
              </a:ext>
            </a:extLst>
          </p:cNvPr>
          <p:cNvSpPr txBox="1"/>
          <p:nvPr/>
        </p:nvSpPr>
        <p:spPr>
          <a:xfrm>
            <a:off x="4344699" y="5541818"/>
            <a:ext cx="2826327" cy="1015663"/>
          </a:xfrm>
          <a:prstGeom prst="rect">
            <a:avLst/>
          </a:prstGeom>
          <a:noFill/>
          <a:ln>
            <a:solidFill>
              <a:schemeClr val="accent1"/>
            </a:solidFill>
          </a:ln>
        </p:spPr>
        <p:txBody>
          <a:bodyPr wrap="square" rtlCol="0">
            <a:spAutoFit/>
          </a:bodyPr>
          <a:lstStyle/>
          <a:p>
            <a:r>
              <a:rPr lang="en-GB" sz="6000" b="1" dirty="0">
                <a:solidFill>
                  <a:srgbClr val="FF0000"/>
                </a:solidFill>
              </a:rPr>
              <a:t>Week  2</a:t>
            </a:r>
          </a:p>
        </p:txBody>
      </p:sp>
    </p:spTree>
    <p:extLst>
      <p:ext uri="{BB962C8B-B14F-4D97-AF65-F5344CB8AC3E}">
        <p14:creationId xmlns:p14="http://schemas.microsoft.com/office/powerpoint/2010/main" val="3325642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51B9323-B334-437F-89AD-7B5865FF8C74}"/>
              </a:ext>
            </a:extLst>
          </p:cNvPr>
          <p:cNvPicPr>
            <a:picLocks noChangeAspect="1"/>
          </p:cNvPicPr>
          <p:nvPr/>
        </p:nvPicPr>
        <p:blipFill>
          <a:blip r:embed="rId2" cstate="print"/>
          <a:stretch>
            <a:fillRect/>
          </a:stretch>
        </p:blipFill>
        <p:spPr>
          <a:xfrm rot="20711117">
            <a:off x="939752" y="862628"/>
            <a:ext cx="4964578" cy="4471705"/>
          </a:xfrm>
          <a:prstGeom prst="rect">
            <a:avLst/>
          </a:prstGeom>
        </p:spPr>
      </p:pic>
      <p:sp>
        <p:nvSpPr>
          <p:cNvPr id="5" name="TextBox 4">
            <a:extLst>
              <a:ext uri="{FF2B5EF4-FFF2-40B4-BE49-F238E27FC236}">
                <a16:creationId xmlns:a16="http://schemas.microsoft.com/office/drawing/2014/main" id="{8859DBE1-639B-4BAC-BCD6-C8C52A5B16B2}"/>
              </a:ext>
            </a:extLst>
          </p:cNvPr>
          <p:cNvSpPr txBox="1"/>
          <p:nvPr/>
        </p:nvSpPr>
        <p:spPr>
          <a:xfrm>
            <a:off x="6673674" y="3568505"/>
            <a:ext cx="5247861" cy="3046988"/>
          </a:xfrm>
          <a:prstGeom prst="rect">
            <a:avLst/>
          </a:prstGeom>
          <a:noFill/>
        </p:spPr>
        <p:txBody>
          <a:bodyPr wrap="square" rtlCol="0">
            <a:spAutoFit/>
          </a:bodyPr>
          <a:lstStyle/>
          <a:p>
            <a:pPr algn="ctr"/>
            <a:r>
              <a:rPr lang="en-GB" sz="3000" dirty="0"/>
              <a:t>Read </a:t>
            </a:r>
          </a:p>
          <a:p>
            <a:pPr algn="ctr"/>
            <a:r>
              <a:rPr lang="en-GB" sz="3000" dirty="0"/>
              <a:t>‘</a:t>
            </a:r>
            <a:r>
              <a:rPr lang="en-GB" sz="3000" dirty="0">
                <a:latin typeface="Comic Sans MS" panose="030F0702030302020204" pitchFamily="66" charset="0"/>
              </a:rPr>
              <a:t>The Day The Crayons Quit</a:t>
            </a:r>
            <a:r>
              <a:rPr lang="en-GB" sz="3000" dirty="0"/>
              <a:t>’   </a:t>
            </a:r>
            <a:r>
              <a:rPr lang="en-GB" sz="2200" dirty="0"/>
              <a:t>(separate Power Point )</a:t>
            </a:r>
          </a:p>
          <a:p>
            <a:pPr algn="ctr"/>
            <a:endParaRPr lang="en-GB" sz="2200" dirty="0"/>
          </a:p>
          <a:p>
            <a:pPr algn="ctr"/>
            <a:r>
              <a:rPr lang="en-GB" sz="2200" dirty="0"/>
              <a:t>You may also wish to watch this:</a:t>
            </a:r>
          </a:p>
          <a:p>
            <a:pPr algn="ctr"/>
            <a:r>
              <a:rPr lang="en-GB" sz="2400" dirty="0">
                <a:hlinkClick r:id="rId3"/>
              </a:rPr>
              <a:t>https://www.youtube.com/watch?v=489micE6eHU</a:t>
            </a:r>
            <a:endParaRPr lang="en-GB" sz="2200" dirty="0"/>
          </a:p>
          <a:p>
            <a:endParaRPr lang="en-GB" dirty="0"/>
          </a:p>
        </p:txBody>
      </p:sp>
      <p:sp>
        <p:nvSpPr>
          <p:cNvPr id="2" name="TextBox 1">
            <a:extLst>
              <a:ext uri="{FF2B5EF4-FFF2-40B4-BE49-F238E27FC236}">
                <a16:creationId xmlns:a16="http://schemas.microsoft.com/office/drawing/2014/main" id="{30118125-3702-4AE8-8676-29B89655B88F}"/>
              </a:ext>
            </a:extLst>
          </p:cNvPr>
          <p:cNvSpPr txBox="1"/>
          <p:nvPr/>
        </p:nvSpPr>
        <p:spPr>
          <a:xfrm>
            <a:off x="6673673" y="1053151"/>
            <a:ext cx="4881017" cy="1246495"/>
          </a:xfrm>
          <a:prstGeom prst="rect">
            <a:avLst/>
          </a:prstGeom>
          <a:noFill/>
        </p:spPr>
        <p:txBody>
          <a:bodyPr wrap="square" rtlCol="0">
            <a:spAutoFit/>
          </a:bodyPr>
          <a:lstStyle/>
          <a:p>
            <a:pPr algn="ctr"/>
            <a:r>
              <a:rPr lang="en-GB" sz="2500" i="1" dirty="0">
                <a:solidFill>
                  <a:srgbClr val="FF0000"/>
                </a:solidFill>
              </a:rPr>
              <a:t>A copy of the PowerPoint story and link have been included again if you need them to support your learning.</a:t>
            </a:r>
          </a:p>
        </p:txBody>
      </p:sp>
    </p:spTree>
    <p:extLst>
      <p:ext uri="{BB962C8B-B14F-4D97-AF65-F5344CB8AC3E}">
        <p14:creationId xmlns:p14="http://schemas.microsoft.com/office/powerpoint/2010/main" val="3231689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p:spPr>
        <p:txBody>
          <a:bodyPr wrap="square" rtlCol="0">
            <a:spAutoFit/>
          </a:bodyPr>
          <a:lstStyle/>
          <a:p>
            <a:pPr algn="ctr"/>
            <a:r>
              <a:rPr lang="en-GB" sz="6500" b="1" dirty="0"/>
              <a:t>Lesson 1</a:t>
            </a:r>
          </a:p>
        </p:txBody>
      </p:sp>
    </p:spTree>
    <p:extLst>
      <p:ext uri="{BB962C8B-B14F-4D97-AF65-F5344CB8AC3E}">
        <p14:creationId xmlns:p14="http://schemas.microsoft.com/office/powerpoint/2010/main" val="1240278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16B03-58C1-4942-87B1-2C509EDFE67B}"/>
              </a:ext>
            </a:extLst>
          </p:cNvPr>
          <p:cNvSpPr>
            <a:spLocks noGrp="1"/>
          </p:cNvSpPr>
          <p:nvPr>
            <p:ph type="title"/>
          </p:nvPr>
        </p:nvSpPr>
        <p:spPr/>
        <p:txBody>
          <a:bodyPr/>
          <a:lstStyle/>
          <a:p>
            <a:r>
              <a:rPr lang="en-GB" b="1" dirty="0">
                <a:solidFill>
                  <a:srgbClr val="FF0000"/>
                </a:solidFill>
              </a:rPr>
              <a:t>Using similes and alliteration</a:t>
            </a:r>
          </a:p>
        </p:txBody>
      </p:sp>
      <p:sp>
        <p:nvSpPr>
          <p:cNvPr id="3" name="Content Placeholder 2">
            <a:extLst>
              <a:ext uri="{FF2B5EF4-FFF2-40B4-BE49-F238E27FC236}">
                <a16:creationId xmlns:a16="http://schemas.microsoft.com/office/drawing/2014/main" id="{14B32685-2267-4FB0-89DD-BE858E49F65B}"/>
              </a:ext>
            </a:extLst>
          </p:cNvPr>
          <p:cNvSpPr>
            <a:spLocks noGrp="1"/>
          </p:cNvSpPr>
          <p:nvPr>
            <p:ph idx="1"/>
          </p:nvPr>
        </p:nvSpPr>
        <p:spPr>
          <a:xfrm>
            <a:off x="838200" y="1825625"/>
            <a:ext cx="10515600" cy="851314"/>
          </a:xfrm>
        </p:spPr>
        <p:txBody>
          <a:bodyPr>
            <a:normAutofit lnSpcReduction="10000"/>
          </a:bodyPr>
          <a:lstStyle/>
          <a:p>
            <a:pPr marL="0" indent="0">
              <a:buNone/>
            </a:pPr>
            <a:r>
              <a:rPr lang="en-GB" dirty="0"/>
              <a:t>Can you remember what similes and alliteration are from our previous lessons?</a:t>
            </a:r>
          </a:p>
        </p:txBody>
      </p:sp>
      <p:sp>
        <p:nvSpPr>
          <p:cNvPr id="4" name="Subtitle 2">
            <a:extLst>
              <a:ext uri="{FF2B5EF4-FFF2-40B4-BE49-F238E27FC236}">
                <a16:creationId xmlns:a16="http://schemas.microsoft.com/office/drawing/2014/main" id="{91AC137C-CF90-4EFE-ACD1-299A223C4816}"/>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1</a:t>
            </a:r>
          </a:p>
        </p:txBody>
      </p:sp>
      <p:pic>
        <p:nvPicPr>
          <p:cNvPr id="1026" name="Picture 2" descr="Alliteration | What is alliteration?">
            <a:extLst>
              <a:ext uri="{FF2B5EF4-FFF2-40B4-BE49-F238E27FC236}">
                <a16:creationId xmlns:a16="http://schemas.microsoft.com/office/drawing/2014/main" id="{BC7036F8-A555-4D33-934C-187E1096E0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763" y="2920241"/>
            <a:ext cx="5985714" cy="31908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teresting Questions On Similes! Trivia Quiz - ProProfs Quiz">
            <a:extLst>
              <a:ext uri="{FF2B5EF4-FFF2-40B4-BE49-F238E27FC236}">
                <a16:creationId xmlns:a16="http://schemas.microsoft.com/office/drawing/2014/main" id="{7333F1D2-9507-498E-9F15-6E38F12DB5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4249" y="2920240"/>
            <a:ext cx="5000625" cy="2763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3466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21F57D6D-7583-44C7-8B16-3943C858AB77}"/>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a:t>Lesson 1</a:t>
            </a:r>
            <a:endParaRPr lang="en-GB" b="1" dirty="0"/>
          </a:p>
        </p:txBody>
      </p:sp>
      <p:sp>
        <p:nvSpPr>
          <p:cNvPr id="5" name="TextBox 4">
            <a:extLst>
              <a:ext uri="{FF2B5EF4-FFF2-40B4-BE49-F238E27FC236}">
                <a16:creationId xmlns:a16="http://schemas.microsoft.com/office/drawing/2014/main" id="{01726F2D-137B-412C-AC65-39C6FA6D3410}"/>
              </a:ext>
            </a:extLst>
          </p:cNvPr>
          <p:cNvSpPr txBox="1"/>
          <p:nvPr/>
        </p:nvSpPr>
        <p:spPr>
          <a:xfrm>
            <a:off x="424478" y="473776"/>
            <a:ext cx="9129932" cy="1708160"/>
          </a:xfrm>
          <a:prstGeom prst="rect">
            <a:avLst/>
          </a:prstGeom>
          <a:noFill/>
        </p:spPr>
        <p:txBody>
          <a:bodyPr wrap="square" rtlCol="0">
            <a:spAutoFit/>
          </a:bodyPr>
          <a:lstStyle/>
          <a:p>
            <a:r>
              <a:rPr lang="en-GB" sz="3500" u="sng"/>
              <a:t>Activity 1</a:t>
            </a:r>
            <a:r>
              <a:rPr lang="en-GB" sz="3500"/>
              <a:t>: Can you write some sentences about </a:t>
            </a:r>
          </a:p>
          <a:p>
            <a:r>
              <a:rPr lang="en-GB" sz="3500"/>
              <a:t>some of the crayons using a simile?</a:t>
            </a:r>
          </a:p>
          <a:p>
            <a:endParaRPr lang="en-GB" sz="3500" dirty="0"/>
          </a:p>
        </p:txBody>
      </p:sp>
      <p:sp>
        <p:nvSpPr>
          <p:cNvPr id="6" name="TextBox 5">
            <a:extLst>
              <a:ext uri="{FF2B5EF4-FFF2-40B4-BE49-F238E27FC236}">
                <a16:creationId xmlns:a16="http://schemas.microsoft.com/office/drawing/2014/main" id="{F9BDB867-68EB-4A2C-A285-4A81C9C8338B}"/>
              </a:ext>
            </a:extLst>
          </p:cNvPr>
          <p:cNvSpPr txBox="1"/>
          <p:nvPr/>
        </p:nvSpPr>
        <p:spPr>
          <a:xfrm>
            <a:off x="424478" y="2181936"/>
            <a:ext cx="7672600" cy="1138773"/>
          </a:xfrm>
          <a:prstGeom prst="rect">
            <a:avLst/>
          </a:prstGeom>
          <a:noFill/>
        </p:spPr>
        <p:txBody>
          <a:bodyPr wrap="square" rtlCol="0">
            <a:spAutoFit/>
          </a:bodyPr>
          <a:lstStyle/>
          <a:p>
            <a:r>
              <a:rPr lang="en-GB" sz="3400" i="1" dirty="0">
                <a:solidFill>
                  <a:schemeClr val="accent1">
                    <a:lumMod val="40000"/>
                    <a:lumOff val="60000"/>
                  </a:schemeClr>
                </a:solidFill>
              </a:rPr>
              <a:t>As blue as the sky on </a:t>
            </a:r>
          </a:p>
          <a:p>
            <a:r>
              <a:rPr lang="en-GB" sz="3400" i="1" dirty="0">
                <a:solidFill>
                  <a:schemeClr val="accent1">
                    <a:lumMod val="40000"/>
                    <a:lumOff val="60000"/>
                  </a:schemeClr>
                </a:solidFill>
              </a:rPr>
              <a:t>a clear summer’s day.</a:t>
            </a:r>
          </a:p>
        </p:txBody>
      </p:sp>
      <p:sp>
        <p:nvSpPr>
          <p:cNvPr id="7" name="TextBox 6">
            <a:extLst>
              <a:ext uri="{FF2B5EF4-FFF2-40B4-BE49-F238E27FC236}">
                <a16:creationId xmlns:a16="http://schemas.microsoft.com/office/drawing/2014/main" id="{09662401-F367-4359-A96C-618BAFEFF4A0}"/>
              </a:ext>
            </a:extLst>
          </p:cNvPr>
          <p:cNvSpPr txBox="1"/>
          <p:nvPr/>
        </p:nvSpPr>
        <p:spPr>
          <a:xfrm>
            <a:off x="7911956" y="4676065"/>
            <a:ext cx="2676531" cy="1138773"/>
          </a:xfrm>
          <a:prstGeom prst="rect">
            <a:avLst/>
          </a:prstGeom>
          <a:noFill/>
        </p:spPr>
        <p:txBody>
          <a:bodyPr wrap="square" rtlCol="0">
            <a:spAutoFit/>
          </a:bodyPr>
          <a:lstStyle/>
          <a:p>
            <a:r>
              <a:rPr lang="en-GB" sz="3400" i="1" dirty="0">
                <a:solidFill>
                  <a:srgbClr val="FF99FF"/>
                </a:solidFill>
              </a:rPr>
              <a:t>Pink like soft</a:t>
            </a:r>
          </a:p>
          <a:p>
            <a:r>
              <a:rPr lang="en-GB" sz="3400" i="1" dirty="0">
                <a:solidFill>
                  <a:srgbClr val="FF99FF"/>
                </a:solidFill>
              </a:rPr>
              <a:t> candy floss.</a:t>
            </a:r>
          </a:p>
        </p:txBody>
      </p:sp>
      <p:pic>
        <p:nvPicPr>
          <p:cNvPr id="3074" name="Picture 2" descr="Funny Cartoon Crayons Clip Art Images Funny Cartoon - Color Light ...">
            <a:extLst>
              <a:ext uri="{FF2B5EF4-FFF2-40B4-BE49-F238E27FC236}">
                <a16:creationId xmlns:a16="http://schemas.microsoft.com/office/drawing/2014/main" id="{0EA765E9-C1DD-4553-A72B-53A30454C7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479" y="4093698"/>
            <a:ext cx="2670844" cy="233138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ink crayon clipart 3 » Clipart Station">
            <a:extLst>
              <a:ext uri="{FF2B5EF4-FFF2-40B4-BE49-F238E27FC236}">
                <a16:creationId xmlns:a16="http://schemas.microsoft.com/office/drawing/2014/main" id="{DB0731AD-2223-475A-B3B4-B7D5A18794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6690" y="2373835"/>
            <a:ext cx="2675690" cy="119068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1KG Strawberry Candy Floss Sugar READY TO USE IN YOUR MACHINE free ...">
            <a:extLst>
              <a:ext uri="{FF2B5EF4-FFF2-40B4-BE49-F238E27FC236}">
                <a16:creationId xmlns:a16="http://schemas.microsoft.com/office/drawing/2014/main" id="{016F6BAE-943C-4F5A-BE28-23EA17B1F9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7661" y="1859955"/>
            <a:ext cx="2284762" cy="233139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Le Soleil Nuise Le Ciel Pendant Le Matin. Bleu Bleu, Ciel Pastel ...">
            <a:extLst>
              <a:ext uri="{FF2B5EF4-FFF2-40B4-BE49-F238E27FC236}">
                <a16:creationId xmlns:a16="http://schemas.microsoft.com/office/drawing/2014/main" id="{086486DC-A98E-4ADC-9565-0F442FB0D1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67040" y="4356227"/>
            <a:ext cx="3499880" cy="23313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532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BC848A8F-F6D0-499E-8FA7-94089D65C2C5}"/>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1</a:t>
            </a:r>
          </a:p>
        </p:txBody>
      </p:sp>
      <p:sp>
        <p:nvSpPr>
          <p:cNvPr id="5" name="TextBox 4">
            <a:extLst>
              <a:ext uri="{FF2B5EF4-FFF2-40B4-BE49-F238E27FC236}">
                <a16:creationId xmlns:a16="http://schemas.microsoft.com/office/drawing/2014/main" id="{27CC37E5-E1B5-42AF-8D91-799971509963}"/>
              </a:ext>
            </a:extLst>
          </p:cNvPr>
          <p:cNvSpPr txBox="1"/>
          <p:nvPr/>
        </p:nvSpPr>
        <p:spPr>
          <a:xfrm>
            <a:off x="464235" y="473776"/>
            <a:ext cx="9129932" cy="1169551"/>
          </a:xfrm>
          <a:prstGeom prst="rect">
            <a:avLst/>
          </a:prstGeom>
          <a:noFill/>
        </p:spPr>
        <p:txBody>
          <a:bodyPr wrap="square" rtlCol="0">
            <a:spAutoFit/>
          </a:bodyPr>
          <a:lstStyle/>
          <a:p>
            <a:r>
              <a:rPr lang="en-GB" sz="3500" u="sng" dirty="0"/>
              <a:t>Activity 2</a:t>
            </a:r>
            <a:r>
              <a:rPr lang="en-GB" sz="3500" dirty="0"/>
              <a:t>: Can you write some sentences about </a:t>
            </a:r>
          </a:p>
          <a:p>
            <a:r>
              <a:rPr lang="en-GB" sz="3500" dirty="0"/>
              <a:t>some of the crayons using alliteration?</a:t>
            </a:r>
          </a:p>
        </p:txBody>
      </p:sp>
      <p:sp>
        <p:nvSpPr>
          <p:cNvPr id="6" name="TextBox 5">
            <a:extLst>
              <a:ext uri="{FF2B5EF4-FFF2-40B4-BE49-F238E27FC236}">
                <a16:creationId xmlns:a16="http://schemas.microsoft.com/office/drawing/2014/main" id="{F5D39823-F7A7-4332-9CF0-9FBCC1FC67F4}"/>
              </a:ext>
            </a:extLst>
          </p:cNvPr>
          <p:cNvSpPr txBox="1"/>
          <p:nvPr/>
        </p:nvSpPr>
        <p:spPr>
          <a:xfrm>
            <a:off x="705028" y="2360076"/>
            <a:ext cx="5751035" cy="1477328"/>
          </a:xfrm>
          <a:prstGeom prst="rect">
            <a:avLst/>
          </a:prstGeom>
          <a:noFill/>
        </p:spPr>
        <p:txBody>
          <a:bodyPr wrap="square" rtlCol="0">
            <a:spAutoFit/>
          </a:bodyPr>
          <a:lstStyle/>
          <a:p>
            <a:r>
              <a:rPr lang="en-GB" sz="3000" i="1" dirty="0">
                <a:solidFill>
                  <a:srgbClr val="FF0000"/>
                </a:solidFill>
              </a:rPr>
              <a:t>The red crayon was ready and raring to write about roses, reindeers noses and raspberries.</a:t>
            </a:r>
          </a:p>
        </p:txBody>
      </p:sp>
      <p:sp>
        <p:nvSpPr>
          <p:cNvPr id="7" name="TextBox 6">
            <a:extLst>
              <a:ext uri="{FF2B5EF4-FFF2-40B4-BE49-F238E27FC236}">
                <a16:creationId xmlns:a16="http://schemas.microsoft.com/office/drawing/2014/main" id="{D950D086-5758-48F4-9632-D128D66F8F00}"/>
              </a:ext>
            </a:extLst>
          </p:cNvPr>
          <p:cNvSpPr txBox="1"/>
          <p:nvPr/>
        </p:nvSpPr>
        <p:spPr>
          <a:xfrm>
            <a:off x="464235" y="4686458"/>
            <a:ext cx="6425239" cy="1477328"/>
          </a:xfrm>
          <a:prstGeom prst="rect">
            <a:avLst/>
          </a:prstGeom>
          <a:noFill/>
        </p:spPr>
        <p:txBody>
          <a:bodyPr wrap="square" rtlCol="0">
            <a:spAutoFit/>
          </a:bodyPr>
          <a:lstStyle/>
          <a:p>
            <a:r>
              <a:rPr lang="en-GB" sz="3000" i="1" dirty="0">
                <a:solidFill>
                  <a:srgbClr val="00B050"/>
                </a:solidFill>
              </a:rPr>
              <a:t>Good old green gets ready to go giving grass, green leaves and geckos their glow.</a:t>
            </a:r>
          </a:p>
        </p:txBody>
      </p:sp>
      <p:pic>
        <p:nvPicPr>
          <p:cNvPr id="2050" name="Picture 2" descr="Free Crayon Clipart | Red crayon, Crayon activities, Crayon">
            <a:extLst>
              <a:ext uri="{FF2B5EF4-FFF2-40B4-BE49-F238E27FC236}">
                <a16:creationId xmlns:a16="http://schemas.microsoft.com/office/drawing/2014/main" id="{6BA5A704-D1F5-4430-A9CA-572CFD26D4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9474" y="1643327"/>
            <a:ext cx="1462372" cy="22672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udolph the reindeer with red nose and hat Vector Image">
            <a:extLst>
              <a:ext uri="{FF2B5EF4-FFF2-40B4-BE49-F238E27FC236}">
                <a16:creationId xmlns:a16="http://schemas.microsoft.com/office/drawing/2014/main" id="{D1717BC6-AC6F-4CE9-82F5-C054B76953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8667" y="812858"/>
            <a:ext cx="2099408" cy="235203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Red Rose Open Velvet Stem — Berrys &amp; Grey">
            <a:extLst>
              <a:ext uri="{FF2B5EF4-FFF2-40B4-BE49-F238E27FC236}">
                <a16:creationId xmlns:a16="http://schemas.microsoft.com/office/drawing/2014/main" id="{BE2DCBDC-1F90-45E2-88E9-A76FA18167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1257" y="3024554"/>
            <a:ext cx="2229486" cy="162570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Grass Png Clipart - Grass Clipart Transparent Background ...">
            <a:extLst>
              <a:ext uri="{FF2B5EF4-FFF2-40B4-BE49-F238E27FC236}">
                <a16:creationId xmlns:a16="http://schemas.microsoft.com/office/drawing/2014/main" id="{AC2EFB16-8D1A-49FA-AA92-65AF01DC30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2785" y="4937760"/>
            <a:ext cx="5280269" cy="198448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Who said crayons were for drawing? This huggable, plush green ...">
            <a:extLst>
              <a:ext uri="{FF2B5EF4-FFF2-40B4-BE49-F238E27FC236}">
                <a16:creationId xmlns:a16="http://schemas.microsoft.com/office/drawing/2014/main" id="{91D70710-F6B4-4C5C-904B-2F691A25AE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72814" y="4937760"/>
            <a:ext cx="1920240" cy="192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858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p:spPr>
        <p:txBody>
          <a:bodyPr wrap="square" rtlCol="0">
            <a:spAutoFit/>
          </a:bodyPr>
          <a:lstStyle/>
          <a:p>
            <a:pPr algn="ctr"/>
            <a:r>
              <a:rPr lang="en-GB" sz="6500" b="1" dirty="0"/>
              <a:t>Lesson 2</a:t>
            </a:r>
          </a:p>
        </p:txBody>
      </p:sp>
    </p:spTree>
    <p:extLst>
      <p:ext uri="{BB962C8B-B14F-4D97-AF65-F5344CB8AC3E}">
        <p14:creationId xmlns:p14="http://schemas.microsoft.com/office/powerpoint/2010/main" val="7798348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D60B5-936D-4885-BFF9-62147460AD71}"/>
              </a:ext>
            </a:extLst>
          </p:cNvPr>
          <p:cNvSpPr>
            <a:spLocks noGrp="1"/>
          </p:cNvSpPr>
          <p:nvPr>
            <p:ph type="title"/>
          </p:nvPr>
        </p:nvSpPr>
        <p:spPr/>
        <p:txBody>
          <a:bodyPr/>
          <a:lstStyle/>
          <a:p>
            <a:r>
              <a:rPr lang="en-GB" b="1" dirty="0"/>
              <a:t>What is a homophone?</a:t>
            </a:r>
          </a:p>
        </p:txBody>
      </p:sp>
      <p:sp>
        <p:nvSpPr>
          <p:cNvPr id="4" name="Subtitle 2">
            <a:extLst>
              <a:ext uri="{FF2B5EF4-FFF2-40B4-BE49-F238E27FC236}">
                <a16:creationId xmlns:a16="http://schemas.microsoft.com/office/drawing/2014/main" id="{099C1612-9230-411C-A947-9FE5AAF9D81D}"/>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2</a:t>
            </a:r>
          </a:p>
        </p:txBody>
      </p:sp>
      <p:pic>
        <p:nvPicPr>
          <p:cNvPr id="4098" name="Picture 2" descr="Homograph and homophone explanation posters | Homographs ...">
            <a:extLst>
              <a:ext uri="{FF2B5EF4-FFF2-40B4-BE49-F238E27FC236}">
                <a16:creationId xmlns:a16="http://schemas.microsoft.com/office/drawing/2014/main" id="{B8DE2633-EF16-4322-9E69-12E074EFB1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265" y="3185803"/>
            <a:ext cx="6191327" cy="330707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omonyms - 8 examples of Homophones Starting with 'h' - With Pictures">
            <a:extLst>
              <a:ext uri="{FF2B5EF4-FFF2-40B4-BE49-F238E27FC236}">
                <a16:creationId xmlns:a16="http://schemas.microsoft.com/office/drawing/2014/main" id="{B7D84DE2-89AC-48BB-A53A-754E37F5B7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4720" y="789908"/>
            <a:ext cx="4096705" cy="545885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884EE6E-E966-40C4-9F30-54C10F4A1D85}"/>
              </a:ext>
            </a:extLst>
          </p:cNvPr>
          <p:cNvSpPr txBox="1"/>
          <p:nvPr/>
        </p:nvSpPr>
        <p:spPr>
          <a:xfrm>
            <a:off x="869165" y="1532140"/>
            <a:ext cx="6437244" cy="1477328"/>
          </a:xfrm>
          <a:prstGeom prst="rect">
            <a:avLst/>
          </a:prstGeom>
          <a:noFill/>
        </p:spPr>
        <p:txBody>
          <a:bodyPr wrap="square" rtlCol="0">
            <a:spAutoFit/>
          </a:bodyPr>
          <a:lstStyle/>
          <a:p>
            <a:r>
              <a:rPr lang="en-GB" sz="3000" i="1" dirty="0"/>
              <a:t>A homophone is a word that sounds the same as another word or words, but has a different meaning or spelling.</a:t>
            </a:r>
          </a:p>
        </p:txBody>
      </p:sp>
    </p:spTree>
    <p:extLst>
      <p:ext uri="{BB962C8B-B14F-4D97-AF65-F5344CB8AC3E}">
        <p14:creationId xmlns:p14="http://schemas.microsoft.com/office/powerpoint/2010/main" val="3812361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849B5DEB-8F10-404D-B4DB-A0B8081A8D86}"/>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2</a:t>
            </a:r>
          </a:p>
        </p:txBody>
      </p:sp>
      <p:sp>
        <p:nvSpPr>
          <p:cNvPr id="5" name="TextBox 4">
            <a:extLst>
              <a:ext uri="{FF2B5EF4-FFF2-40B4-BE49-F238E27FC236}">
                <a16:creationId xmlns:a16="http://schemas.microsoft.com/office/drawing/2014/main" id="{80C44BC2-A6BC-482E-8BE7-6A7BC67C8615}"/>
              </a:ext>
            </a:extLst>
          </p:cNvPr>
          <p:cNvSpPr txBox="1"/>
          <p:nvPr/>
        </p:nvSpPr>
        <p:spPr>
          <a:xfrm>
            <a:off x="384313" y="630817"/>
            <a:ext cx="11224591" cy="2015936"/>
          </a:xfrm>
          <a:prstGeom prst="rect">
            <a:avLst/>
          </a:prstGeom>
          <a:noFill/>
        </p:spPr>
        <p:txBody>
          <a:bodyPr wrap="square" rtlCol="0">
            <a:spAutoFit/>
          </a:bodyPr>
          <a:lstStyle/>
          <a:p>
            <a:r>
              <a:rPr lang="en-GB" sz="2500" u="sng" dirty="0"/>
              <a:t>Activity 1</a:t>
            </a:r>
            <a:r>
              <a:rPr lang="en-GB" sz="2500" dirty="0"/>
              <a:t>:  Ask someone to print and muddle the homophone cards (attached).</a:t>
            </a:r>
          </a:p>
          <a:p>
            <a:r>
              <a:rPr lang="en-GB" sz="2500" dirty="0"/>
              <a:t>Can you match the different homophones? Read the sentences so that you recognise the different spellings and  understand the different meanings. Can you say some sentences of your own that match the homophone? </a:t>
            </a:r>
          </a:p>
          <a:p>
            <a:r>
              <a:rPr lang="en-GB" sz="2500" dirty="0"/>
              <a:t>Maybe you could use these cards to play a game of snap or pairs?</a:t>
            </a:r>
          </a:p>
        </p:txBody>
      </p:sp>
      <p:pic>
        <p:nvPicPr>
          <p:cNvPr id="5124" name="Picture 4" descr="The Day The Crayons Quit - Latest BLOGS - St Clement Danes Church ...">
            <a:extLst>
              <a:ext uri="{FF2B5EF4-FFF2-40B4-BE49-F238E27FC236}">
                <a16:creationId xmlns:a16="http://schemas.microsoft.com/office/drawing/2014/main" id="{158B7F6F-1EC4-4F0D-ABEF-CA7D3E7DE6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9145" y="2621934"/>
            <a:ext cx="9622301" cy="245210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83F461A-A603-4385-980E-7109F7988FD3}"/>
              </a:ext>
            </a:extLst>
          </p:cNvPr>
          <p:cNvSpPr txBox="1"/>
          <p:nvPr/>
        </p:nvSpPr>
        <p:spPr>
          <a:xfrm>
            <a:off x="384312" y="4637870"/>
            <a:ext cx="11224591" cy="2015936"/>
          </a:xfrm>
          <a:prstGeom prst="rect">
            <a:avLst/>
          </a:prstGeom>
          <a:noFill/>
        </p:spPr>
        <p:txBody>
          <a:bodyPr wrap="square" rtlCol="0">
            <a:spAutoFit/>
          </a:bodyPr>
          <a:lstStyle/>
          <a:p>
            <a:r>
              <a:rPr lang="en-GB" sz="2500" u="sng" dirty="0"/>
              <a:t>Activity 2: </a:t>
            </a:r>
            <a:r>
              <a:rPr lang="en-GB" sz="2500" dirty="0"/>
              <a:t> Are there any colours in the book that you think could be spelt a different way and have a different meaning but sound the same? Can you find any other words in the book?</a:t>
            </a:r>
          </a:p>
          <a:p>
            <a:r>
              <a:rPr lang="en-GB" sz="2500" i="1" dirty="0"/>
              <a:t>This activity is a little tricky so you may need a little help identifying some of these as you read back through the text.</a:t>
            </a:r>
          </a:p>
        </p:txBody>
      </p:sp>
    </p:spTree>
    <p:extLst>
      <p:ext uri="{BB962C8B-B14F-4D97-AF65-F5344CB8AC3E}">
        <p14:creationId xmlns:p14="http://schemas.microsoft.com/office/powerpoint/2010/main" val="1513818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p:spPr>
        <p:txBody>
          <a:bodyPr wrap="square" rtlCol="0">
            <a:spAutoFit/>
          </a:bodyPr>
          <a:lstStyle/>
          <a:p>
            <a:pPr algn="ctr"/>
            <a:r>
              <a:rPr lang="en-GB" sz="6500" b="1" dirty="0"/>
              <a:t>Lesson 3</a:t>
            </a:r>
          </a:p>
        </p:txBody>
      </p:sp>
    </p:spTree>
    <p:extLst>
      <p:ext uri="{BB962C8B-B14F-4D97-AF65-F5344CB8AC3E}">
        <p14:creationId xmlns:p14="http://schemas.microsoft.com/office/powerpoint/2010/main" val="2673407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19E8A-1D79-493E-A984-40288BF0B2F0}"/>
              </a:ext>
            </a:extLst>
          </p:cNvPr>
          <p:cNvSpPr>
            <a:spLocks noGrp="1"/>
          </p:cNvSpPr>
          <p:nvPr>
            <p:ph type="title"/>
          </p:nvPr>
        </p:nvSpPr>
        <p:spPr/>
        <p:txBody>
          <a:bodyPr>
            <a:normAutofit/>
          </a:bodyPr>
          <a:lstStyle/>
          <a:p>
            <a:r>
              <a:rPr lang="en-GB" b="1" dirty="0"/>
              <a:t>Can you use speech bubbles to show </a:t>
            </a:r>
            <a:br>
              <a:rPr lang="en-GB" b="1" dirty="0"/>
            </a:br>
            <a:r>
              <a:rPr lang="en-GB" b="1" dirty="0"/>
              <a:t>what the crayon ‘characters’ might be saying?</a:t>
            </a:r>
          </a:p>
        </p:txBody>
      </p:sp>
      <p:sp>
        <p:nvSpPr>
          <p:cNvPr id="6" name="Speech Bubble: Rectangle with Corners Rounded 5">
            <a:extLst>
              <a:ext uri="{FF2B5EF4-FFF2-40B4-BE49-F238E27FC236}">
                <a16:creationId xmlns:a16="http://schemas.microsoft.com/office/drawing/2014/main" id="{887B9CA1-8DCC-41D9-AFD4-2F6B7E20867B}"/>
              </a:ext>
            </a:extLst>
          </p:cNvPr>
          <p:cNvSpPr/>
          <p:nvPr/>
        </p:nvSpPr>
        <p:spPr>
          <a:xfrm>
            <a:off x="543339" y="1881810"/>
            <a:ext cx="3458819" cy="1614142"/>
          </a:xfrm>
          <a:prstGeom prst="wedgeRoundRectCallout">
            <a:avLst>
              <a:gd name="adj1" fmla="val 19730"/>
              <a:gd name="adj2" fmla="val 18846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Oval 6">
            <a:extLst>
              <a:ext uri="{FF2B5EF4-FFF2-40B4-BE49-F238E27FC236}">
                <a16:creationId xmlns:a16="http://schemas.microsoft.com/office/drawing/2014/main" id="{7F667349-569C-4171-AAF6-F3AEFCF5D774}"/>
              </a:ext>
            </a:extLst>
          </p:cNvPr>
          <p:cNvSpPr/>
          <p:nvPr/>
        </p:nvSpPr>
        <p:spPr>
          <a:xfrm>
            <a:off x="8189843" y="1690689"/>
            <a:ext cx="3299791" cy="2563260"/>
          </a:xfrm>
          <a:prstGeom prst="wedgeEllipseCallout">
            <a:avLst>
              <a:gd name="adj1" fmla="val -57976"/>
              <a:gd name="adj2" fmla="val 99643"/>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peech Bubble: Rectangle 7">
            <a:extLst>
              <a:ext uri="{FF2B5EF4-FFF2-40B4-BE49-F238E27FC236}">
                <a16:creationId xmlns:a16="http://schemas.microsoft.com/office/drawing/2014/main" id="{00C165E8-6D11-410A-8219-BDCCD92D5993}"/>
              </a:ext>
            </a:extLst>
          </p:cNvPr>
          <p:cNvSpPr/>
          <p:nvPr/>
        </p:nvSpPr>
        <p:spPr>
          <a:xfrm>
            <a:off x="4002158" y="3644347"/>
            <a:ext cx="3657599" cy="1855305"/>
          </a:xfrm>
          <a:prstGeom prst="wedgeRectCallout">
            <a:avLst>
              <a:gd name="adj1" fmla="val 70834"/>
              <a:gd name="adj2" fmla="val 118152"/>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rgbClr val="FF99FF"/>
                </a:solidFill>
              </a:ln>
              <a:solidFill>
                <a:srgbClr val="FF99FF"/>
              </a:solidFill>
            </a:endParaRPr>
          </a:p>
        </p:txBody>
      </p:sp>
      <p:sp>
        <p:nvSpPr>
          <p:cNvPr id="9" name="Speech Bubble: Rectangle with Corners Rounded 8">
            <a:extLst>
              <a:ext uri="{FF2B5EF4-FFF2-40B4-BE49-F238E27FC236}">
                <a16:creationId xmlns:a16="http://schemas.microsoft.com/office/drawing/2014/main" id="{F3BD7881-A5AB-41CB-9341-6F08A9A30A99}"/>
              </a:ext>
            </a:extLst>
          </p:cNvPr>
          <p:cNvSpPr/>
          <p:nvPr/>
        </p:nvSpPr>
        <p:spPr>
          <a:xfrm>
            <a:off x="4691270" y="2133601"/>
            <a:ext cx="2531166" cy="1184482"/>
          </a:xfrm>
          <a:prstGeom prst="wedgeRoundRectCallout">
            <a:avLst>
              <a:gd name="adj1" fmla="val 95123"/>
              <a:gd name="adj2" fmla="val 25120"/>
              <a:gd name="adj3" fmla="val 16667"/>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peech Bubble: Rectangle 9">
            <a:extLst>
              <a:ext uri="{FF2B5EF4-FFF2-40B4-BE49-F238E27FC236}">
                <a16:creationId xmlns:a16="http://schemas.microsoft.com/office/drawing/2014/main" id="{79A41480-F08F-471B-B3CE-8363EA2F30D3}"/>
              </a:ext>
            </a:extLst>
          </p:cNvPr>
          <p:cNvSpPr/>
          <p:nvPr/>
        </p:nvSpPr>
        <p:spPr>
          <a:xfrm>
            <a:off x="9339470" y="4753180"/>
            <a:ext cx="2398643" cy="828261"/>
          </a:xfrm>
          <a:prstGeom prst="wedgeRectCallout">
            <a:avLst>
              <a:gd name="adj1" fmla="val -44636"/>
              <a:gd name="adj2" fmla="val 201352"/>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rgbClr val="FF99FF"/>
                </a:solidFill>
              </a:ln>
              <a:solidFill>
                <a:srgbClr val="FF99FF"/>
              </a:solidFill>
            </a:endParaRPr>
          </a:p>
        </p:txBody>
      </p:sp>
      <p:sp>
        <p:nvSpPr>
          <p:cNvPr id="11" name="Speech Bubble: Oval 10">
            <a:extLst>
              <a:ext uri="{FF2B5EF4-FFF2-40B4-BE49-F238E27FC236}">
                <a16:creationId xmlns:a16="http://schemas.microsoft.com/office/drawing/2014/main" id="{191DD524-2EAE-4DA2-BA7A-8FAE46E01D2F}"/>
              </a:ext>
            </a:extLst>
          </p:cNvPr>
          <p:cNvSpPr/>
          <p:nvPr/>
        </p:nvSpPr>
        <p:spPr>
          <a:xfrm>
            <a:off x="112646" y="4753179"/>
            <a:ext cx="1636642" cy="1356073"/>
          </a:xfrm>
          <a:prstGeom prst="wedgeEllipseCallout">
            <a:avLst>
              <a:gd name="adj1" fmla="val 130688"/>
              <a:gd name="adj2" fmla="val 6641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peech Bubble: Rectangle 11">
            <a:extLst>
              <a:ext uri="{FF2B5EF4-FFF2-40B4-BE49-F238E27FC236}">
                <a16:creationId xmlns:a16="http://schemas.microsoft.com/office/drawing/2014/main" id="{68721A85-B8A8-43DE-B556-0B02D33A660A}"/>
              </a:ext>
            </a:extLst>
          </p:cNvPr>
          <p:cNvSpPr/>
          <p:nvPr/>
        </p:nvSpPr>
        <p:spPr>
          <a:xfrm>
            <a:off x="4002158" y="5794513"/>
            <a:ext cx="1769164" cy="629478"/>
          </a:xfrm>
          <a:prstGeom prst="wedgeRectCallout">
            <a:avLst>
              <a:gd name="adj1" fmla="val 70834"/>
              <a:gd name="adj2" fmla="val -237638"/>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rgbClr val="FF99FF"/>
                </a:solidFill>
              </a:ln>
              <a:solidFill>
                <a:srgbClr val="FF99FF"/>
              </a:solidFill>
            </a:endParaRPr>
          </a:p>
        </p:txBody>
      </p:sp>
      <p:sp>
        <p:nvSpPr>
          <p:cNvPr id="13" name="Subtitle 2">
            <a:extLst>
              <a:ext uri="{FF2B5EF4-FFF2-40B4-BE49-F238E27FC236}">
                <a16:creationId xmlns:a16="http://schemas.microsoft.com/office/drawing/2014/main" id="{00263F08-9C64-44BD-B541-EB2CD6AF13C6}"/>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Tree>
    <p:extLst>
      <p:ext uri="{BB962C8B-B14F-4D97-AF65-F5344CB8AC3E}">
        <p14:creationId xmlns:p14="http://schemas.microsoft.com/office/powerpoint/2010/main" val="2233365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FB64820F-295F-4B87-8AD7-39C8AFC8C4FB}"/>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
        <p:nvSpPr>
          <p:cNvPr id="5" name="TextBox 4">
            <a:extLst>
              <a:ext uri="{FF2B5EF4-FFF2-40B4-BE49-F238E27FC236}">
                <a16:creationId xmlns:a16="http://schemas.microsoft.com/office/drawing/2014/main" id="{4916115C-60C1-4D9D-87B5-B8B2D8A5996F}"/>
              </a:ext>
            </a:extLst>
          </p:cNvPr>
          <p:cNvSpPr txBox="1"/>
          <p:nvPr/>
        </p:nvSpPr>
        <p:spPr>
          <a:xfrm>
            <a:off x="463826" y="417505"/>
            <a:ext cx="8812696" cy="1246495"/>
          </a:xfrm>
          <a:prstGeom prst="rect">
            <a:avLst/>
          </a:prstGeom>
          <a:noFill/>
        </p:spPr>
        <p:txBody>
          <a:bodyPr wrap="square" rtlCol="0">
            <a:spAutoFit/>
          </a:bodyPr>
          <a:lstStyle/>
          <a:p>
            <a:r>
              <a:rPr lang="en-GB" sz="3500" dirty="0"/>
              <a:t>Let’s have a quick reminder about some of our characters with these quick </a:t>
            </a:r>
            <a:r>
              <a:rPr lang="en-GB" sz="4000" b="1" dirty="0"/>
              <a:t>‘Who Am I?’</a:t>
            </a:r>
          </a:p>
        </p:txBody>
      </p:sp>
      <p:pic>
        <p:nvPicPr>
          <p:cNvPr id="6146" name="Picture 2">
            <a:extLst>
              <a:ext uri="{FF2B5EF4-FFF2-40B4-BE49-F238E27FC236}">
                <a16:creationId xmlns:a16="http://schemas.microsoft.com/office/drawing/2014/main" id="{9E4C9CD6-2387-48D9-927B-EDA435E44C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020" y="1903498"/>
            <a:ext cx="1651759" cy="4840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peech Bubble: Rectangle with Corners Rounded 15">
            <a:extLst>
              <a:ext uri="{FF2B5EF4-FFF2-40B4-BE49-F238E27FC236}">
                <a16:creationId xmlns:a16="http://schemas.microsoft.com/office/drawing/2014/main" id="{EF219E32-4A86-4D15-A3A5-A3A8BF7392B8}"/>
              </a:ext>
            </a:extLst>
          </p:cNvPr>
          <p:cNvSpPr/>
          <p:nvPr/>
        </p:nvSpPr>
        <p:spPr>
          <a:xfrm>
            <a:off x="4282311" y="2641580"/>
            <a:ext cx="6346568" cy="2725549"/>
          </a:xfrm>
          <a:prstGeom prst="wedgeRoundRectCallout">
            <a:avLst>
              <a:gd name="adj1" fmla="val -89768"/>
              <a:gd name="adj2" fmla="val -5151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
            <a:extLst>
              <a:ext uri="{FF2B5EF4-FFF2-40B4-BE49-F238E27FC236}">
                <a16:creationId xmlns:a16="http://schemas.microsoft.com/office/drawing/2014/main" id="{AF4B04F0-2CA3-4AB9-980E-49609CE6F13C}"/>
              </a:ext>
            </a:extLst>
          </p:cNvPr>
          <p:cNvSpPr>
            <a:spLocks noChangeArrowheads="1"/>
          </p:cNvSpPr>
          <p:nvPr/>
        </p:nvSpPr>
        <p:spPr bwMode="auto">
          <a:xfrm>
            <a:off x="5128410" y="2766128"/>
            <a:ext cx="5500469"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1"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 feel so empty Duncan. </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1"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You cannot even see me if I don’t have a black outline. Who am I?</a:t>
            </a:r>
            <a:endParaRPr kumimoji="0" lang="en-GB" altLang="en-US" sz="3500" b="0" i="1"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014625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ad White Crayon :(&quot; Poster by scharmoo | Redbubble">
            <a:extLst>
              <a:ext uri="{FF2B5EF4-FFF2-40B4-BE49-F238E27FC236}">
                <a16:creationId xmlns:a16="http://schemas.microsoft.com/office/drawing/2014/main" id="{81A40920-8A41-495C-880D-9EBBD4890E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833" y="1210346"/>
            <a:ext cx="5238750" cy="4924425"/>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Rectangle with Corners Rounded 6">
            <a:extLst>
              <a:ext uri="{FF2B5EF4-FFF2-40B4-BE49-F238E27FC236}">
                <a16:creationId xmlns:a16="http://schemas.microsoft.com/office/drawing/2014/main" id="{E2D17537-EB8A-49F7-88A8-40E5E2B6B22C}"/>
              </a:ext>
            </a:extLst>
          </p:cNvPr>
          <p:cNvSpPr/>
          <p:nvPr/>
        </p:nvSpPr>
        <p:spPr>
          <a:xfrm>
            <a:off x="5575834" y="2066225"/>
            <a:ext cx="6346568" cy="2725549"/>
          </a:xfrm>
          <a:prstGeom prst="wedgeRoundRectCallout">
            <a:avLst>
              <a:gd name="adj1" fmla="val -89350"/>
              <a:gd name="adj2" fmla="val -15048"/>
              <a:gd name="adj3" fmla="val 16667"/>
            </a:avLst>
          </a:prstGeom>
          <a:solidFill>
            <a:schemeClr val="tx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8" name="TextBox 7">
            <a:extLst>
              <a:ext uri="{FF2B5EF4-FFF2-40B4-BE49-F238E27FC236}">
                <a16:creationId xmlns:a16="http://schemas.microsoft.com/office/drawing/2014/main" id="{C246BCBE-4203-4CE7-AD9F-3F2003374EBC}"/>
              </a:ext>
            </a:extLst>
          </p:cNvPr>
          <p:cNvSpPr txBox="1"/>
          <p:nvPr/>
        </p:nvSpPr>
        <p:spPr>
          <a:xfrm>
            <a:off x="6096000" y="2491409"/>
            <a:ext cx="5393634" cy="1631216"/>
          </a:xfrm>
          <a:prstGeom prst="rect">
            <a:avLst/>
          </a:prstGeom>
          <a:noFill/>
        </p:spPr>
        <p:txBody>
          <a:bodyPr wrap="square" rtlCol="0">
            <a:spAutoFit/>
          </a:bodyPr>
          <a:lstStyle/>
          <a:p>
            <a:pPr algn="ctr"/>
            <a:r>
              <a:rPr lang="en-GB" sz="5000" i="1" dirty="0">
                <a:solidFill>
                  <a:schemeClr val="bg1"/>
                </a:solidFill>
              </a:rPr>
              <a:t>You guessed it! </a:t>
            </a:r>
          </a:p>
          <a:p>
            <a:pPr algn="ctr"/>
            <a:r>
              <a:rPr lang="en-GB" sz="5000" i="1" dirty="0">
                <a:solidFill>
                  <a:schemeClr val="bg1"/>
                </a:solidFill>
              </a:rPr>
              <a:t>I’m White Crayon. </a:t>
            </a:r>
          </a:p>
        </p:txBody>
      </p:sp>
      <p:sp>
        <p:nvSpPr>
          <p:cNvPr id="9" name="Subtitle 2">
            <a:extLst>
              <a:ext uri="{FF2B5EF4-FFF2-40B4-BE49-F238E27FC236}">
                <a16:creationId xmlns:a16="http://schemas.microsoft.com/office/drawing/2014/main" id="{CC380234-775D-4A94-B366-F5846309FF6D}"/>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Tree>
    <p:extLst>
      <p:ext uri="{BB962C8B-B14F-4D97-AF65-F5344CB8AC3E}">
        <p14:creationId xmlns:p14="http://schemas.microsoft.com/office/powerpoint/2010/main" val="135208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FB64820F-295F-4B87-8AD7-39C8AFC8C4FB}"/>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pic>
        <p:nvPicPr>
          <p:cNvPr id="6146" name="Picture 2">
            <a:extLst>
              <a:ext uri="{FF2B5EF4-FFF2-40B4-BE49-F238E27FC236}">
                <a16:creationId xmlns:a16="http://schemas.microsoft.com/office/drawing/2014/main" id="{9E4C9CD6-2387-48D9-927B-EDA435E44C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020" y="1903498"/>
            <a:ext cx="1651759" cy="4840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peech Bubble: Rectangle with Corners Rounded 15">
            <a:extLst>
              <a:ext uri="{FF2B5EF4-FFF2-40B4-BE49-F238E27FC236}">
                <a16:creationId xmlns:a16="http://schemas.microsoft.com/office/drawing/2014/main" id="{EF219E32-4A86-4D15-A3A5-A3A8BF7392B8}"/>
              </a:ext>
            </a:extLst>
          </p:cNvPr>
          <p:cNvSpPr/>
          <p:nvPr/>
        </p:nvSpPr>
        <p:spPr>
          <a:xfrm>
            <a:off x="4135902" y="1793441"/>
            <a:ext cx="6346568" cy="2725549"/>
          </a:xfrm>
          <a:prstGeom prst="wedgeRoundRectCallout">
            <a:avLst>
              <a:gd name="adj1" fmla="val -89350"/>
              <a:gd name="adj2" fmla="val -1504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BE0EC8F9-78AD-4656-9905-178EA59AF13D}"/>
              </a:ext>
            </a:extLst>
          </p:cNvPr>
          <p:cNvSpPr>
            <a:spLocks noChangeArrowheads="1"/>
          </p:cNvSpPr>
          <p:nvPr/>
        </p:nvSpPr>
        <p:spPr bwMode="auto">
          <a:xfrm>
            <a:off x="4797286" y="1763526"/>
            <a:ext cx="5431584" cy="2785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Duncan, I love my workload. You use me to colour dinosaurs and trees and frogs.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Who am I?</a:t>
            </a:r>
            <a:endParaRPr kumimoji="0" lang="en-GB" altLang="en-US" sz="35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579903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illy Green Crayon Silly Green Crayon - Cartoon , Transparent ...">
            <a:extLst>
              <a:ext uri="{FF2B5EF4-FFF2-40B4-BE49-F238E27FC236}">
                <a16:creationId xmlns:a16="http://schemas.microsoft.com/office/drawing/2014/main" id="{A1E889A8-0436-4B61-958B-F5738E0A2D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3" y="1577009"/>
            <a:ext cx="4061539" cy="4384270"/>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Rectangle with Corners Rounded 6">
            <a:extLst>
              <a:ext uri="{FF2B5EF4-FFF2-40B4-BE49-F238E27FC236}">
                <a16:creationId xmlns:a16="http://schemas.microsoft.com/office/drawing/2014/main" id="{F743A443-7D5E-4EA7-AEC4-89DE45AA1E30}"/>
              </a:ext>
            </a:extLst>
          </p:cNvPr>
          <p:cNvSpPr/>
          <p:nvPr/>
        </p:nvSpPr>
        <p:spPr>
          <a:xfrm>
            <a:off x="4572611" y="2270520"/>
            <a:ext cx="6346568" cy="2725549"/>
          </a:xfrm>
          <a:prstGeom prst="wedgeRoundRectCallout">
            <a:avLst>
              <a:gd name="adj1" fmla="val -89350"/>
              <a:gd name="adj2" fmla="val -1504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4D1823F-AA51-4BE8-9E66-FA555A6CFD6A}"/>
              </a:ext>
            </a:extLst>
          </p:cNvPr>
          <p:cNvSpPr txBox="1"/>
          <p:nvPr/>
        </p:nvSpPr>
        <p:spPr>
          <a:xfrm>
            <a:off x="5088834" y="2796209"/>
            <a:ext cx="5579165" cy="1477328"/>
          </a:xfrm>
          <a:prstGeom prst="rect">
            <a:avLst/>
          </a:prstGeom>
          <a:noFill/>
        </p:spPr>
        <p:txBody>
          <a:bodyPr wrap="square" rtlCol="0">
            <a:spAutoFit/>
          </a:bodyPr>
          <a:lstStyle/>
          <a:p>
            <a:pPr algn="ctr"/>
            <a:r>
              <a:rPr lang="en-GB" sz="4500" b="1" i="1" dirty="0">
                <a:solidFill>
                  <a:schemeClr val="accent6"/>
                </a:solidFill>
              </a:rPr>
              <a:t>That’s right! </a:t>
            </a:r>
          </a:p>
          <a:p>
            <a:pPr algn="ctr"/>
            <a:r>
              <a:rPr lang="en-GB" sz="4500" b="1" i="1" dirty="0">
                <a:solidFill>
                  <a:schemeClr val="accent6"/>
                </a:solidFill>
              </a:rPr>
              <a:t>It’s me, Green Crayon. </a:t>
            </a:r>
          </a:p>
        </p:txBody>
      </p:sp>
      <p:sp>
        <p:nvSpPr>
          <p:cNvPr id="9" name="Subtitle 2">
            <a:extLst>
              <a:ext uri="{FF2B5EF4-FFF2-40B4-BE49-F238E27FC236}">
                <a16:creationId xmlns:a16="http://schemas.microsoft.com/office/drawing/2014/main" id="{70D5DCF8-3F6E-4D05-9AD3-CFE7750667AF}"/>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Tree>
    <p:extLst>
      <p:ext uri="{BB962C8B-B14F-4D97-AF65-F5344CB8AC3E}">
        <p14:creationId xmlns:p14="http://schemas.microsoft.com/office/powerpoint/2010/main" val="332865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FB64820F-295F-4B87-8AD7-39C8AFC8C4FB}"/>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pic>
        <p:nvPicPr>
          <p:cNvPr id="6146" name="Picture 2">
            <a:extLst>
              <a:ext uri="{FF2B5EF4-FFF2-40B4-BE49-F238E27FC236}">
                <a16:creationId xmlns:a16="http://schemas.microsoft.com/office/drawing/2014/main" id="{9E4C9CD6-2387-48D9-927B-EDA435E44C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020" y="1903498"/>
            <a:ext cx="1651759" cy="4840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peech Bubble: Rectangle with Corners Rounded 15">
            <a:extLst>
              <a:ext uri="{FF2B5EF4-FFF2-40B4-BE49-F238E27FC236}">
                <a16:creationId xmlns:a16="http://schemas.microsoft.com/office/drawing/2014/main" id="{EF219E32-4A86-4D15-A3A5-A3A8BF7392B8}"/>
              </a:ext>
            </a:extLst>
          </p:cNvPr>
          <p:cNvSpPr/>
          <p:nvPr/>
        </p:nvSpPr>
        <p:spPr>
          <a:xfrm>
            <a:off x="4135902" y="1793441"/>
            <a:ext cx="6346568" cy="2725549"/>
          </a:xfrm>
          <a:prstGeom prst="wedgeRoundRectCallout">
            <a:avLst>
              <a:gd name="adj1" fmla="val -89350"/>
              <a:gd name="adj2" fmla="val -1504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“I’m not speaking to yellow crayon. Can you tell him I am the real colour of the sun? Who am I?”</a:t>
            </a:r>
          </a:p>
        </p:txBody>
      </p:sp>
      <p:sp>
        <p:nvSpPr>
          <p:cNvPr id="2" name="Rectangle 1">
            <a:extLst>
              <a:ext uri="{FF2B5EF4-FFF2-40B4-BE49-F238E27FC236}">
                <a16:creationId xmlns:a16="http://schemas.microsoft.com/office/drawing/2014/main" id="{9D37BA52-157C-4D0F-924B-1AFF78572440}"/>
              </a:ext>
            </a:extLst>
          </p:cNvPr>
          <p:cNvSpPr/>
          <p:nvPr/>
        </p:nvSpPr>
        <p:spPr>
          <a:xfrm>
            <a:off x="4611756" y="2138426"/>
            <a:ext cx="5713344" cy="2246769"/>
          </a:xfrm>
          <a:prstGeom prst="rect">
            <a:avLst/>
          </a:prstGeom>
        </p:spPr>
        <p:txBody>
          <a:bodyPr wrap="square">
            <a:spAutoFit/>
          </a:bodyPr>
          <a:lstStyle/>
          <a:p>
            <a:pPr>
              <a:spcAft>
                <a:spcPts val="0"/>
              </a:spcAft>
            </a:pPr>
            <a:r>
              <a:rPr lang="en-GB" sz="3500" dirty="0">
                <a:latin typeface="Comic Sans MS" panose="030F0702030302020204" pitchFamily="66" charset="0"/>
                <a:ea typeface="Times New Roman" panose="02020603050405020304" pitchFamily="18" charset="0"/>
              </a:rPr>
              <a:t>I’m not speaking to Yellow Crayon. Can you tell him I am the real colour of the sun? Who am I?</a:t>
            </a:r>
            <a:endParaRPr lang="en-GB" sz="3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621940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Orange Crayola Crayons Clipart, HD Png Download , Transparent Png ...">
            <a:extLst>
              <a:ext uri="{FF2B5EF4-FFF2-40B4-BE49-F238E27FC236}">
                <a16:creationId xmlns:a16="http://schemas.microsoft.com/office/drawing/2014/main" id="{7F654F53-B974-4541-9240-A516F1DEFE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685" y="1096617"/>
            <a:ext cx="4605375" cy="4664765"/>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Rectangle with Corners Rounded 6">
            <a:extLst>
              <a:ext uri="{FF2B5EF4-FFF2-40B4-BE49-F238E27FC236}">
                <a16:creationId xmlns:a16="http://schemas.microsoft.com/office/drawing/2014/main" id="{B07BD4DB-66EA-4018-944F-E80169BD20B7}"/>
              </a:ext>
            </a:extLst>
          </p:cNvPr>
          <p:cNvSpPr/>
          <p:nvPr/>
        </p:nvSpPr>
        <p:spPr>
          <a:xfrm>
            <a:off x="5235831" y="1288600"/>
            <a:ext cx="6346568" cy="2725549"/>
          </a:xfrm>
          <a:prstGeom prst="wedgeRoundRectCallout">
            <a:avLst>
              <a:gd name="adj1" fmla="val -96867"/>
              <a:gd name="adj2" fmla="val 3989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a:extLst>
              <a:ext uri="{FF2B5EF4-FFF2-40B4-BE49-F238E27FC236}">
                <a16:creationId xmlns:a16="http://schemas.microsoft.com/office/drawing/2014/main" id="{41673C11-0FA9-486A-ABE6-2A41FD07AE45}"/>
              </a:ext>
            </a:extLst>
          </p:cNvPr>
          <p:cNvSpPr txBox="1"/>
          <p:nvPr/>
        </p:nvSpPr>
        <p:spPr>
          <a:xfrm>
            <a:off x="5751442" y="1912710"/>
            <a:ext cx="5605670" cy="1477328"/>
          </a:xfrm>
          <a:prstGeom prst="rect">
            <a:avLst/>
          </a:prstGeom>
          <a:noFill/>
        </p:spPr>
        <p:txBody>
          <a:bodyPr wrap="square" rtlCol="0">
            <a:spAutoFit/>
          </a:bodyPr>
          <a:lstStyle/>
          <a:p>
            <a:pPr algn="ctr"/>
            <a:r>
              <a:rPr lang="en-GB" sz="4500" i="1" dirty="0">
                <a:solidFill>
                  <a:srgbClr val="FF9900"/>
                </a:solidFill>
              </a:rPr>
              <a:t>You guessed correctly. </a:t>
            </a:r>
          </a:p>
          <a:p>
            <a:pPr algn="ctr"/>
            <a:r>
              <a:rPr lang="en-GB" sz="4500" i="1" dirty="0">
                <a:solidFill>
                  <a:srgbClr val="FF9900"/>
                </a:solidFill>
              </a:rPr>
              <a:t>I am Orange Crayon. </a:t>
            </a:r>
          </a:p>
        </p:txBody>
      </p:sp>
      <p:sp>
        <p:nvSpPr>
          <p:cNvPr id="9" name="Subtitle 2">
            <a:extLst>
              <a:ext uri="{FF2B5EF4-FFF2-40B4-BE49-F238E27FC236}">
                <a16:creationId xmlns:a16="http://schemas.microsoft.com/office/drawing/2014/main" id="{012BF240-3F66-4DF8-90B9-24DF60F4ECCC}"/>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Tree>
    <p:extLst>
      <p:ext uri="{BB962C8B-B14F-4D97-AF65-F5344CB8AC3E}">
        <p14:creationId xmlns:p14="http://schemas.microsoft.com/office/powerpoint/2010/main" val="3982709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FB64820F-295F-4B87-8AD7-39C8AFC8C4FB}"/>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pic>
        <p:nvPicPr>
          <p:cNvPr id="6146" name="Picture 2">
            <a:extLst>
              <a:ext uri="{FF2B5EF4-FFF2-40B4-BE49-F238E27FC236}">
                <a16:creationId xmlns:a16="http://schemas.microsoft.com/office/drawing/2014/main" id="{9E4C9CD6-2387-48D9-927B-EDA435E44C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020" y="1903498"/>
            <a:ext cx="1651759" cy="4840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peech Bubble: Rectangle with Corners Rounded 15">
            <a:extLst>
              <a:ext uri="{FF2B5EF4-FFF2-40B4-BE49-F238E27FC236}">
                <a16:creationId xmlns:a16="http://schemas.microsoft.com/office/drawing/2014/main" id="{EF219E32-4A86-4D15-A3A5-A3A8BF7392B8}"/>
              </a:ext>
            </a:extLst>
          </p:cNvPr>
          <p:cNvSpPr/>
          <p:nvPr/>
        </p:nvSpPr>
        <p:spPr>
          <a:xfrm>
            <a:off x="4135902" y="1793441"/>
            <a:ext cx="5751442" cy="2725549"/>
          </a:xfrm>
          <a:prstGeom prst="wedgeRoundRectCallout">
            <a:avLst>
              <a:gd name="adj1" fmla="val -89350"/>
              <a:gd name="adj2" fmla="val -1504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“I’m not speaking to yellow crayon. Can you tell him I am the real colour of the sun? Who am I?”</a:t>
            </a:r>
          </a:p>
        </p:txBody>
      </p:sp>
      <p:sp>
        <p:nvSpPr>
          <p:cNvPr id="7" name="Rectangle 1">
            <a:extLst>
              <a:ext uri="{FF2B5EF4-FFF2-40B4-BE49-F238E27FC236}">
                <a16:creationId xmlns:a16="http://schemas.microsoft.com/office/drawing/2014/main" id="{FE399A6E-41A9-4AF4-B7CA-9B2CE22EF25F}"/>
              </a:ext>
            </a:extLst>
          </p:cNvPr>
          <p:cNvSpPr>
            <a:spLocks noChangeArrowheads="1"/>
          </p:cNvSpPr>
          <p:nvPr/>
        </p:nvSpPr>
        <p:spPr bwMode="auto">
          <a:xfrm>
            <a:off x="4825014" y="1903498"/>
            <a:ext cx="475630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Duncan I need your help! I’m naked and can’t leave the crayon box. Who am I?</a:t>
            </a:r>
            <a:endParaRPr kumimoji="0" lang="en-GB" altLang="en-US" sz="35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02398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Quit Being Beige | Uwana">
            <a:extLst>
              <a:ext uri="{FF2B5EF4-FFF2-40B4-BE49-F238E27FC236}">
                <a16:creationId xmlns:a16="http://schemas.microsoft.com/office/drawing/2014/main" id="{7D3A5380-A613-4F84-8927-F2EE1E566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512" y="863589"/>
            <a:ext cx="5780488" cy="5130821"/>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Rectangle with Corners Rounded 6">
            <a:extLst>
              <a:ext uri="{FF2B5EF4-FFF2-40B4-BE49-F238E27FC236}">
                <a16:creationId xmlns:a16="http://schemas.microsoft.com/office/drawing/2014/main" id="{796728C0-9EE5-431D-B2EA-7D7CCEDD709F}"/>
              </a:ext>
            </a:extLst>
          </p:cNvPr>
          <p:cNvSpPr/>
          <p:nvPr/>
        </p:nvSpPr>
        <p:spPr>
          <a:xfrm>
            <a:off x="5521264" y="1116504"/>
            <a:ext cx="5751442" cy="2725549"/>
          </a:xfrm>
          <a:prstGeom prst="wedgeRoundRectCallout">
            <a:avLst>
              <a:gd name="adj1" fmla="val -109651"/>
              <a:gd name="adj2" fmla="val -4209"/>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“I’m not speaking to yellow crayon. Can you tell him I am the real colour of the sun? Who am I?”</a:t>
            </a:r>
          </a:p>
        </p:txBody>
      </p:sp>
      <p:sp>
        <p:nvSpPr>
          <p:cNvPr id="8" name="TextBox 7">
            <a:extLst>
              <a:ext uri="{FF2B5EF4-FFF2-40B4-BE49-F238E27FC236}">
                <a16:creationId xmlns:a16="http://schemas.microsoft.com/office/drawing/2014/main" id="{66EA86A2-8206-454D-925B-81BD1AA33B41}"/>
              </a:ext>
            </a:extLst>
          </p:cNvPr>
          <p:cNvSpPr txBox="1"/>
          <p:nvPr/>
        </p:nvSpPr>
        <p:spPr>
          <a:xfrm>
            <a:off x="5751442" y="1912710"/>
            <a:ext cx="5605670" cy="1477328"/>
          </a:xfrm>
          <a:prstGeom prst="rect">
            <a:avLst/>
          </a:prstGeom>
          <a:noFill/>
        </p:spPr>
        <p:txBody>
          <a:bodyPr wrap="square" rtlCol="0">
            <a:spAutoFit/>
          </a:bodyPr>
          <a:lstStyle/>
          <a:p>
            <a:pPr algn="ctr"/>
            <a:r>
              <a:rPr lang="en-GB" sz="4500" i="1" dirty="0">
                <a:solidFill>
                  <a:srgbClr val="FFECB7"/>
                </a:solidFill>
              </a:rPr>
              <a:t>Yes it’s me. </a:t>
            </a:r>
          </a:p>
          <a:p>
            <a:pPr algn="ctr"/>
            <a:r>
              <a:rPr lang="en-GB" sz="4500" i="1" dirty="0">
                <a:solidFill>
                  <a:srgbClr val="FFECB7"/>
                </a:solidFill>
              </a:rPr>
              <a:t>Beige Crayon</a:t>
            </a:r>
            <a:r>
              <a:rPr lang="en-GB" sz="4500" i="1" dirty="0">
                <a:solidFill>
                  <a:schemeClr val="accent4">
                    <a:lumMod val="20000"/>
                    <a:lumOff val="80000"/>
                  </a:schemeClr>
                </a:solidFill>
              </a:rPr>
              <a:t>. </a:t>
            </a:r>
          </a:p>
        </p:txBody>
      </p:sp>
      <p:sp>
        <p:nvSpPr>
          <p:cNvPr id="9" name="Subtitle 2">
            <a:extLst>
              <a:ext uri="{FF2B5EF4-FFF2-40B4-BE49-F238E27FC236}">
                <a16:creationId xmlns:a16="http://schemas.microsoft.com/office/drawing/2014/main" id="{BA4F76FB-783F-4618-8A9C-C88F2F8308BD}"/>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Tree>
    <p:extLst>
      <p:ext uri="{BB962C8B-B14F-4D97-AF65-F5344CB8AC3E}">
        <p14:creationId xmlns:p14="http://schemas.microsoft.com/office/powerpoint/2010/main" val="62179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FB64820F-295F-4B87-8AD7-39C8AFC8C4FB}"/>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pic>
        <p:nvPicPr>
          <p:cNvPr id="6146" name="Picture 2">
            <a:extLst>
              <a:ext uri="{FF2B5EF4-FFF2-40B4-BE49-F238E27FC236}">
                <a16:creationId xmlns:a16="http://schemas.microsoft.com/office/drawing/2014/main" id="{9E4C9CD6-2387-48D9-927B-EDA435E44C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020" y="1903498"/>
            <a:ext cx="1651759" cy="4840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peech Bubble: Rectangle with Corners Rounded 15">
            <a:extLst>
              <a:ext uri="{FF2B5EF4-FFF2-40B4-BE49-F238E27FC236}">
                <a16:creationId xmlns:a16="http://schemas.microsoft.com/office/drawing/2014/main" id="{EF219E32-4A86-4D15-A3A5-A3A8BF7392B8}"/>
              </a:ext>
            </a:extLst>
          </p:cNvPr>
          <p:cNvSpPr/>
          <p:nvPr/>
        </p:nvSpPr>
        <p:spPr>
          <a:xfrm>
            <a:off x="4135902" y="1793441"/>
            <a:ext cx="5751442" cy="2725549"/>
          </a:xfrm>
          <a:prstGeom prst="wedgeRoundRectCallout">
            <a:avLst>
              <a:gd name="adj1" fmla="val -89350"/>
              <a:gd name="adj2" fmla="val -1504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“I’m not speaking to yellow crayon. Can you tell him I am the real colour of the sun? Who am I?”</a:t>
            </a:r>
          </a:p>
        </p:txBody>
      </p:sp>
      <p:sp>
        <p:nvSpPr>
          <p:cNvPr id="2" name="Rectangle 1">
            <a:extLst>
              <a:ext uri="{FF2B5EF4-FFF2-40B4-BE49-F238E27FC236}">
                <a16:creationId xmlns:a16="http://schemas.microsoft.com/office/drawing/2014/main" id="{CBE90062-99EC-4ED5-9D75-8F3BF00E3E77}"/>
              </a:ext>
            </a:extLst>
          </p:cNvPr>
          <p:cNvSpPr/>
          <p:nvPr/>
        </p:nvSpPr>
        <p:spPr>
          <a:xfrm>
            <a:off x="4691269" y="1955886"/>
            <a:ext cx="4876799" cy="2400657"/>
          </a:xfrm>
          <a:prstGeom prst="rect">
            <a:avLst/>
          </a:prstGeom>
        </p:spPr>
        <p:txBody>
          <a:bodyPr wrap="square">
            <a:spAutoFit/>
          </a:bodyPr>
          <a:lstStyle/>
          <a:p>
            <a:r>
              <a:rPr lang="en-GB" sz="3000" dirty="0">
                <a:latin typeface="Comic Sans MS" panose="030F0702030302020204" pitchFamily="66" charset="0"/>
                <a:ea typeface="Times New Roman" panose="02020603050405020304" pitchFamily="18" charset="0"/>
                <a:cs typeface="Times New Roman" panose="02020603050405020304" pitchFamily="18" charset="0"/>
              </a:rPr>
              <a:t>I’m glad I have been your favourite colour for such a long time, but there is not much of me left. Give me a break. Who am I?</a:t>
            </a:r>
            <a:endParaRPr lang="en-GB" sz="3000" dirty="0"/>
          </a:p>
        </p:txBody>
      </p:sp>
    </p:spTree>
    <p:extLst>
      <p:ext uri="{BB962C8B-B14F-4D97-AF65-F5344CB8AC3E}">
        <p14:creationId xmlns:p14="http://schemas.microsoft.com/office/powerpoint/2010/main" val="1903198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The Day the Crayons Quit Activity Page - Great Expectations">
            <a:extLst>
              <a:ext uri="{FF2B5EF4-FFF2-40B4-BE49-F238E27FC236}">
                <a16:creationId xmlns:a16="http://schemas.microsoft.com/office/drawing/2014/main" id="{F9523DA5-9196-4BD2-9B8E-BDB9CD3D79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370890">
            <a:off x="564416" y="1987620"/>
            <a:ext cx="4095750" cy="3571875"/>
          </a:xfrm>
          <a:prstGeom prst="rect">
            <a:avLst/>
          </a:prstGeom>
          <a:noFill/>
          <a:extLst>
            <a:ext uri="{909E8E84-426E-40DD-AFC4-6F175D3DCCD1}">
              <a14:hiddenFill xmlns:a14="http://schemas.microsoft.com/office/drawing/2010/main">
                <a:solidFill>
                  <a:srgbClr val="FFFFFF"/>
                </a:solidFill>
              </a14:hiddenFill>
            </a:ext>
          </a:extLst>
        </p:spPr>
      </p:pic>
      <p:sp>
        <p:nvSpPr>
          <p:cNvPr id="6" name="Speech Bubble: Rectangle with Corners Rounded 5">
            <a:extLst>
              <a:ext uri="{FF2B5EF4-FFF2-40B4-BE49-F238E27FC236}">
                <a16:creationId xmlns:a16="http://schemas.microsoft.com/office/drawing/2014/main" id="{96AF85A9-8518-4D88-9A1D-A40EC17CF6A7}"/>
              </a:ext>
            </a:extLst>
          </p:cNvPr>
          <p:cNvSpPr/>
          <p:nvPr/>
        </p:nvSpPr>
        <p:spPr>
          <a:xfrm>
            <a:off x="5115341" y="1171020"/>
            <a:ext cx="6346568" cy="2725549"/>
          </a:xfrm>
          <a:prstGeom prst="wedgeRoundRectCallout">
            <a:avLst>
              <a:gd name="adj1" fmla="val -86009"/>
              <a:gd name="adj2" fmla="val 41354"/>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7364CD35-4E9E-4395-A532-507F108BEED0}"/>
              </a:ext>
            </a:extLst>
          </p:cNvPr>
          <p:cNvSpPr txBox="1"/>
          <p:nvPr/>
        </p:nvSpPr>
        <p:spPr>
          <a:xfrm>
            <a:off x="5485790" y="1448881"/>
            <a:ext cx="5605670" cy="2169825"/>
          </a:xfrm>
          <a:prstGeom prst="rect">
            <a:avLst/>
          </a:prstGeom>
          <a:noFill/>
        </p:spPr>
        <p:txBody>
          <a:bodyPr wrap="square" rtlCol="0">
            <a:spAutoFit/>
          </a:bodyPr>
          <a:lstStyle/>
          <a:p>
            <a:pPr algn="ctr"/>
            <a:r>
              <a:rPr lang="en-GB" sz="4500" i="1" dirty="0">
                <a:solidFill>
                  <a:srgbClr val="0070C0"/>
                </a:solidFill>
              </a:rPr>
              <a:t>Yes it’s me, or what’s left of me! Stubby little Blue Crayon. </a:t>
            </a:r>
          </a:p>
        </p:txBody>
      </p:sp>
      <p:sp>
        <p:nvSpPr>
          <p:cNvPr id="10" name="Subtitle 2">
            <a:extLst>
              <a:ext uri="{FF2B5EF4-FFF2-40B4-BE49-F238E27FC236}">
                <a16:creationId xmlns:a16="http://schemas.microsoft.com/office/drawing/2014/main" id="{A5034C07-AFEB-47A8-9CDA-7B7C15B0E83F}"/>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Tree>
    <p:extLst>
      <p:ext uri="{BB962C8B-B14F-4D97-AF65-F5344CB8AC3E}">
        <p14:creationId xmlns:p14="http://schemas.microsoft.com/office/powerpoint/2010/main" val="341257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FB64820F-295F-4B87-8AD7-39C8AFC8C4FB}"/>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pic>
        <p:nvPicPr>
          <p:cNvPr id="6146" name="Picture 2">
            <a:extLst>
              <a:ext uri="{FF2B5EF4-FFF2-40B4-BE49-F238E27FC236}">
                <a16:creationId xmlns:a16="http://schemas.microsoft.com/office/drawing/2014/main" id="{9E4C9CD6-2387-48D9-927B-EDA435E44C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020" y="1903498"/>
            <a:ext cx="1651759" cy="4840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peech Bubble: Rectangle with Corners Rounded 15">
            <a:extLst>
              <a:ext uri="{FF2B5EF4-FFF2-40B4-BE49-F238E27FC236}">
                <a16:creationId xmlns:a16="http://schemas.microsoft.com/office/drawing/2014/main" id="{EF219E32-4A86-4D15-A3A5-A3A8BF7392B8}"/>
              </a:ext>
            </a:extLst>
          </p:cNvPr>
          <p:cNvSpPr/>
          <p:nvPr/>
        </p:nvSpPr>
        <p:spPr>
          <a:xfrm>
            <a:off x="4135902" y="1793441"/>
            <a:ext cx="5751442" cy="2725549"/>
          </a:xfrm>
          <a:prstGeom prst="wedgeRoundRectCallout">
            <a:avLst>
              <a:gd name="adj1" fmla="val -89350"/>
              <a:gd name="adj2" fmla="val -15048"/>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“I’m not speaking to yellow crayon. Can you tell him I am the real colour of the sun? Who am I?”</a:t>
            </a:r>
          </a:p>
        </p:txBody>
      </p:sp>
      <p:sp>
        <p:nvSpPr>
          <p:cNvPr id="6" name="Rectangle 5">
            <a:extLst>
              <a:ext uri="{FF2B5EF4-FFF2-40B4-BE49-F238E27FC236}">
                <a16:creationId xmlns:a16="http://schemas.microsoft.com/office/drawing/2014/main" id="{D1A92C3D-FD34-40D4-9529-B6F71963E39E}"/>
              </a:ext>
            </a:extLst>
          </p:cNvPr>
          <p:cNvSpPr/>
          <p:nvPr/>
        </p:nvSpPr>
        <p:spPr>
          <a:xfrm>
            <a:off x="4572001" y="2077015"/>
            <a:ext cx="5221356" cy="2246769"/>
          </a:xfrm>
          <a:prstGeom prst="rect">
            <a:avLst/>
          </a:prstGeom>
        </p:spPr>
        <p:txBody>
          <a:bodyPr wrap="square">
            <a:spAutoFit/>
          </a:bodyPr>
          <a:lstStyle/>
          <a:p>
            <a:pPr algn="ctr">
              <a:spcAft>
                <a:spcPts val="0"/>
              </a:spcAft>
            </a:pPr>
            <a:r>
              <a:rPr lang="en-GB" sz="3500" dirty="0">
                <a:latin typeface="Comic Sans MS" panose="030F0702030302020204" pitchFamily="66" charset="0"/>
                <a:ea typeface="Times New Roman" panose="02020603050405020304" pitchFamily="18" charset="0"/>
              </a:rPr>
              <a:t>You use me all year long to colour fruits and even holidays. I need a rest. Who am I?</a:t>
            </a:r>
            <a:endParaRPr lang="en-GB" sz="35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903033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The Day the Crayons Quit Red 12&quot; Plush: Amazon.co.uk: Toys &amp; Games">
            <a:extLst>
              <a:ext uri="{FF2B5EF4-FFF2-40B4-BE49-F238E27FC236}">
                <a16:creationId xmlns:a16="http://schemas.microsoft.com/office/drawing/2014/main" id="{07E05EB8-2F21-4BB6-A562-4DACDD81C1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6694" y="635085"/>
            <a:ext cx="2116132" cy="5587830"/>
          </a:xfrm>
          <a:prstGeom prst="rect">
            <a:avLst/>
          </a:prstGeom>
          <a:noFill/>
          <a:extLst>
            <a:ext uri="{909E8E84-426E-40DD-AFC4-6F175D3DCCD1}">
              <a14:hiddenFill xmlns:a14="http://schemas.microsoft.com/office/drawing/2010/main">
                <a:solidFill>
                  <a:srgbClr val="FFFFFF"/>
                </a:solidFill>
              </a14:hiddenFill>
            </a:ext>
          </a:extLst>
        </p:spPr>
      </p:pic>
      <p:sp>
        <p:nvSpPr>
          <p:cNvPr id="6" name="Speech Bubble: Rectangle with Corners Rounded 5">
            <a:extLst>
              <a:ext uri="{FF2B5EF4-FFF2-40B4-BE49-F238E27FC236}">
                <a16:creationId xmlns:a16="http://schemas.microsoft.com/office/drawing/2014/main" id="{A6E14C8E-DCE1-4172-AFB3-1A2EA9B4BFE9}"/>
              </a:ext>
            </a:extLst>
          </p:cNvPr>
          <p:cNvSpPr/>
          <p:nvPr/>
        </p:nvSpPr>
        <p:spPr>
          <a:xfrm>
            <a:off x="5115341" y="1171020"/>
            <a:ext cx="6346568" cy="2725549"/>
          </a:xfrm>
          <a:prstGeom prst="wedgeRoundRectCallout">
            <a:avLst>
              <a:gd name="adj1" fmla="val -90442"/>
              <a:gd name="adj2" fmla="val -1486"/>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TextBox 4">
            <a:extLst>
              <a:ext uri="{FF2B5EF4-FFF2-40B4-BE49-F238E27FC236}">
                <a16:creationId xmlns:a16="http://schemas.microsoft.com/office/drawing/2014/main" id="{8031C850-D06E-4E7D-A64D-3F5007208099}"/>
              </a:ext>
            </a:extLst>
          </p:cNvPr>
          <p:cNvSpPr txBox="1"/>
          <p:nvPr/>
        </p:nvSpPr>
        <p:spPr>
          <a:xfrm>
            <a:off x="5300871" y="1491175"/>
            <a:ext cx="5967352" cy="1938992"/>
          </a:xfrm>
          <a:prstGeom prst="rect">
            <a:avLst/>
          </a:prstGeom>
          <a:noFill/>
        </p:spPr>
        <p:txBody>
          <a:bodyPr wrap="square" rtlCol="0">
            <a:spAutoFit/>
          </a:bodyPr>
          <a:lstStyle/>
          <a:p>
            <a:pPr algn="ctr"/>
            <a:r>
              <a:rPr lang="en-GB" sz="4000" i="1" dirty="0">
                <a:solidFill>
                  <a:srgbClr val="FF0000"/>
                </a:solidFill>
              </a:rPr>
              <a:t>You got it in one! It’s me your tired, overworked and exhausted Red Crayon.</a:t>
            </a:r>
          </a:p>
        </p:txBody>
      </p:sp>
      <p:sp>
        <p:nvSpPr>
          <p:cNvPr id="8" name="Subtitle 2">
            <a:extLst>
              <a:ext uri="{FF2B5EF4-FFF2-40B4-BE49-F238E27FC236}">
                <a16:creationId xmlns:a16="http://schemas.microsoft.com/office/drawing/2014/main" id="{226938AC-BC24-4C81-8666-38D218C1F676}"/>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Tree>
    <p:extLst>
      <p:ext uri="{BB962C8B-B14F-4D97-AF65-F5344CB8AC3E}">
        <p14:creationId xmlns:p14="http://schemas.microsoft.com/office/powerpoint/2010/main" val="8184527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AA108E9-B628-4D8A-B327-40E95E654F99}"/>
              </a:ext>
            </a:extLst>
          </p:cNvPr>
          <p:cNvPicPr/>
          <p:nvPr/>
        </p:nvPicPr>
        <p:blipFill>
          <a:blip r:embed="rId2">
            <a:extLst>
              <a:ext uri="{28A0092B-C50C-407E-A947-70E740481C1C}">
                <a14:useLocalDpi xmlns:a14="http://schemas.microsoft.com/office/drawing/2010/main" val="0"/>
              </a:ext>
            </a:extLst>
          </a:blip>
          <a:stretch>
            <a:fillRect/>
          </a:stretch>
        </p:blipFill>
        <p:spPr>
          <a:xfrm>
            <a:off x="3330014" y="1884266"/>
            <a:ext cx="2419350" cy="2695575"/>
          </a:xfrm>
          <a:prstGeom prst="rect">
            <a:avLst/>
          </a:prstGeom>
        </p:spPr>
      </p:pic>
      <p:pic>
        <p:nvPicPr>
          <p:cNvPr id="5" name="Picture 4" descr="Image result for day crayons quit">
            <a:hlinkClick r:id="rId3"/>
            <a:extLst>
              <a:ext uri="{FF2B5EF4-FFF2-40B4-BE49-F238E27FC236}">
                <a16:creationId xmlns:a16="http://schemas.microsoft.com/office/drawing/2014/main" id="{910FC6D1-1295-468F-84DB-F8D856A2A08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749364" y="2722709"/>
            <a:ext cx="3731895" cy="1637665"/>
          </a:xfrm>
          <a:prstGeom prst="rect">
            <a:avLst/>
          </a:prstGeom>
          <a:noFill/>
          <a:ln>
            <a:noFill/>
          </a:ln>
        </p:spPr>
      </p:pic>
      <p:sp>
        <p:nvSpPr>
          <p:cNvPr id="7" name="Rectangular Callout 3">
            <a:extLst>
              <a:ext uri="{FF2B5EF4-FFF2-40B4-BE49-F238E27FC236}">
                <a16:creationId xmlns:a16="http://schemas.microsoft.com/office/drawing/2014/main" id="{4D76CC5C-1489-4BEC-B186-4E971BE8F0D4}"/>
              </a:ext>
            </a:extLst>
          </p:cNvPr>
          <p:cNvSpPr/>
          <p:nvPr/>
        </p:nvSpPr>
        <p:spPr>
          <a:xfrm>
            <a:off x="2025896" y="654685"/>
            <a:ext cx="2104390" cy="2774315"/>
          </a:xfrm>
          <a:prstGeom prst="wedgeRectCallout">
            <a:avLst>
              <a:gd name="adj1" fmla="val 58527"/>
              <a:gd name="adj2" fmla="val 2722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Calibri" panose="020F0502020204030204" pitchFamily="34" charset="0"/>
                <a:cs typeface="Times New Roman" panose="02020603050405020304" pitchFamily="18" charset="0"/>
              </a:rPr>
              <a:t>----</a:t>
            </a:r>
          </a:p>
        </p:txBody>
      </p:sp>
      <p:sp>
        <p:nvSpPr>
          <p:cNvPr id="8" name="Text Box 2">
            <a:extLst>
              <a:ext uri="{FF2B5EF4-FFF2-40B4-BE49-F238E27FC236}">
                <a16:creationId xmlns:a16="http://schemas.microsoft.com/office/drawing/2014/main" id="{1A38DB4B-993E-4082-A39F-4AF2CA89BE07}"/>
              </a:ext>
            </a:extLst>
          </p:cNvPr>
          <p:cNvSpPr txBox="1">
            <a:spLocks noChangeArrowheads="1"/>
          </p:cNvSpPr>
          <p:nvPr/>
        </p:nvSpPr>
        <p:spPr bwMode="auto">
          <a:xfrm>
            <a:off x="2089396" y="639031"/>
            <a:ext cx="2040890" cy="2490470"/>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________________________________________________________________________________________________________________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ular Callout 4">
            <a:extLst>
              <a:ext uri="{FF2B5EF4-FFF2-40B4-BE49-F238E27FC236}">
                <a16:creationId xmlns:a16="http://schemas.microsoft.com/office/drawing/2014/main" id="{0D6B2C45-80B9-46C7-B0C6-900890209343}"/>
              </a:ext>
            </a:extLst>
          </p:cNvPr>
          <p:cNvSpPr/>
          <p:nvPr/>
        </p:nvSpPr>
        <p:spPr>
          <a:xfrm>
            <a:off x="4334192" y="487998"/>
            <a:ext cx="2979420" cy="1764665"/>
          </a:xfrm>
          <a:prstGeom prst="wedgeRectCallout">
            <a:avLst>
              <a:gd name="adj1" fmla="val 39758"/>
              <a:gd name="adj2" fmla="val 119364"/>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Calibri" panose="020F0502020204030204" pitchFamily="34" charset="0"/>
                <a:cs typeface="Times New Roman" panose="02020603050405020304" pitchFamily="18" charset="0"/>
              </a:rPr>
              <a:t>----</a:t>
            </a:r>
          </a:p>
        </p:txBody>
      </p:sp>
      <p:sp>
        <p:nvSpPr>
          <p:cNvPr id="10" name="Rectangular Callout 5">
            <a:extLst>
              <a:ext uri="{FF2B5EF4-FFF2-40B4-BE49-F238E27FC236}">
                <a16:creationId xmlns:a16="http://schemas.microsoft.com/office/drawing/2014/main" id="{50046EF1-E0C5-4EB3-868C-AC006D2B785A}"/>
              </a:ext>
            </a:extLst>
          </p:cNvPr>
          <p:cNvSpPr/>
          <p:nvPr/>
        </p:nvSpPr>
        <p:spPr>
          <a:xfrm>
            <a:off x="7613332" y="472123"/>
            <a:ext cx="2983230" cy="2090420"/>
          </a:xfrm>
          <a:prstGeom prst="wedgeRectCallout">
            <a:avLst>
              <a:gd name="adj1" fmla="val -50487"/>
              <a:gd name="adj2" fmla="val 9572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Calibri" panose="020F0502020204030204" pitchFamily="34" charset="0"/>
                <a:cs typeface="Times New Roman" panose="02020603050405020304" pitchFamily="18" charset="0"/>
              </a:rPr>
              <a:t>----</a:t>
            </a:r>
          </a:p>
        </p:txBody>
      </p:sp>
      <p:sp>
        <p:nvSpPr>
          <p:cNvPr id="11" name="Rectangular Callout 6">
            <a:extLst>
              <a:ext uri="{FF2B5EF4-FFF2-40B4-BE49-F238E27FC236}">
                <a16:creationId xmlns:a16="http://schemas.microsoft.com/office/drawing/2014/main" id="{5AD42BC0-5139-47B5-BE8B-0787EF16A206}"/>
              </a:ext>
            </a:extLst>
          </p:cNvPr>
          <p:cNvSpPr/>
          <p:nvPr/>
        </p:nvSpPr>
        <p:spPr>
          <a:xfrm>
            <a:off x="1528127" y="3956368"/>
            <a:ext cx="2286000" cy="2429510"/>
          </a:xfrm>
          <a:prstGeom prst="wedgeRectCallout">
            <a:avLst>
              <a:gd name="adj1" fmla="val 144240"/>
              <a:gd name="adj2" fmla="val -70588"/>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Calibri" panose="020F0502020204030204" pitchFamily="34" charset="0"/>
                <a:cs typeface="Times New Roman" panose="02020603050405020304" pitchFamily="18" charset="0"/>
              </a:rPr>
              <a:t>----</a:t>
            </a:r>
          </a:p>
        </p:txBody>
      </p:sp>
      <p:sp>
        <p:nvSpPr>
          <p:cNvPr id="12" name="Rectangular Callout 7">
            <a:extLst>
              <a:ext uri="{FF2B5EF4-FFF2-40B4-BE49-F238E27FC236}">
                <a16:creationId xmlns:a16="http://schemas.microsoft.com/office/drawing/2014/main" id="{FA739A1C-D4B8-405E-A2B1-40EAAE0C0172}"/>
              </a:ext>
            </a:extLst>
          </p:cNvPr>
          <p:cNvSpPr/>
          <p:nvPr/>
        </p:nvSpPr>
        <p:spPr>
          <a:xfrm>
            <a:off x="4066222" y="4618038"/>
            <a:ext cx="2945130" cy="1764030"/>
          </a:xfrm>
          <a:prstGeom prst="wedgeRectCallout">
            <a:avLst>
              <a:gd name="adj1" fmla="val 89344"/>
              <a:gd name="adj2" fmla="val -114634"/>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Calibri" panose="020F0502020204030204" pitchFamily="34" charset="0"/>
                <a:cs typeface="Times New Roman" panose="02020603050405020304" pitchFamily="18" charset="0"/>
              </a:rPr>
              <a:t>----</a:t>
            </a:r>
          </a:p>
        </p:txBody>
      </p:sp>
      <p:sp>
        <p:nvSpPr>
          <p:cNvPr id="13" name="Rectangular Callout 8">
            <a:extLst>
              <a:ext uri="{FF2B5EF4-FFF2-40B4-BE49-F238E27FC236}">
                <a16:creationId xmlns:a16="http://schemas.microsoft.com/office/drawing/2014/main" id="{302182EB-FAD6-4403-858B-9EE249CA813C}"/>
              </a:ext>
            </a:extLst>
          </p:cNvPr>
          <p:cNvSpPr/>
          <p:nvPr/>
        </p:nvSpPr>
        <p:spPr>
          <a:xfrm>
            <a:off x="7140892" y="5008563"/>
            <a:ext cx="3443605" cy="1350645"/>
          </a:xfrm>
          <a:prstGeom prst="wedgeRectCallout">
            <a:avLst>
              <a:gd name="adj1" fmla="val -391"/>
              <a:gd name="adj2" fmla="val -153634"/>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Calibri" panose="020F0502020204030204" pitchFamily="34" charset="0"/>
                <a:cs typeface="Times New Roman" panose="02020603050405020304" pitchFamily="18" charset="0"/>
              </a:rPr>
              <a:t>----</a:t>
            </a:r>
          </a:p>
        </p:txBody>
      </p:sp>
      <p:sp>
        <p:nvSpPr>
          <p:cNvPr id="14" name="Rectangular Callout 9">
            <a:extLst>
              <a:ext uri="{FF2B5EF4-FFF2-40B4-BE49-F238E27FC236}">
                <a16:creationId xmlns:a16="http://schemas.microsoft.com/office/drawing/2014/main" id="{F2F596D3-FDE0-4D04-A8CF-EA56D68590DC}"/>
              </a:ext>
            </a:extLst>
          </p:cNvPr>
          <p:cNvSpPr/>
          <p:nvPr/>
        </p:nvSpPr>
        <p:spPr>
          <a:xfrm>
            <a:off x="9487217" y="2722709"/>
            <a:ext cx="2104390" cy="2062480"/>
          </a:xfrm>
          <a:prstGeom prst="wedgeRectCallout">
            <a:avLst>
              <a:gd name="adj1" fmla="val -61799"/>
              <a:gd name="adj2" fmla="val -2112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a:effectLst/>
                <a:ea typeface="Calibri" panose="020F0502020204030204" pitchFamily="34" charset="0"/>
                <a:cs typeface="Times New Roman" panose="02020603050405020304" pitchFamily="18" charset="0"/>
              </a:rPr>
              <a:t>----</a:t>
            </a:r>
          </a:p>
        </p:txBody>
      </p:sp>
      <p:sp>
        <p:nvSpPr>
          <p:cNvPr id="15" name="Text Box 2">
            <a:extLst>
              <a:ext uri="{FF2B5EF4-FFF2-40B4-BE49-F238E27FC236}">
                <a16:creationId xmlns:a16="http://schemas.microsoft.com/office/drawing/2014/main" id="{86B8D961-2002-4DFC-82EC-F5DEFDAA6771}"/>
              </a:ext>
            </a:extLst>
          </p:cNvPr>
          <p:cNvSpPr txBox="1">
            <a:spLocks noChangeArrowheads="1"/>
          </p:cNvSpPr>
          <p:nvPr/>
        </p:nvSpPr>
        <p:spPr bwMode="auto">
          <a:xfrm>
            <a:off x="4097972" y="4678363"/>
            <a:ext cx="2868930" cy="1473835"/>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Box 2">
            <a:extLst>
              <a:ext uri="{FF2B5EF4-FFF2-40B4-BE49-F238E27FC236}">
                <a16:creationId xmlns:a16="http://schemas.microsoft.com/office/drawing/2014/main" id="{39830836-7A95-4904-8C59-C983BD1BFE87}"/>
              </a:ext>
            </a:extLst>
          </p:cNvPr>
          <p:cNvSpPr txBox="1">
            <a:spLocks noChangeArrowheads="1"/>
          </p:cNvSpPr>
          <p:nvPr/>
        </p:nvSpPr>
        <p:spPr bwMode="auto">
          <a:xfrm>
            <a:off x="4430006" y="498792"/>
            <a:ext cx="2868930" cy="1473835"/>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 Box 2">
            <a:extLst>
              <a:ext uri="{FF2B5EF4-FFF2-40B4-BE49-F238E27FC236}">
                <a16:creationId xmlns:a16="http://schemas.microsoft.com/office/drawing/2014/main" id="{98E46122-93D3-4D2C-8170-5BB0E177D201}"/>
              </a:ext>
            </a:extLst>
          </p:cNvPr>
          <p:cNvSpPr txBox="1">
            <a:spLocks noChangeArrowheads="1"/>
          </p:cNvSpPr>
          <p:nvPr/>
        </p:nvSpPr>
        <p:spPr bwMode="auto">
          <a:xfrm>
            <a:off x="7670482" y="589843"/>
            <a:ext cx="2868930" cy="1473835"/>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 Box 2">
            <a:extLst>
              <a:ext uri="{FF2B5EF4-FFF2-40B4-BE49-F238E27FC236}">
                <a16:creationId xmlns:a16="http://schemas.microsoft.com/office/drawing/2014/main" id="{B90C93BD-E6F7-4310-BFDC-9201A151986B}"/>
              </a:ext>
            </a:extLst>
          </p:cNvPr>
          <p:cNvSpPr txBox="1">
            <a:spLocks noChangeArrowheads="1"/>
          </p:cNvSpPr>
          <p:nvPr/>
        </p:nvSpPr>
        <p:spPr bwMode="auto">
          <a:xfrm>
            <a:off x="9658068" y="2827130"/>
            <a:ext cx="1852858" cy="1473835"/>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Text Box 2">
            <a:extLst>
              <a:ext uri="{FF2B5EF4-FFF2-40B4-BE49-F238E27FC236}">
                <a16:creationId xmlns:a16="http://schemas.microsoft.com/office/drawing/2014/main" id="{7FEF51E7-B03A-4C16-930B-9E5541E65CF0}"/>
              </a:ext>
            </a:extLst>
          </p:cNvPr>
          <p:cNvSpPr txBox="1">
            <a:spLocks noChangeArrowheads="1"/>
          </p:cNvSpPr>
          <p:nvPr/>
        </p:nvSpPr>
        <p:spPr bwMode="auto">
          <a:xfrm>
            <a:off x="1734734" y="4026218"/>
            <a:ext cx="1852858" cy="2192751"/>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Text Box 2">
            <a:extLst>
              <a:ext uri="{FF2B5EF4-FFF2-40B4-BE49-F238E27FC236}">
                <a16:creationId xmlns:a16="http://schemas.microsoft.com/office/drawing/2014/main" id="{DAA36B2D-B292-46A9-A7B9-FA8CBFB3EC14}"/>
              </a:ext>
            </a:extLst>
          </p:cNvPr>
          <p:cNvSpPr txBox="1">
            <a:spLocks noChangeArrowheads="1"/>
          </p:cNvSpPr>
          <p:nvPr/>
        </p:nvSpPr>
        <p:spPr bwMode="auto">
          <a:xfrm>
            <a:off x="7428229" y="5067202"/>
            <a:ext cx="2868930" cy="1473835"/>
          </a:xfrm>
          <a:prstGeom prst="rect">
            <a:avLst/>
          </a:prstGeom>
          <a:noFill/>
          <a:ln w="9525">
            <a:noFill/>
            <a:miter lim="800000"/>
            <a:headEnd/>
            <a:tailEnd/>
          </a:ln>
        </p:spPr>
        <p:txBody>
          <a:bodyPr rot="0" vert="horz" wrap="square" lIns="91440" tIns="45720" rIns="91440" bIns="45720" anchor="t" anchorCtr="0">
            <a:noAutofit/>
          </a:bodyPr>
          <a:lstStyle/>
          <a:p>
            <a:pPr>
              <a:lnSpc>
                <a:spcPct val="107000"/>
              </a:lnSpc>
              <a:spcAft>
                <a:spcPts val="800"/>
              </a:spcAft>
            </a:pPr>
            <a:r>
              <a:rPr lang="en-GB" sz="2000" dirty="0">
                <a:effectLst/>
                <a:latin typeface="Calibri" panose="020F0502020204030204" pitchFamily="34" charset="0"/>
                <a:ea typeface="Calibri" panose="020F0502020204030204" pitchFamily="34" charset="0"/>
                <a:cs typeface="Times New Roman" panose="02020603050405020304" pitchFamily="18" charset="0"/>
              </a:rPr>
              <a:t>____________________________________________________________________________________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Box 20">
            <a:extLst>
              <a:ext uri="{FF2B5EF4-FFF2-40B4-BE49-F238E27FC236}">
                <a16:creationId xmlns:a16="http://schemas.microsoft.com/office/drawing/2014/main" id="{BFBD6BC8-C2E7-4911-8CB5-5C4F72F837EC}"/>
              </a:ext>
            </a:extLst>
          </p:cNvPr>
          <p:cNvSpPr txBox="1"/>
          <p:nvPr/>
        </p:nvSpPr>
        <p:spPr>
          <a:xfrm>
            <a:off x="182880" y="245138"/>
            <a:ext cx="1339289" cy="6463308"/>
          </a:xfrm>
          <a:prstGeom prst="rect">
            <a:avLst/>
          </a:prstGeom>
          <a:noFill/>
        </p:spPr>
        <p:txBody>
          <a:bodyPr wrap="square" rtlCol="0">
            <a:spAutoFit/>
          </a:bodyPr>
          <a:lstStyle/>
          <a:p>
            <a:r>
              <a:rPr lang="en-GB" u="sng" dirty="0"/>
              <a:t>Activity:</a:t>
            </a:r>
          </a:p>
          <a:p>
            <a:r>
              <a:rPr lang="en-GB" dirty="0"/>
              <a:t>What do you think the different crayons are saying?</a:t>
            </a:r>
          </a:p>
          <a:p>
            <a:endParaRPr lang="en-GB" dirty="0"/>
          </a:p>
          <a:p>
            <a:r>
              <a:rPr lang="en-GB" dirty="0"/>
              <a:t>Complete one of the attached speech bubble sheets OR draw some crayons of your own and complete some speech bubbles for them.</a:t>
            </a:r>
          </a:p>
        </p:txBody>
      </p:sp>
      <p:sp>
        <p:nvSpPr>
          <p:cNvPr id="22" name="Subtitle 2">
            <a:extLst>
              <a:ext uri="{FF2B5EF4-FFF2-40B4-BE49-F238E27FC236}">
                <a16:creationId xmlns:a16="http://schemas.microsoft.com/office/drawing/2014/main" id="{2F15A962-AEB8-4BA6-846F-6A26DE7726F8}"/>
              </a:ext>
            </a:extLst>
          </p:cNvPr>
          <p:cNvSpPr txBox="1">
            <a:spLocks/>
          </p:cNvSpPr>
          <p:nvPr/>
        </p:nvSpPr>
        <p:spPr>
          <a:xfrm>
            <a:off x="10653712" y="176346"/>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3</a:t>
            </a:r>
          </a:p>
        </p:txBody>
      </p:sp>
    </p:spTree>
    <p:extLst>
      <p:ext uri="{BB962C8B-B14F-4D97-AF65-F5344CB8AC3E}">
        <p14:creationId xmlns:p14="http://schemas.microsoft.com/office/powerpoint/2010/main" val="39860424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p:spPr>
        <p:txBody>
          <a:bodyPr wrap="square" rtlCol="0">
            <a:spAutoFit/>
          </a:bodyPr>
          <a:lstStyle/>
          <a:p>
            <a:pPr algn="ctr"/>
            <a:r>
              <a:rPr lang="en-GB" sz="6500" b="1" dirty="0"/>
              <a:t>Lesson 4</a:t>
            </a:r>
          </a:p>
        </p:txBody>
      </p:sp>
    </p:spTree>
    <p:extLst>
      <p:ext uri="{BB962C8B-B14F-4D97-AF65-F5344CB8AC3E}">
        <p14:creationId xmlns:p14="http://schemas.microsoft.com/office/powerpoint/2010/main" val="3690366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887B9CA1-8DCC-41D9-AFD4-2F6B7E20867B}"/>
              </a:ext>
            </a:extLst>
          </p:cNvPr>
          <p:cNvSpPr/>
          <p:nvPr/>
        </p:nvSpPr>
        <p:spPr>
          <a:xfrm>
            <a:off x="543339" y="1881810"/>
            <a:ext cx="3458819" cy="1614142"/>
          </a:xfrm>
          <a:prstGeom prst="wedgeRoundRectCallout">
            <a:avLst>
              <a:gd name="adj1" fmla="val 19730"/>
              <a:gd name="adj2" fmla="val 18846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Oval 6">
            <a:extLst>
              <a:ext uri="{FF2B5EF4-FFF2-40B4-BE49-F238E27FC236}">
                <a16:creationId xmlns:a16="http://schemas.microsoft.com/office/drawing/2014/main" id="{7F667349-569C-4171-AAF6-F3AEFCF5D774}"/>
              </a:ext>
            </a:extLst>
          </p:cNvPr>
          <p:cNvSpPr/>
          <p:nvPr/>
        </p:nvSpPr>
        <p:spPr>
          <a:xfrm>
            <a:off x="8189843" y="1690689"/>
            <a:ext cx="3299791" cy="2563260"/>
          </a:xfrm>
          <a:prstGeom prst="wedgeEllipseCallout">
            <a:avLst>
              <a:gd name="adj1" fmla="val -57976"/>
              <a:gd name="adj2" fmla="val 99643"/>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peech Bubble: Rectangle 7">
            <a:extLst>
              <a:ext uri="{FF2B5EF4-FFF2-40B4-BE49-F238E27FC236}">
                <a16:creationId xmlns:a16="http://schemas.microsoft.com/office/drawing/2014/main" id="{00C165E8-6D11-410A-8219-BDCCD92D5993}"/>
              </a:ext>
            </a:extLst>
          </p:cNvPr>
          <p:cNvSpPr/>
          <p:nvPr/>
        </p:nvSpPr>
        <p:spPr>
          <a:xfrm>
            <a:off x="4002158" y="3644347"/>
            <a:ext cx="3657599" cy="1855305"/>
          </a:xfrm>
          <a:prstGeom prst="wedgeRectCallout">
            <a:avLst>
              <a:gd name="adj1" fmla="val 70834"/>
              <a:gd name="adj2" fmla="val 118152"/>
            </a:avLst>
          </a:prstGeom>
          <a:solidFill>
            <a:srgbClr val="FF99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rgbClr val="FF99FF"/>
                </a:solidFill>
              </a:ln>
              <a:solidFill>
                <a:srgbClr val="FF99FF"/>
              </a:solidFill>
            </a:endParaRPr>
          </a:p>
        </p:txBody>
      </p:sp>
      <p:sp>
        <p:nvSpPr>
          <p:cNvPr id="9" name="Speech Bubble: Rectangle with Corners Rounded 8">
            <a:extLst>
              <a:ext uri="{FF2B5EF4-FFF2-40B4-BE49-F238E27FC236}">
                <a16:creationId xmlns:a16="http://schemas.microsoft.com/office/drawing/2014/main" id="{F3BD7881-A5AB-41CB-9341-6F08A9A30A99}"/>
              </a:ext>
            </a:extLst>
          </p:cNvPr>
          <p:cNvSpPr/>
          <p:nvPr/>
        </p:nvSpPr>
        <p:spPr>
          <a:xfrm>
            <a:off x="4691270" y="2133601"/>
            <a:ext cx="2531166" cy="1184482"/>
          </a:xfrm>
          <a:prstGeom prst="wedgeRoundRectCallout">
            <a:avLst>
              <a:gd name="adj1" fmla="val 95123"/>
              <a:gd name="adj2" fmla="val 25120"/>
              <a:gd name="adj3" fmla="val 16667"/>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peech Bubble: Rectangle 9">
            <a:extLst>
              <a:ext uri="{FF2B5EF4-FFF2-40B4-BE49-F238E27FC236}">
                <a16:creationId xmlns:a16="http://schemas.microsoft.com/office/drawing/2014/main" id="{79A41480-F08F-471B-B3CE-8363EA2F30D3}"/>
              </a:ext>
            </a:extLst>
          </p:cNvPr>
          <p:cNvSpPr/>
          <p:nvPr/>
        </p:nvSpPr>
        <p:spPr>
          <a:xfrm>
            <a:off x="9339470" y="4753180"/>
            <a:ext cx="2398643" cy="828261"/>
          </a:xfrm>
          <a:prstGeom prst="wedgeRectCallout">
            <a:avLst>
              <a:gd name="adj1" fmla="val -44636"/>
              <a:gd name="adj2" fmla="val 201352"/>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rgbClr val="FF99FF"/>
                </a:solidFill>
              </a:ln>
              <a:solidFill>
                <a:srgbClr val="FF99FF"/>
              </a:solidFill>
            </a:endParaRPr>
          </a:p>
        </p:txBody>
      </p:sp>
      <p:sp>
        <p:nvSpPr>
          <p:cNvPr id="11" name="Speech Bubble: Oval 10">
            <a:extLst>
              <a:ext uri="{FF2B5EF4-FFF2-40B4-BE49-F238E27FC236}">
                <a16:creationId xmlns:a16="http://schemas.microsoft.com/office/drawing/2014/main" id="{191DD524-2EAE-4DA2-BA7A-8FAE46E01D2F}"/>
              </a:ext>
            </a:extLst>
          </p:cNvPr>
          <p:cNvSpPr/>
          <p:nvPr/>
        </p:nvSpPr>
        <p:spPr>
          <a:xfrm>
            <a:off x="112646" y="4753179"/>
            <a:ext cx="1636642" cy="1356073"/>
          </a:xfrm>
          <a:prstGeom prst="wedgeEllipseCallout">
            <a:avLst>
              <a:gd name="adj1" fmla="val 130688"/>
              <a:gd name="adj2" fmla="val 6641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peech Bubble: Rectangle 11">
            <a:extLst>
              <a:ext uri="{FF2B5EF4-FFF2-40B4-BE49-F238E27FC236}">
                <a16:creationId xmlns:a16="http://schemas.microsoft.com/office/drawing/2014/main" id="{68721A85-B8A8-43DE-B556-0B02D33A660A}"/>
              </a:ext>
            </a:extLst>
          </p:cNvPr>
          <p:cNvSpPr/>
          <p:nvPr/>
        </p:nvSpPr>
        <p:spPr>
          <a:xfrm>
            <a:off x="4002158" y="5794513"/>
            <a:ext cx="1769164" cy="629478"/>
          </a:xfrm>
          <a:prstGeom prst="wedgeRectCallout">
            <a:avLst>
              <a:gd name="adj1" fmla="val 70834"/>
              <a:gd name="adj2" fmla="val -237638"/>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a:solidFill>
                  <a:srgbClr val="FF99FF"/>
                </a:solidFill>
              </a:ln>
              <a:solidFill>
                <a:srgbClr val="FF99FF"/>
              </a:solidFill>
            </a:endParaRPr>
          </a:p>
        </p:txBody>
      </p:sp>
      <p:sp>
        <p:nvSpPr>
          <p:cNvPr id="13" name="Subtitle 2">
            <a:extLst>
              <a:ext uri="{FF2B5EF4-FFF2-40B4-BE49-F238E27FC236}">
                <a16:creationId xmlns:a16="http://schemas.microsoft.com/office/drawing/2014/main" id="{00263F08-9C64-44BD-B541-EB2CD6AF13C6}"/>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4</a:t>
            </a:r>
          </a:p>
        </p:txBody>
      </p:sp>
      <p:sp>
        <p:nvSpPr>
          <p:cNvPr id="4" name="Title 3">
            <a:extLst>
              <a:ext uri="{FF2B5EF4-FFF2-40B4-BE49-F238E27FC236}">
                <a16:creationId xmlns:a16="http://schemas.microsoft.com/office/drawing/2014/main" id="{D2DAD13C-786A-423F-B16E-D4D2624F0025}"/>
              </a:ext>
            </a:extLst>
          </p:cNvPr>
          <p:cNvSpPr>
            <a:spLocks noGrp="1"/>
          </p:cNvSpPr>
          <p:nvPr>
            <p:ph type="title"/>
          </p:nvPr>
        </p:nvSpPr>
        <p:spPr>
          <a:xfrm>
            <a:off x="-233569" y="229983"/>
            <a:ext cx="10515600" cy="1325563"/>
          </a:xfrm>
        </p:spPr>
        <p:txBody>
          <a:bodyPr>
            <a:normAutofit fontScale="90000"/>
          </a:bodyPr>
          <a:lstStyle/>
          <a:p>
            <a:pPr algn="ctr"/>
            <a:r>
              <a:rPr lang="en-GB" b="1" dirty="0"/>
              <a:t>Can you add relevant </a:t>
            </a:r>
            <a:r>
              <a:rPr lang="en-GB" b="1" dirty="0">
                <a:solidFill>
                  <a:schemeClr val="accent1"/>
                </a:solidFill>
              </a:rPr>
              <a:t>powerful verbs </a:t>
            </a:r>
            <a:r>
              <a:rPr lang="en-GB" b="1" dirty="0"/>
              <a:t>(for said) </a:t>
            </a:r>
            <a:br>
              <a:rPr lang="en-GB" b="1" dirty="0"/>
            </a:br>
            <a:r>
              <a:rPr lang="en-GB" b="1" dirty="0"/>
              <a:t>and </a:t>
            </a:r>
            <a:r>
              <a:rPr lang="en-GB" b="1" dirty="0">
                <a:solidFill>
                  <a:srgbClr val="FF0000"/>
                </a:solidFill>
              </a:rPr>
              <a:t>adverbs</a:t>
            </a:r>
            <a:r>
              <a:rPr lang="en-GB" b="1" dirty="0"/>
              <a:t> (-</a:t>
            </a:r>
            <a:r>
              <a:rPr lang="en-GB" b="1" dirty="0" err="1"/>
              <a:t>ly</a:t>
            </a:r>
            <a:r>
              <a:rPr lang="en-GB" b="1" dirty="0"/>
              <a:t> words) </a:t>
            </a:r>
            <a:br>
              <a:rPr lang="en-GB" b="1" dirty="0"/>
            </a:br>
            <a:r>
              <a:rPr lang="en-GB" b="1" dirty="0"/>
              <a:t>to match the speech in your speech bubbles?</a:t>
            </a:r>
            <a:endParaRPr lang="en-GB" dirty="0"/>
          </a:p>
        </p:txBody>
      </p:sp>
    </p:spTree>
    <p:extLst>
      <p:ext uri="{BB962C8B-B14F-4D97-AF65-F5344CB8AC3E}">
        <p14:creationId xmlns:p14="http://schemas.microsoft.com/office/powerpoint/2010/main" val="5538003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E9104-8625-464B-A520-9B2FC8263C29}"/>
              </a:ext>
            </a:extLst>
          </p:cNvPr>
          <p:cNvSpPr>
            <a:spLocks noGrp="1"/>
          </p:cNvSpPr>
          <p:nvPr>
            <p:ph type="title"/>
          </p:nvPr>
        </p:nvSpPr>
        <p:spPr>
          <a:xfrm>
            <a:off x="838200" y="1040986"/>
            <a:ext cx="10515600" cy="1325563"/>
          </a:xfrm>
        </p:spPr>
        <p:txBody>
          <a:bodyPr>
            <a:normAutofit/>
          </a:bodyPr>
          <a:lstStyle/>
          <a:p>
            <a:pPr algn="ctr"/>
            <a:br>
              <a:rPr lang="en-GB" dirty="0"/>
            </a:br>
            <a:endParaRPr lang="en-GB" dirty="0"/>
          </a:p>
        </p:txBody>
      </p:sp>
      <p:pic>
        <p:nvPicPr>
          <p:cNvPr id="20482" name="Picture 2" descr="Cartoon clock baby design vector 02 | Relógio desenho, Atividades ...">
            <a:extLst>
              <a:ext uri="{FF2B5EF4-FFF2-40B4-BE49-F238E27FC236}">
                <a16:creationId xmlns:a16="http://schemas.microsoft.com/office/drawing/2014/main" id="{012D11C6-FEDD-443C-A10A-AE4F592C76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80769">
            <a:off x="109110" y="352774"/>
            <a:ext cx="5457385" cy="40275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13DF42B-011E-4A2E-BC50-44EA3ADFC35B}"/>
              </a:ext>
            </a:extLst>
          </p:cNvPr>
          <p:cNvSpPr txBox="1"/>
          <p:nvPr/>
        </p:nvSpPr>
        <p:spPr>
          <a:xfrm>
            <a:off x="5703277" y="198258"/>
            <a:ext cx="5650523" cy="6940361"/>
          </a:xfrm>
          <a:prstGeom prst="rect">
            <a:avLst/>
          </a:prstGeom>
          <a:noFill/>
        </p:spPr>
        <p:txBody>
          <a:bodyPr wrap="square" rtlCol="0">
            <a:spAutoFit/>
          </a:bodyPr>
          <a:lstStyle/>
          <a:p>
            <a:r>
              <a:rPr lang="en-GB" sz="4000" u="sng" dirty="0">
                <a:solidFill>
                  <a:srgbClr val="FF0000"/>
                </a:solidFill>
              </a:rPr>
              <a:t>Time Challenge:</a:t>
            </a:r>
          </a:p>
          <a:p>
            <a:endParaRPr lang="en-GB" sz="1000" dirty="0"/>
          </a:p>
          <a:p>
            <a:r>
              <a:rPr lang="en-GB" sz="2400" dirty="0"/>
              <a:t>How many different words can you remember that mean the same as ‘</a:t>
            </a:r>
            <a:r>
              <a:rPr lang="en-GB" sz="2400" b="1" i="1" dirty="0">
                <a:solidFill>
                  <a:srgbClr val="00B0F0"/>
                </a:solidFill>
              </a:rPr>
              <a:t>said</a:t>
            </a:r>
            <a:r>
              <a:rPr lang="en-GB" sz="2400" dirty="0"/>
              <a:t>’ but might help to explain ‘how’ the speech is said?</a:t>
            </a:r>
          </a:p>
          <a:p>
            <a:endParaRPr lang="en-GB" sz="1000" dirty="0"/>
          </a:p>
          <a:p>
            <a:endParaRPr lang="en-GB" sz="1000" dirty="0"/>
          </a:p>
          <a:p>
            <a:r>
              <a:rPr lang="en-GB" sz="2400" dirty="0"/>
              <a:t>You have 2 minutes to write down as many as you can think of. We have given you 3 to start you off!</a:t>
            </a:r>
          </a:p>
          <a:p>
            <a:endParaRPr lang="en-GB" sz="1500" dirty="0"/>
          </a:p>
          <a:p>
            <a:r>
              <a:rPr lang="en-GB" sz="3000" dirty="0"/>
              <a:t>3…2…1…GO!</a:t>
            </a:r>
          </a:p>
          <a:p>
            <a:endParaRPr lang="en-GB" sz="1500" dirty="0"/>
          </a:p>
          <a:p>
            <a:r>
              <a:rPr lang="en-GB" sz="3000" i="1" dirty="0"/>
              <a:t>whispered</a:t>
            </a:r>
          </a:p>
          <a:p>
            <a:endParaRPr lang="en-GB" sz="1500" i="1" dirty="0"/>
          </a:p>
          <a:p>
            <a:r>
              <a:rPr lang="en-GB" sz="3000" i="1" dirty="0"/>
              <a:t>cheered</a:t>
            </a:r>
          </a:p>
          <a:p>
            <a:endParaRPr lang="en-GB" sz="1000" i="1" dirty="0"/>
          </a:p>
          <a:p>
            <a:r>
              <a:rPr lang="en-GB" sz="3000" i="1" dirty="0"/>
              <a:t>moaned</a:t>
            </a:r>
          </a:p>
          <a:p>
            <a:r>
              <a:rPr lang="en-GB" dirty="0"/>
              <a:t> </a:t>
            </a:r>
          </a:p>
        </p:txBody>
      </p:sp>
      <p:sp>
        <p:nvSpPr>
          <p:cNvPr id="6" name="Subtitle 2">
            <a:extLst>
              <a:ext uri="{FF2B5EF4-FFF2-40B4-BE49-F238E27FC236}">
                <a16:creationId xmlns:a16="http://schemas.microsoft.com/office/drawing/2014/main" id="{0BB43B74-BE93-46A6-BA19-4E28F18E9C02}"/>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4</a:t>
            </a:r>
          </a:p>
        </p:txBody>
      </p:sp>
    </p:spTree>
    <p:extLst>
      <p:ext uri="{BB962C8B-B14F-4D97-AF65-F5344CB8AC3E}">
        <p14:creationId xmlns:p14="http://schemas.microsoft.com/office/powerpoint/2010/main" val="4572866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888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27 BETTER WORDS FOR 'SAID' | Cool words, Wow words, Words">
            <a:extLst>
              <a:ext uri="{FF2B5EF4-FFF2-40B4-BE49-F238E27FC236}">
                <a16:creationId xmlns:a16="http://schemas.microsoft.com/office/drawing/2014/main" id="{5486BD32-9462-42A2-BB7D-706636B2797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44276" y="423724"/>
            <a:ext cx="11503447" cy="6010551"/>
          </a:xfrm>
          <a:prstGeom prst="rect">
            <a:avLst/>
          </a:prstGeom>
          <a:noFill/>
          <a:extLst>
            <a:ext uri="{909E8E84-426E-40DD-AFC4-6F175D3DCCD1}">
              <a14:hiddenFill xmlns:a14="http://schemas.microsoft.com/office/drawing/2010/main">
                <a:solidFill>
                  <a:srgbClr val="FFFFFF"/>
                </a:solidFill>
              </a14:hiddenFill>
            </a:ext>
          </a:extLst>
        </p:spPr>
      </p:pic>
      <p:sp>
        <p:nvSpPr>
          <p:cNvPr id="6" name="Subtitle 2">
            <a:extLst>
              <a:ext uri="{FF2B5EF4-FFF2-40B4-BE49-F238E27FC236}">
                <a16:creationId xmlns:a16="http://schemas.microsoft.com/office/drawing/2014/main" id="{6C24E9A5-FAD7-4F5D-BA8E-09D8940633C0}"/>
              </a:ext>
            </a:extLst>
          </p:cNvPr>
          <p:cNvSpPr txBox="1">
            <a:spLocks/>
          </p:cNvSpPr>
          <p:nvPr/>
        </p:nvSpPr>
        <p:spPr>
          <a:xfrm>
            <a:off x="10310685" y="54887"/>
            <a:ext cx="1669774" cy="426623"/>
          </a:xfrm>
          <a:prstGeom prst="rect">
            <a:avLst/>
          </a:prstGeom>
          <a:solidFill>
            <a:schemeClr val="bg1"/>
          </a:solidFill>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4</a:t>
            </a:r>
          </a:p>
        </p:txBody>
      </p:sp>
    </p:spTree>
    <p:extLst>
      <p:ext uri="{BB962C8B-B14F-4D97-AF65-F5344CB8AC3E}">
        <p14:creationId xmlns:p14="http://schemas.microsoft.com/office/powerpoint/2010/main" val="27227214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artoon clock baby design vector 02 | Relógio desenho, Atividades ...">
            <a:extLst>
              <a:ext uri="{FF2B5EF4-FFF2-40B4-BE49-F238E27FC236}">
                <a16:creationId xmlns:a16="http://schemas.microsoft.com/office/drawing/2014/main" id="{45146025-0779-4F25-B944-237AD2CFAC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80769">
            <a:off x="109110" y="352774"/>
            <a:ext cx="5457385" cy="402755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064B8B1-1C07-4063-BA7D-7157F8EFE656}"/>
              </a:ext>
            </a:extLst>
          </p:cNvPr>
          <p:cNvSpPr txBox="1"/>
          <p:nvPr/>
        </p:nvSpPr>
        <p:spPr>
          <a:xfrm>
            <a:off x="5416062" y="356382"/>
            <a:ext cx="6330461" cy="6401753"/>
          </a:xfrm>
          <a:prstGeom prst="rect">
            <a:avLst/>
          </a:prstGeom>
          <a:noFill/>
        </p:spPr>
        <p:txBody>
          <a:bodyPr wrap="square" rtlCol="0">
            <a:spAutoFit/>
          </a:bodyPr>
          <a:lstStyle/>
          <a:p>
            <a:r>
              <a:rPr lang="en-GB" sz="4000" u="sng" dirty="0">
                <a:solidFill>
                  <a:srgbClr val="FF0000"/>
                </a:solidFill>
              </a:rPr>
              <a:t>Time Challenge:</a:t>
            </a:r>
          </a:p>
          <a:p>
            <a:endParaRPr lang="en-GB" sz="3000" dirty="0"/>
          </a:p>
          <a:p>
            <a:r>
              <a:rPr lang="en-GB" sz="3000" dirty="0"/>
              <a:t>How many </a:t>
            </a:r>
            <a:r>
              <a:rPr lang="en-GB" sz="3000" i="1" dirty="0">
                <a:solidFill>
                  <a:srgbClr val="FF0000"/>
                </a:solidFill>
              </a:rPr>
              <a:t>–</a:t>
            </a:r>
            <a:r>
              <a:rPr lang="en-GB" sz="3000" i="1" dirty="0" err="1">
                <a:solidFill>
                  <a:srgbClr val="FF0000"/>
                </a:solidFill>
              </a:rPr>
              <a:t>ly</a:t>
            </a:r>
            <a:r>
              <a:rPr lang="en-GB" sz="3000" i="1" dirty="0">
                <a:solidFill>
                  <a:srgbClr val="FF0000"/>
                </a:solidFill>
              </a:rPr>
              <a:t> adverbs </a:t>
            </a:r>
            <a:r>
              <a:rPr lang="en-GB" sz="3000" dirty="0"/>
              <a:t>can you think of?</a:t>
            </a:r>
          </a:p>
          <a:p>
            <a:r>
              <a:rPr lang="en-GB" sz="3000" dirty="0"/>
              <a:t>Write down as many as you can think of in 2 minutes. </a:t>
            </a:r>
          </a:p>
          <a:p>
            <a:r>
              <a:rPr lang="en-GB" sz="3000" dirty="0"/>
              <a:t>We have given you a couple to start you off!</a:t>
            </a:r>
          </a:p>
          <a:p>
            <a:endParaRPr lang="en-GB" sz="2000" dirty="0"/>
          </a:p>
          <a:p>
            <a:r>
              <a:rPr lang="en-GB" sz="3000" dirty="0"/>
              <a:t>3…2…1…GO!</a:t>
            </a:r>
          </a:p>
          <a:p>
            <a:endParaRPr lang="en-GB" sz="2000" dirty="0"/>
          </a:p>
          <a:p>
            <a:r>
              <a:rPr lang="en-GB" sz="3000" i="1" dirty="0">
                <a:solidFill>
                  <a:schemeClr val="tx2"/>
                </a:solidFill>
              </a:rPr>
              <a:t>loudly</a:t>
            </a:r>
          </a:p>
          <a:p>
            <a:r>
              <a:rPr lang="en-GB" sz="3000" i="1" dirty="0">
                <a:solidFill>
                  <a:schemeClr val="tx2"/>
                </a:solidFill>
              </a:rPr>
              <a:t>quietly</a:t>
            </a:r>
          </a:p>
          <a:p>
            <a:r>
              <a:rPr lang="en-GB" sz="3000" i="1" dirty="0">
                <a:solidFill>
                  <a:schemeClr val="tx2"/>
                </a:solidFill>
              </a:rPr>
              <a:t>excitedly</a:t>
            </a:r>
          </a:p>
        </p:txBody>
      </p:sp>
      <p:sp>
        <p:nvSpPr>
          <p:cNvPr id="4" name="Subtitle 2">
            <a:extLst>
              <a:ext uri="{FF2B5EF4-FFF2-40B4-BE49-F238E27FC236}">
                <a16:creationId xmlns:a16="http://schemas.microsoft.com/office/drawing/2014/main" id="{80235384-DDDF-4E1D-A1A8-AF171F3D9A17}"/>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4</a:t>
            </a:r>
          </a:p>
        </p:txBody>
      </p:sp>
    </p:spTree>
    <p:extLst>
      <p:ext uri="{BB962C8B-B14F-4D97-AF65-F5344CB8AC3E}">
        <p14:creationId xmlns:p14="http://schemas.microsoft.com/office/powerpoint/2010/main" val="527116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FDBD68-D425-4DAB-8BFF-0D5815B86586}"/>
              </a:ext>
            </a:extLst>
          </p:cNvPr>
          <p:cNvSpPr txBox="1"/>
          <p:nvPr/>
        </p:nvSpPr>
        <p:spPr>
          <a:xfrm>
            <a:off x="197126" y="581310"/>
            <a:ext cx="11277600" cy="2015936"/>
          </a:xfrm>
          <a:prstGeom prst="rect">
            <a:avLst/>
          </a:prstGeom>
          <a:noFill/>
        </p:spPr>
        <p:txBody>
          <a:bodyPr wrap="square" rtlCol="0">
            <a:spAutoFit/>
          </a:bodyPr>
          <a:lstStyle/>
          <a:p>
            <a:r>
              <a:rPr lang="en-GB" sz="2500" u="sng" dirty="0"/>
              <a:t>Activity</a:t>
            </a:r>
            <a:r>
              <a:rPr lang="en-GB" sz="2500" dirty="0"/>
              <a:t>: Return to the speech bubbles you completed yesterday.  Can you write down a </a:t>
            </a:r>
            <a:r>
              <a:rPr lang="en-GB" sz="2500" dirty="0">
                <a:solidFill>
                  <a:schemeClr val="accent1"/>
                </a:solidFill>
              </a:rPr>
              <a:t>‘said’ verb </a:t>
            </a:r>
            <a:r>
              <a:rPr lang="en-GB" sz="2500" dirty="0"/>
              <a:t>and </a:t>
            </a:r>
            <a:r>
              <a:rPr lang="en-GB" sz="2500" dirty="0">
                <a:solidFill>
                  <a:srgbClr val="FF0000"/>
                </a:solidFill>
              </a:rPr>
              <a:t>adverb </a:t>
            </a:r>
            <a:r>
              <a:rPr lang="en-GB" sz="2500" dirty="0"/>
              <a:t>to match the speech in the bubble? Try to think carefully about what the crayon is actually saying and how they might be saying it. Do you think the crayon is happy and would be singing cheerfully or are they more likely to be moaning grumpily?</a:t>
            </a:r>
          </a:p>
        </p:txBody>
      </p:sp>
      <p:pic>
        <p:nvPicPr>
          <p:cNvPr id="3" name="Picture 2" descr="Quit Being Beige | Uwana">
            <a:extLst>
              <a:ext uri="{FF2B5EF4-FFF2-40B4-BE49-F238E27FC236}">
                <a16:creationId xmlns:a16="http://schemas.microsoft.com/office/drawing/2014/main" id="{FD0D1FE5-BE9C-4DB7-9E1F-8E7319C476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512" y="2917084"/>
            <a:ext cx="3466978" cy="3077326"/>
          </a:xfrm>
          <a:prstGeom prst="rect">
            <a:avLst/>
          </a:prstGeom>
          <a:noFill/>
          <a:extLst>
            <a:ext uri="{909E8E84-426E-40DD-AFC4-6F175D3DCCD1}">
              <a14:hiddenFill xmlns:a14="http://schemas.microsoft.com/office/drawing/2010/main">
                <a:solidFill>
                  <a:srgbClr val="FFFFFF"/>
                </a:solidFill>
              </a14:hiddenFill>
            </a:ext>
          </a:extLst>
        </p:spPr>
      </p:pic>
      <p:sp>
        <p:nvSpPr>
          <p:cNvPr id="4" name="Speech Bubble: Rectangle with Corners Rounded 3">
            <a:extLst>
              <a:ext uri="{FF2B5EF4-FFF2-40B4-BE49-F238E27FC236}">
                <a16:creationId xmlns:a16="http://schemas.microsoft.com/office/drawing/2014/main" id="{31037C48-7F59-406E-9EB9-31B1C94CA41E}"/>
              </a:ext>
            </a:extLst>
          </p:cNvPr>
          <p:cNvSpPr/>
          <p:nvPr/>
        </p:nvSpPr>
        <p:spPr>
          <a:xfrm>
            <a:off x="4818898" y="2547739"/>
            <a:ext cx="5751442" cy="2015937"/>
          </a:xfrm>
          <a:prstGeom prst="wedgeRoundRectCallout">
            <a:avLst>
              <a:gd name="adj1" fmla="val -109651"/>
              <a:gd name="adj2" fmla="val -4209"/>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“I’m not speaking to yellow crayon. Can you tell him I am </a:t>
            </a:r>
            <a:r>
              <a:rPr lang="en-GB" i="1" dirty="0" err="1"/>
              <a:t>t</a:t>
            </a:r>
            <a:r>
              <a:rPr lang="en-GB" sz="3500" i="1" dirty="0" err="1">
                <a:solidFill>
                  <a:schemeClr val="tx1"/>
                </a:solidFill>
              </a:rPr>
              <a:t>I</a:t>
            </a:r>
            <a:r>
              <a:rPr lang="en-GB" sz="3500" i="1" dirty="0">
                <a:solidFill>
                  <a:schemeClr val="tx1"/>
                </a:solidFill>
              </a:rPr>
              <a:t> always feel like I come second to brown crayon</a:t>
            </a:r>
          </a:p>
          <a:p>
            <a:pPr algn="ctr"/>
            <a:r>
              <a:rPr lang="en-GB" sz="3500" i="1" dirty="0">
                <a:solidFill>
                  <a:schemeClr val="tx1"/>
                </a:solidFill>
              </a:rPr>
              <a:t> and it’s just not fair.</a:t>
            </a:r>
            <a:endParaRPr lang="en-GB" sz="3500" i="1" dirty="0"/>
          </a:p>
        </p:txBody>
      </p:sp>
      <p:sp>
        <p:nvSpPr>
          <p:cNvPr id="5" name="TextBox 4">
            <a:extLst>
              <a:ext uri="{FF2B5EF4-FFF2-40B4-BE49-F238E27FC236}">
                <a16:creationId xmlns:a16="http://schemas.microsoft.com/office/drawing/2014/main" id="{3CA4BF84-F3C5-4783-9AFB-1804BFB09A27}"/>
              </a:ext>
            </a:extLst>
          </p:cNvPr>
          <p:cNvSpPr txBox="1"/>
          <p:nvPr/>
        </p:nvSpPr>
        <p:spPr>
          <a:xfrm>
            <a:off x="4240695" y="5023870"/>
            <a:ext cx="7460974" cy="553998"/>
          </a:xfrm>
          <a:prstGeom prst="rect">
            <a:avLst/>
          </a:prstGeom>
          <a:noFill/>
        </p:spPr>
        <p:txBody>
          <a:bodyPr wrap="square" rtlCol="0">
            <a:spAutoFit/>
          </a:bodyPr>
          <a:lstStyle/>
          <a:p>
            <a:r>
              <a:rPr lang="en-GB" sz="3000" dirty="0">
                <a:solidFill>
                  <a:srgbClr val="0070C0"/>
                </a:solidFill>
              </a:rPr>
              <a:t>verb: sobbed            </a:t>
            </a:r>
            <a:r>
              <a:rPr lang="en-GB" sz="3000" dirty="0">
                <a:solidFill>
                  <a:srgbClr val="FF0000"/>
                </a:solidFill>
              </a:rPr>
              <a:t>adverb: disappointedly</a:t>
            </a:r>
          </a:p>
        </p:txBody>
      </p:sp>
      <p:sp>
        <p:nvSpPr>
          <p:cNvPr id="6" name="Subtitle 2">
            <a:extLst>
              <a:ext uri="{FF2B5EF4-FFF2-40B4-BE49-F238E27FC236}">
                <a16:creationId xmlns:a16="http://schemas.microsoft.com/office/drawing/2014/main" id="{BA6C2DCB-0A1C-42CE-BE51-CE89568A2202}"/>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4</a:t>
            </a:r>
          </a:p>
        </p:txBody>
      </p:sp>
    </p:spTree>
    <p:extLst>
      <p:ext uri="{BB962C8B-B14F-4D97-AF65-F5344CB8AC3E}">
        <p14:creationId xmlns:p14="http://schemas.microsoft.com/office/powerpoint/2010/main" val="29758779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p:spPr>
        <p:txBody>
          <a:bodyPr wrap="square" rtlCol="0">
            <a:spAutoFit/>
          </a:bodyPr>
          <a:lstStyle/>
          <a:p>
            <a:pPr algn="ctr"/>
            <a:r>
              <a:rPr lang="en-GB" sz="6500" b="1" dirty="0"/>
              <a:t>Lesson 5</a:t>
            </a:r>
          </a:p>
        </p:txBody>
      </p:sp>
    </p:spTree>
    <p:extLst>
      <p:ext uri="{BB962C8B-B14F-4D97-AF65-F5344CB8AC3E}">
        <p14:creationId xmlns:p14="http://schemas.microsoft.com/office/powerpoint/2010/main" val="4980038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66390-88AF-491A-BB0E-D44C353F2AE5}"/>
              </a:ext>
            </a:extLst>
          </p:cNvPr>
          <p:cNvSpPr>
            <a:spLocks noGrp="1"/>
          </p:cNvSpPr>
          <p:nvPr>
            <p:ph type="title"/>
          </p:nvPr>
        </p:nvSpPr>
        <p:spPr>
          <a:xfrm>
            <a:off x="587881" y="545797"/>
            <a:ext cx="10515600" cy="1325563"/>
          </a:xfrm>
        </p:spPr>
        <p:txBody>
          <a:bodyPr>
            <a:normAutofit/>
          </a:bodyPr>
          <a:lstStyle/>
          <a:p>
            <a:r>
              <a:rPr lang="en-GB" sz="4000" b="1" dirty="0"/>
              <a:t>Can you turn your speech bubbles, said verbs and adverbs into direct speech?</a:t>
            </a:r>
          </a:p>
        </p:txBody>
      </p:sp>
      <p:pic>
        <p:nvPicPr>
          <p:cNvPr id="4" name="Picture 2" descr="The Day the Crayons Quit Red 12&quot; Plush: Amazon.co.uk: Toys &amp; Games">
            <a:extLst>
              <a:ext uri="{FF2B5EF4-FFF2-40B4-BE49-F238E27FC236}">
                <a16:creationId xmlns:a16="http://schemas.microsoft.com/office/drawing/2014/main" id="{73D15520-EBC8-4F2F-9B95-21AB4C92F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6694" y="2040835"/>
            <a:ext cx="1583769" cy="4182080"/>
          </a:xfrm>
          <a:prstGeom prst="rect">
            <a:avLst/>
          </a:prstGeom>
          <a:noFill/>
          <a:extLst>
            <a:ext uri="{909E8E84-426E-40DD-AFC4-6F175D3DCCD1}">
              <a14:hiddenFill xmlns:a14="http://schemas.microsoft.com/office/drawing/2010/main">
                <a:solidFill>
                  <a:srgbClr val="FFFFFF"/>
                </a:solidFill>
              </a14:hiddenFill>
            </a:ext>
          </a:extLst>
        </p:spPr>
      </p:pic>
      <p:sp>
        <p:nvSpPr>
          <p:cNvPr id="5" name="Speech Bubble: Rectangle with Corners Rounded 4">
            <a:extLst>
              <a:ext uri="{FF2B5EF4-FFF2-40B4-BE49-F238E27FC236}">
                <a16:creationId xmlns:a16="http://schemas.microsoft.com/office/drawing/2014/main" id="{C4B39FF3-94CD-4FF6-9A02-ACCC2752A357}"/>
              </a:ext>
            </a:extLst>
          </p:cNvPr>
          <p:cNvSpPr/>
          <p:nvPr/>
        </p:nvSpPr>
        <p:spPr>
          <a:xfrm>
            <a:off x="4099858" y="2422315"/>
            <a:ext cx="3992284" cy="1540085"/>
          </a:xfrm>
          <a:prstGeom prst="wedgeRoundRectCallout">
            <a:avLst>
              <a:gd name="adj1" fmla="val -90442"/>
              <a:gd name="adj2" fmla="val 1744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i="1" dirty="0">
                <a:solidFill>
                  <a:srgbClr val="FF0000"/>
                </a:solidFill>
              </a:rPr>
              <a:t>I am absolutely exhausted and overworked. I never seem to get a day off! </a:t>
            </a:r>
          </a:p>
        </p:txBody>
      </p:sp>
      <p:pic>
        <p:nvPicPr>
          <p:cNvPr id="6" name="Picture 2" descr="Sad White Crayon :(&quot; Poster by scharmoo | Redbubble">
            <a:extLst>
              <a:ext uri="{FF2B5EF4-FFF2-40B4-BE49-F238E27FC236}">
                <a16:creationId xmlns:a16="http://schemas.microsoft.com/office/drawing/2014/main" id="{6C9FD4BE-2C25-4D81-AE23-52FBC23F76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06114" y="1684752"/>
            <a:ext cx="3533227" cy="3321233"/>
          </a:xfrm>
          <a:prstGeom prst="rect">
            <a:avLst/>
          </a:prstGeom>
          <a:noFill/>
          <a:extLst>
            <a:ext uri="{909E8E84-426E-40DD-AFC4-6F175D3DCCD1}">
              <a14:hiddenFill xmlns:a14="http://schemas.microsoft.com/office/drawing/2010/main">
                <a:solidFill>
                  <a:srgbClr val="FFFFFF"/>
                </a:solidFill>
              </a14:hiddenFill>
            </a:ext>
          </a:extLst>
        </p:spPr>
      </p:pic>
      <p:sp>
        <p:nvSpPr>
          <p:cNvPr id="7" name="Speech Bubble: Rectangle with Corners Rounded 6">
            <a:extLst>
              <a:ext uri="{FF2B5EF4-FFF2-40B4-BE49-F238E27FC236}">
                <a16:creationId xmlns:a16="http://schemas.microsoft.com/office/drawing/2014/main" id="{47D70F58-2459-416A-B219-E630F0501E0A}"/>
              </a:ext>
            </a:extLst>
          </p:cNvPr>
          <p:cNvSpPr/>
          <p:nvPr/>
        </p:nvSpPr>
        <p:spPr>
          <a:xfrm>
            <a:off x="5471458" y="4585912"/>
            <a:ext cx="3992284" cy="1540085"/>
          </a:xfrm>
          <a:prstGeom prst="wedgeRoundRectCallout">
            <a:avLst>
              <a:gd name="adj1" fmla="val 81339"/>
              <a:gd name="adj2" fmla="val -147069"/>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i="1" dirty="0">
                <a:solidFill>
                  <a:schemeClr val="tx1"/>
                </a:solidFill>
              </a:rPr>
              <a:t>Well at least you don’t feel invisible like me!</a:t>
            </a:r>
          </a:p>
        </p:txBody>
      </p:sp>
      <p:sp>
        <p:nvSpPr>
          <p:cNvPr id="8" name="Subtitle 2">
            <a:extLst>
              <a:ext uri="{FF2B5EF4-FFF2-40B4-BE49-F238E27FC236}">
                <a16:creationId xmlns:a16="http://schemas.microsoft.com/office/drawing/2014/main" id="{DBB80F75-4140-450E-975C-824E0FBC986C}"/>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Tree>
    <p:extLst>
      <p:ext uri="{BB962C8B-B14F-4D97-AF65-F5344CB8AC3E}">
        <p14:creationId xmlns:p14="http://schemas.microsoft.com/office/powerpoint/2010/main" val="27756408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6C291-7C1F-4B32-BBA2-E88CA85E7FAC}"/>
              </a:ext>
            </a:extLst>
          </p:cNvPr>
          <p:cNvSpPr>
            <a:spLocks noGrp="1"/>
          </p:cNvSpPr>
          <p:nvPr>
            <p:ph type="title"/>
          </p:nvPr>
        </p:nvSpPr>
        <p:spPr>
          <a:xfrm>
            <a:off x="440634" y="206099"/>
            <a:ext cx="10515600" cy="1325563"/>
          </a:xfrm>
        </p:spPr>
        <p:txBody>
          <a:bodyPr/>
          <a:lstStyle/>
          <a:p>
            <a:r>
              <a:rPr lang="en-GB" b="1" dirty="0"/>
              <a:t>Alternative Year 1 work</a:t>
            </a:r>
          </a:p>
        </p:txBody>
      </p:sp>
      <p:sp>
        <p:nvSpPr>
          <p:cNvPr id="3" name="Content Placeholder 2">
            <a:extLst>
              <a:ext uri="{FF2B5EF4-FFF2-40B4-BE49-F238E27FC236}">
                <a16:creationId xmlns:a16="http://schemas.microsoft.com/office/drawing/2014/main" id="{664AD554-5E95-42EB-8E19-D02FB4C3761B}"/>
              </a:ext>
            </a:extLst>
          </p:cNvPr>
          <p:cNvSpPr>
            <a:spLocks noGrp="1"/>
          </p:cNvSpPr>
          <p:nvPr>
            <p:ph idx="1"/>
          </p:nvPr>
        </p:nvSpPr>
        <p:spPr>
          <a:xfrm>
            <a:off x="838200" y="1531662"/>
            <a:ext cx="7987748" cy="4351338"/>
          </a:xfrm>
        </p:spPr>
        <p:txBody>
          <a:bodyPr>
            <a:normAutofit fontScale="92500" lnSpcReduction="10000"/>
          </a:bodyPr>
          <a:lstStyle/>
          <a:p>
            <a:pPr marL="0" indent="0">
              <a:buNone/>
            </a:pPr>
            <a:r>
              <a:rPr lang="en-GB" dirty="0"/>
              <a:t>Direct speech can be a little tricky so Year 1 may wish to just make some crayon puppets and role play speaking the speech bubbles from the previous lesson and hold further conversations that the crayons may have with one another.</a:t>
            </a:r>
          </a:p>
          <a:p>
            <a:pPr marL="0" indent="0">
              <a:buNone/>
            </a:pPr>
            <a:endParaRPr lang="en-GB" sz="2000" dirty="0"/>
          </a:p>
          <a:p>
            <a:pPr marL="0" indent="0">
              <a:buNone/>
            </a:pPr>
            <a:r>
              <a:rPr lang="en-GB" dirty="0"/>
              <a:t>The crayon puppets may also like to talk to you and you could pretend to be Duncan from the story.</a:t>
            </a:r>
          </a:p>
          <a:p>
            <a:pPr marL="0" indent="0">
              <a:buNone/>
            </a:pPr>
            <a:endParaRPr lang="en-GB" sz="2000" dirty="0"/>
          </a:p>
          <a:p>
            <a:pPr marL="0" indent="0">
              <a:buNone/>
            </a:pPr>
            <a:r>
              <a:rPr lang="en-GB" dirty="0"/>
              <a:t>Also attached is a ‘Duncan Thought Bubble’ sheet. Thought bubbles are similar to speech bubbles. They are just speech that stays in you head as thoughts</a:t>
            </a:r>
          </a:p>
        </p:txBody>
      </p:sp>
      <p:pic>
        <p:nvPicPr>
          <p:cNvPr id="23554" name="Picture 2" descr="THE DAY THE CRAYONS QUIT TEACHER PUPPET STICKS by Book Units by Lynn">
            <a:extLst>
              <a:ext uri="{FF2B5EF4-FFF2-40B4-BE49-F238E27FC236}">
                <a16:creationId xmlns:a16="http://schemas.microsoft.com/office/drawing/2014/main" id="{F5BCCFD7-B293-46AD-9607-7E2182C5E4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87627" y="1083264"/>
            <a:ext cx="3333750" cy="3333750"/>
          </a:xfrm>
          <a:prstGeom prst="rect">
            <a:avLst/>
          </a:prstGeom>
          <a:noFill/>
          <a:extLst>
            <a:ext uri="{909E8E84-426E-40DD-AFC4-6F175D3DCCD1}">
              <a14:hiddenFill xmlns:a14="http://schemas.microsoft.com/office/drawing/2010/main">
                <a:solidFill>
                  <a:srgbClr val="FFFFFF"/>
                </a:solidFill>
              </a14:hiddenFill>
            </a:ext>
          </a:extLst>
        </p:spPr>
      </p:pic>
      <p:sp>
        <p:nvSpPr>
          <p:cNvPr id="4" name="Thought Bubble: Cloud 3">
            <a:extLst>
              <a:ext uri="{FF2B5EF4-FFF2-40B4-BE49-F238E27FC236}">
                <a16:creationId xmlns:a16="http://schemas.microsoft.com/office/drawing/2014/main" id="{034F06CE-0424-4464-9CF0-1100AC115CD9}"/>
              </a:ext>
            </a:extLst>
          </p:cNvPr>
          <p:cNvSpPr/>
          <p:nvPr/>
        </p:nvSpPr>
        <p:spPr>
          <a:xfrm>
            <a:off x="9384411" y="4866634"/>
            <a:ext cx="2391508" cy="1617785"/>
          </a:xfrm>
          <a:prstGeom prst="cloudCallout">
            <a:avLst>
              <a:gd name="adj1" fmla="val -101943"/>
              <a:gd name="adj2" fmla="val 62060"/>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Subtitle 2">
            <a:extLst>
              <a:ext uri="{FF2B5EF4-FFF2-40B4-BE49-F238E27FC236}">
                <a16:creationId xmlns:a16="http://schemas.microsoft.com/office/drawing/2014/main" id="{0326BE94-716E-4AA9-A1DB-5FB44461E768}"/>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Tree>
    <p:extLst>
      <p:ext uri="{BB962C8B-B14F-4D97-AF65-F5344CB8AC3E}">
        <p14:creationId xmlns:p14="http://schemas.microsoft.com/office/powerpoint/2010/main" val="643484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317879-5FA3-4909-9D3F-308CE1A930D0}"/>
              </a:ext>
            </a:extLst>
          </p:cNvPr>
          <p:cNvSpPr/>
          <p:nvPr/>
        </p:nvSpPr>
        <p:spPr>
          <a:xfrm>
            <a:off x="714231" y="1152554"/>
            <a:ext cx="10940956" cy="1015663"/>
          </a:xfrm>
          <a:prstGeom prst="rect">
            <a:avLst/>
          </a:prstGeom>
        </p:spPr>
        <p:txBody>
          <a:bodyPr wrap="square">
            <a:spAutoFit/>
          </a:bodyPr>
          <a:lstStyle/>
          <a:p>
            <a:r>
              <a:rPr lang="en-GB" sz="3000" dirty="0"/>
              <a:t>Direct Speech is </a:t>
            </a:r>
            <a:r>
              <a:rPr lang="en-GB" sz="3000" i="1" dirty="0"/>
              <a:t>spoken language </a:t>
            </a:r>
            <a:r>
              <a:rPr lang="en-GB" sz="3000" dirty="0"/>
              <a:t>written down as if it were a real overheard conversation.</a:t>
            </a:r>
          </a:p>
        </p:txBody>
      </p:sp>
      <p:sp>
        <p:nvSpPr>
          <p:cNvPr id="5" name="Rectangle 4">
            <a:extLst>
              <a:ext uri="{FF2B5EF4-FFF2-40B4-BE49-F238E27FC236}">
                <a16:creationId xmlns:a16="http://schemas.microsoft.com/office/drawing/2014/main" id="{0C91440C-45B5-4986-B6FA-3CA886509AB8}"/>
              </a:ext>
            </a:extLst>
          </p:cNvPr>
          <p:cNvSpPr/>
          <p:nvPr/>
        </p:nvSpPr>
        <p:spPr>
          <a:xfrm>
            <a:off x="714231" y="2483688"/>
            <a:ext cx="11050138" cy="1015663"/>
          </a:xfrm>
          <a:prstGeom prst="rect">
            <a:avLst/>
          </a:prstGeom>
        </p:spPr>
        <p:txBody>
          <a:bodyPr wrap="square">
            <a:spAutoFit/>
          </a:bodyPr>
          <a:lstStyle/>
          <a:p>
            <a:r>
              <a:rPr lang="en-GB" sz="3000" dirty="0"/>
              <a:t>Words such as ‘he said’,  ‘she asked’ and ‘Red Crayon shouted’ show who is speaking to who.</a:t>
            </a:r>
          </a:p>
        </p:txBody>
      </p:sp>
      <p:sp>
        <p:nvSpPr>
          <p:cNvPr id="6" name="Rectangle 5">
            <a:extLst>
              <a:ext uri="{FF2B5EF4-FFF2-40B4-BE49-F238E27FC236}">
                <a16:creationId xmlns:a16="http://schemas.microsoft.com/office/drawing/2014/main" id="{A13D309A-A1FD-4144-84A4-871B1D401558}"/>
              </a:ext>
            </a:extLst>
          </p:cNvPr>
          <p:cNvSpPr/>
          <p:nvPr/>
        </p:nvSpPr>
        <p:spPr>
          <a:xfrm>
            <a:off x="659641" y="296473"/>
            <a:ext cx="10940956" cy="707886"/>
          </a:xfrm>
          <a:prstGeom prst="rect">
            <a:avLst/>
          </a:prstGeom>
        </p:spPr>
        <p:txBody>
          <a:bodyPr wrap="square">
            <a:spAutoFit/>
          </a:bodyPr>
          <a:lstStyle/>
          <a:p>
            <a:r>
              <a:rPr lang="en-GB" sz="4000" b="1" dirty="0"/>
              <a:t>What is direct speech?</a:t>
            </a:r>
          </a:p>
        </p:txBody>
      </p:sp>
      <p:sp>
        <p:nvSpPr>
          <p:cNvPr id="7" name="Rectangle 6">
            <a:extLst>
              <a:ext uri="{FF2B5EF4-FFF2-40B4-BE49-F238E27FC236}">
                <a16:creationId xmlns:a16="http://schemas.microsoft.com/office/drawing/2014/main" id="{B72B8A97-2F8C-45A2-A2A6-45775F0A3D64}"/>
              </a:ext>
            </a:extLst>
          </p:cNvPr>
          <p:cNvSpPr/>
          <p:nvPr/>
        </p:nvSpPr>
        <p:spPr>
          <a:xfrm>
            <a:off x="714232" y="3899341"/>
            <a:ext cx="5690725" cy="630942"/>
          </a:xfrm>
          <a:prstGeom prst="rect">
            <a:avLst/>
          </a:prstGeom>
        </p:spPr>
        <p:txBody>
          <a:bodyPr wrap="none">
            <a:spAutoFit/>
          </a:bodyPr>
          <a:lstStyle/>
          <a:p>
            <a:r>
              <a:rPr lang="en-GB" sz="3500" b="1" dirty="0"/>
              <a:t>The purpose of direct speech:</a:t>
            </a:r>
          </a:p>
        </p:txBody>
      </p:sp>
      <p:sp>
        <p:nvSpPr>
          <p:cNvPr id="8" name="Content Placeholder 2">
            <a:extLst>
              <a:ext uri="{FF2B5EF4-FFF2-40B4-BE49-F238E27FC236}">
                <a16:creationId xmlns:a16="http://schemas.microsoft.com/office/drawing/2014/main" id="{ACE18430-74E1-4CBA-A715-1FBE78D3FE61}"/>
              </a:ext>
            </a:extLst>
          </p:cNvPr>
          <p:cNvSpPr>
            <a:spLocks noGrp="1"/>
          </p:cNvSpPr>
          <p:nvPr>
            <p:ph idx="1"/>
          </p:nvPr>
        </p:nvSpPr>
        <p:spPr>
          <a:xfrm>
            <a:off x="714232" y="4214812"/>
            <a:ext cx="10940955" cy="2643188"/>
          </a:xfrm>
        </p:spPr>
        <p:txBody>
          <a:bodyPr rtlCol="0">
            <a:normAutofit/>
          </a:bodyPr>
          <a:lstStyle/>
          <a:p>
            <a:pPr eaLnBrk="1" fontAlgn="auto" hangingPunct="1">
              <a:spcAft>
                <a:spcPts val="0"/>
              </a:spcAft>
              <a:buFont typeface="Arial" pitchFamily="34" charset="0"/>
              <a:buNone/>
              <a:defRPr/>
            </a:pPr>
            <a:endParaRPr lang="en-GB" dirty="0"/>
          </a:p>
          <a:p>
            <a:pPr eaLnBrk="1" fontAlgn="auto" hangingPunct="1">
              <a:spcAft>
                <a:spcPts val="0"/>
              </a:spcAft>
              <a:buFont typeface="Arial" pitchFamily="34" charset="0"/>
              <a:buChar char="•"/>
              <a:defRPr/>
            </a:pPr>
            <a:r>
              <a:rPr lang="en-GB" dirty="0"/>
              <a:t>Direct speech is used a lot in stories. It makes the characters believable and convincing. </a:t>
            </a:r>
          </a:p>
          <a:p>
            <a:pPr eaLnBrk="1" fontAlgn="auto" hangingPunct="1">
              <a:spcAft>
                <a:spcPts val="0"/>
              </a:spcAft>
              <a:buFont typeface="Arial" pitchFamily="34" charset="0"/>
              <a:buChar char="•"/>
              <a:defRPr/>
            </a:pPr>
            <a:r>
              <a:rPr lang="en-GB" dirty="0"/>
              <a:t>What the characters say and how they speak tells the reader a lot about them.</a:t>
            </a:r>
          </a:p>
          <a:p>
            <a:pPr eaLnBrk="1" fontAlgn="auto" hangingPunct="1">
              <a:spcAft>
                <a:spcPts val="0"/>
              </a:spcAft>
              <a:buFont typeface="Arial" pitchFamily="34" charset="0"/>
              <a:buChar char="•"/>
              <a:defRPr/>
            </a:pPr>
            <a:endParaRPr lang="en-GB" dirty="0"/>
          </a:p>
        </p:txBody>
      </p:sp>
      <p:sp>
        <p:nvSpPr>
          <p:cNvPr id="9" name="Subtitle 2">
            <a:extLst>
              <a:ext uri="{FF2B5EF4-FFF2-40B4-BE49-F238E27FC236}">
                <a16:creationId xmlns:a16="http://schemas.microsoft.com/office/drawing/2014/main" id="{1A0B82F1-F003-4E20-B987-E4894C2E2956}"/>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Tree>
    <p:extLst>
      <p:ext uri="{BB962C8B-B14F-4D97-AF65-F5344CB8AC3E}">
        <p14:creationId xmlns:p14="http://schemas.microsoft.com/office/powerpoint/2010/main" val="36948917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BFDE7-2B91-49CD-81A4-C28CEF0A72A3}"/>
              </a:ext>
            </a:extLst>
          </p:cNvPr>
          <p:cNvSpPr>
            <a:spLocks noGrp="1"/>
          </p:cNvSpPr>
          <p:nvPr>
            <p:ph type="title"/>
          </p:nvPr>
        </p:nvSpPr>
        <p:spPr>
          <a:xfrm>
            <a:off x="839930" y="914042"/>
            <a:ext cx="5429251" cy="1325563"/>
          </a:xfrm>
        </p:spPr>
        <p:txBody>
          <a:bodyPr>
            <a:normAutofit fontScale="90000"/>
          </a:bodyPr>
          <a:lstStyle/>
          <a:p>
            <a:pPr algn="ctr"/>
            <a:r>
              <a:rPr lang="en-GB" sz="5000" i="1" dirty="0"/>
              <a:t>Direct Speech </a:t>
            </a:r>
            <a:r>
              <a:rPr lang="en-GB" sz="5000" dirty="0"/>
              <a:t>has its </a:t>
            </a:r>
            <a:br>
              <a:rPr lang="en-GB" sz="5000" dirty="0"/>
            </a:br>
            <a:r>
              <a:rPr lang="en-GB" sz="5000" dirty="0"/>
              <a:t>own special kind of </a:t>
            </a:r>
            <a:br>
              <a:rPr lang="en-GB" sz="5000" dirty="0"/>
            </a:br>
            <a:r>
              <a:rPr lang="en-GB" sz="5000" b="1" dirty="0"/>
              <a:t>punctuation</a:t>
            </a:r>
            <a:r>
              <a:rPr lang="en-GB" sz="5000" dirty="0"/>
              <a:t>.</a:t>
            </a:r>
            <a:br>
              <a:rPr lang="en-GB" dirty="0"/>
            </a:br>
            <a:endParaRPr lang="en-GB" dirty="0"/>
          </a:p>
        </p:txBody>
      </p:sp>
      <p:sp>
        <p:nvSpPr>
          <p:cNvPr id="3" name="Content Placeholder 2">
            <a:extLst>
              <a:ext uri="{FF2B5EF4-FFF2-40B4-BE49-F238E27FC236}">
                <a16:creationId xmlns:a16="http://schemas.microsoft.com/office/drawing/2014/main" id="{055205B3-EB30-457F-9FAB-F3F8F3AA180D}"/>
              </a:ext>
            </a:extLst>
          </p:cNvPr>
          <p:cNvSpPr>
            <a:spLocks noGrp="1"/>
          </p:cNvSpPr>
          <p:nvPr>
            <p:ph idx="1"/>
          </p:nvPr>
        </p:nvSpPr>
        <p:spPr>
          <a:xfrm>
            <a:off x="666750" y="4823561"/>
            <a:ext cx="5429250" cy="1479976"/>
          </a:xfrm>
        </p:spPr>
        <p:txBody>
          <a:bodyPr>
            <a:normAutofit fontScale="47500" lnSpcReduction="20000"/>
          </a:bodyPr>
          <a:lstStyle/>
          <a:p>
            <a:pPr marL="0" indent="0" algn="ctr">
              <a:buNone/>
            </a:pPr>
            <a:r>
              <a:rPr lang="en-GB" sz="7400" dirty="0"/>
              <a:t>Inverted Commas </a:t>
            </a:r>
          </a:p>
          <a:p>
            <a:pPr marL="0" indent="0" algn="ctr">
              <a:buNone/>
            </a:pPr>
            <a:r>
              <a:rPr lang="en-GB" sz="7400" dirty="0"/>
              <a:t>(speech marks)</a:t>
            </a:r>
          </a:p>
          <a:p>
            <a:pPr marL="0" indent="0" algn="ctr">
              <a:buNone/>
            </a:pPr>
            <a:r>
              <a:rPr lang="en-GB" sz="5500" dirty="0"/>
              <a:t> only go around the spoken words</a:t>
            </a:r>
            <a:r>
              <a:rPr lang="en-GB" sz="5500" dirty="0">
                <a:solidFill>
                  <a:srgbClr val="00B050"/>
                </a:solidFill>
              </a:rPr>
              <a:t>.</a:t>
            </a:r>
          </a:p>
          <a:p>
            <a:pPr marL="0" indent="0" algn="ctr">
              <a:buNone/>
            </a:pPr>
            <a:endParaRPr lang="en-GB" dirty="0"/>
          </a:p>
        </p:txBody>
      </p:sp>
      <p:pic>
        <p:nvPicPr>
          <p:cNvPr id="26626" name="Picture 2" descr="Space Themed Punctuation Poster - Inverted Commas – Primary ...">
            <a:extLst>
              <a:ext uri="{FF2B5EF4-FFF2-40B4-BE49-F238E27FC236}">
                <a16:creationId xmlns:a16="http://schemas.microsoft.com/office/drawing/2014/main" id="{1DD8926D-790F-46AA-B4AF-5BDE99BEA0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0"/>
            <a:ext cx="6858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What are Speech Marks? - Twinkl Teaching Wiki">
            <a:extLst>
              <a:ext uri="{FF2B5EF4-FFF2-40B4-BE49-F238E27FC236}">
                <a16:creationId xmlns:a16="http://schemas.microsoft.com/office/drawing/2014/main" id="{8A33DDDD-44B9-4A85-9B16-D77B32848D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2955" y="2473456"/>
            <a:ext cx="4216840" cy="2257425"/>
          </a:xfrm>
          <a:prstGeom prst="rect">
            <a:avLst/>
          </a:prstGeom>
          <a:noFill/>
          <a:extLst>
            <a:ext uri="{909E8E84-426E-40DD-AFC4-6F175D3DCCD1}">
              <a14:hiddenFill xmlns:a14="http://schemas.microsoft.com/office/drawing/2010/main">
                <a:solidFill>
                  <a:srgbClr val="FFFFFF"/>
                </a:solidFill>
              </a14:hiddenFill>
            </a:ext>
          </a:extLst>
        </p:spPr>
      </p:pic>
      <p:sp>
        <p:nvSpPr>
          <p:cNvPr id="13" name="Subtitle 2">
            <a:extLst>
              <a:ext uri="{FF2B5EF4-FFF2-40B4-BE49-F238E27FC236}">
                <a16:creationId xmlns:a16="http://schemas.microsoft.com/office/drawing/2014/main" id="{DE3E8A7A-C1F1-43A8-9A52-84BFE32FDE2F}"/>
              </a:ext>
            </a:extLst>
          </p:cNvPr>
          <p:cNvSpPr txBox="1">
            <a:spLocks/>
          </p:cNvSpPr>
          <p:nvPr/>
        </p:nvSpPr>
        <p:spPr>
          <a:xfrm>
            <a:off x="10851573" y="107212"/>
            <a:ext cx="1669774" cy="426623"/>
          </a:xfrm>
          <a:prstGeom prst="rect">
            <a:avLst/>
          </a:prstGeom>
          <a:solidFill>
            <a:schemeClr val="bg1"/>
          </a:solidFill>
          <a:ln>
            <a:solidFill>
              <a:schemeClr val="tx1"/>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Tree>
    <p:extLst>
      <p:ext uri="{BB962C8B-B14F-4D97-AF65-F5344CB8AC3E}">
        <p14:creationId xmlns:p14="http://schemas.microsoft.com/office/powerpoint/2010/main" val="14645026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Day the Crayons Quit Red 12&quot; Plush: Amazon.co.uk: Toys &amp; Games">
            <a:extLst>
              <a:ext uri="{FF2B5EF4-FFF2-40B4-BE49-F238E27FC236}">
                <a16:creationId xmlns:a16="http://schemas.microsoft.com/office/drawing/2014/main" id="{D039ACD9-A45C-447B-B74E-E7E706BBE5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180" y="806425"/>
            <a:ext cx="1583769" cy="4182080"/>
          </a:xfrm>
          <a:prstGeom prst="rect">
            <a:avLst/>
          </a:prstGeom>
          <a:noFill/>
          <a:extLst>
            <a:ext uri="{909E8E84-426E-40DD-AFC4-6F175D3DCCD1}">
              <a14:hiddenFill xmlns:a14="http://schemas.microsoft.com/office/drawing/2010/main">
                <a:solidFill>
                  <a:srgbClr val="FFFFFF"/>
                </a:solidFill>
              </a14:hiddenFill>
            </a:ext>
          </a:extLst>
        </p:spPr>
      </p:pic>
      <p:sp>
        <p:nvSpPr>
          <p:cNvPr id="5" name="Speech Bubble: Rectangle with Corners Rounded 4">
            <a:extLst>
              <a:ext uri="{FF2B5EF4-FFF2-40B4-BE49-F238E27FC236}">
                <a16:creationId xmlns:a16="http://schemas.microsoft.com/office/drawing/2014/main" id="{63FBF3CB-A155-4938-8ED4-54F9739C835C}"/>
              </a:ext>
            </a:extLst>
          </p:cNvPr>
          <p:cNvSpPr/>
          <p:nvPr/>
        </p:nvSpPr>
        <p:spPr>
          <a:xfrm>
            <a:off x="3130867" y="1195670"/>
            <a:ext cx="3992284" cy="1540085"/>
          </a:xfrm>
          <a:prstGeom prst="wedgeRoundRectCallout">
            <a:avLst>
              <a:gd name="adj1" fmla="val -90442"/>
              <a:gd name="adj2" fmla="val 1744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i="1" dirty="0">
                <a:solidFill>
                  <a:srgbClr val="FF0000"/>
                </a:solidFill>
              </a:rPr>
              <a:t>I am absolutely exhausted and overworked. I never seem to get a day off! </a:t>
            </a:r>
          </a:p>
        </p:txBody>
      </p:sp>
      <p:pic>
        <p:nvPicPr>
          <p:cNvPr id="27650" name="Picture 2" descr="Direct speech and indirect speech explained for primary school ...">
            <a:extLst>
              <a:ext uri="{FF2B5EF4-FFF2-40B4-BE49-F238E27FC236}">
                <a16:creationId xmlns:a16="http://schemas.microsoft.com/office/drawing/2014/main" id="{65F26BFF-1BCE-4E0E-B367-4A5D8452B7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94788" y="1335985"/>
            <a:ext cx="961036" cy="7048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Direct speech and indirect speech explained for primary school ...">
            <a:extLst>
              <a:ext uri="{FF2B5EF4-FFF2-40B4-BE49-F238E27FC236}">
                <a16:creationId xmlns:a16="http://schemas.microsoft.com/office/drawing/2014/main" id="{494255AB-5E80-4E33-8AFD-27465EEC8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071563">
            <a:off x="8918555" y="843245"/>
            <a:ext cx="961036" cy="704850"/>
          </a:xfrm>
          <a:prstGeom prst="rect">
            <a:avLst/>
          </a:prstGeom>
          <a:noFill/>
          <a:extLst>
            <a:ext uri="{909E8E84-426E-40DD-AFC4-6F175D3DCCD1}">
              <a14:hiddenFill xmlns:a14="http://schemas.microsoft.com/office/drawing/2010/main">
                <a:solidFill>
                  <a:srgbClr val="FFFFFF"/>
                </a:solidFill>
              </a14:hiddenFill>
            </a:ext>
          </a:extLst>
        </p:spPr>
      </p:pic>
      <p:sp>
        <p:nvSpPr>
          <p:cNvPr id="8" name="Subtitle 2">
            <a:extLst>
              <a:ext uri="{FF2B5EF4-FFF2-40B4-BE49-F238E27FC236}">
                <a16:creationId xmlns:a16="http://schemas.microsoft.com/office/drawing/2014/main" id="{79FB0A56-DA3D-4D74-BE93-A7E1B3707656}"/>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
        <p:nvSpPr>
          <p:cNvPr id="6" name="TextBox 5">
            <a:extLst>
              <a:ext uri="{FF2B5EF4-FFF2-40B4-BE49-F238E27FC236}">
                <a16:creationId xmlns:a16="http://schemas.microsoft.com/office/drawing/2014/main" id="{58ED13E8-1664-45B8-9D78-C9593CCA9CC9}"/>
              </a:ext>
            </a:extLst>
          </p:cNvPr>
          <p:cNvSpPr txBox="1"/>
          <p:nvPr/>
        </p:nvSpPr>
        <p:spPr>
          <a:xfrm>
            <a:off x="2511188" y="3429000"/>
            <a:ext cx="8744636" cy="861774"/>
          </a:xfrm>
          <a:prstGeom prst="rect">
            <a:avLst/>
          </a:prstGeom>
          <a:noFill/>
        </p:spPr>
        <p:txBody>
          <a:bodyPr wrap="square" rtlCol="0">
            <a:spAutoFit/>
          </a:bodyPr>
          <a:lstStyle/>
          <a:p>
            <a:r>
              <a:rPr lang="en-GB" sz="2500" dirty="0"/>
              <a:t>“ I am absolutely exhausted and overworked. I never seem to get the day off!” said Red Crayon.</a:t>
            </a:r>
          </a:p>
        </p:txBody>
      </p:sp>
      <p:sp>
        <p:nvSpPr>
          <p:cNvPr id="10" name="TextBox 9">
            <a:extLst>
              <a:ext uri="{FF2B5EF4-FFF2-40B4-BE49-F238E27FC236}">
                <a16:creationId xmlns:a16="http://schemas.microsoft.com/office/drawing/2014/main" id="{DB3C0E0B-CBD4-4EB7-8B66-934C50FD412C}"/>
              </a:ext>
            </a:extLst>
          </p:cNvPr>
          <p:cNvSpPr txBox="1"/>
          <p:nvPr/>
        </p:nvSpPr>
        <p:spPr>
          <a:xfrm>
            <a:off x="584180" y="5189801"/>
            <a:ext cx="11166542" cy="861774"/>
          </a:xfrm>
          <a:prstGeom prst="rect">
            <a:avLst/>
          </a:prstGeom>
          <a:noFill/>
        </p:spPr>
        <p:txBody>
          <a:bodyPr wrap="square" rtlCol="0">
            <a:spAutoFit/>
          </a:bodyPr>
          <a:lstStyle/>
          <a:p>
            <a:r>
              <a:rPr lang="en-GB" sz="2500" dirty="0"/>
              <a:t>What Red Crayon has actually said goes inside the inverted commas.</a:t>
            </a:r>
          </a:p>
          <a:p>
            <a:r>
              <a:rPr lang="en-GB" sz="2500" dirty="0"/>
              <a:t>We then write who has said it.</a:t>
            </a:r>
          </a:p>
        </p:txBody>
      </p:sp>
    </p:spTree>
    <p:extLst>
      <p:ext uri="{BB962C8B-B14F-4D97-AF65-F5344CB8AC3E}">
        <p14:creationId xmlns:p14="http://schemas.microsoft.com/office/powerpoint/2010/main" val="9117087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The Day the Crayons Quit Red 12&quot; Plush: Amazon.co.uk: Toys &amp; Games">
            <a:extLst>
              <a:ext uri="{FF2B5EF4-FFF2-40B4-BE49-F238E27FC236}">
                <a16:creationId xmlns:a16="http://schemas.microsoft.com/office/drawing/2014/main" id="{5A753768-027C-43DD-A1FE-D3A95DBC94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884" y="119883"/>
            <a:ext cx="1583769" cy="4182080"/>
          </a:xfrm>
          <a:prstGeom prst="rect">
            <a:avLst/>
          </a:prstGeom>
          <a:noFill/>
          <a:extLst>
            <a:ext uri="{909E8E84-426E-40DD-AFC4-6F175D3DCCD1}">
              <a14:hiddenFill xmlns:a14="http://schemas.microsoft.com/office/drawing/2010/main">
                <a:solidFill>
                  <a:srgbClr val="FFFFFF"/>
                </a:solidFill>
              </a14:hiddenFill>
            </a:ext>
          </a:extLst>
        </p:spPr>
      </p:pic>
      <p:sp>
        <p:nvSpPr>
          <p:cNvPr id="5" name="Speech Bubble: Rectangle with Corners Rounded 4">
            <a:extLst>
              <a:ext uri="{FF2B5EF4-FFF2-40B4-BE49-F238E27FC236}">
                <a16:creationId xmlns:a16="http://schemas.microsoft.com/office/drawing/2014/main" id="{8CDB1E94-0DB9-4F47-80BD-BDF4E547DA1C}"/>
              </a:ext>
            </a:extLst>
          </p:cNvPr>
          <p:cNvSpPr/>
          <p:nvPr/>
        </p:nvSpPr>
        <p:spPr>
          <a:xfrm>
            <a:off x="3116823" y="482122"/>
            <a:ext cx="3992284" cy="1540085"/>
          </a:xfrm>
          <a:prstGeom prst="wedgeRoundRectCallout">
            <a:avLst>
              <a:gd name="adj1" fmla="val -90442"/>
              <a:gd name="adj2" fmla="val 1744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i="1" dirty="0">
                <a:solidFill>
                  <a:srgbClr val="FF0000"/>
                </a:solidFill>
              </a:rPr>
              <a:t>I am absolutely exhausted and overworked. I never seem to get a day off! </a:t>
            </a:r>
          </a:p>
        </p:txBody>
      </p:sp>
      <p:sp>
        <p:nvSpPr>
          <p:cNvPr id="6" name="TextBox 5">
            <a:extLst>
              <a:ext uri="{FF2B5EF4-FFF2-40B4-BE49-F238E27FC236}">
                <a16:creationId xmlns:a16="http://schemas.microsoft.com/office/drawing/2014/main" id="{2973058F-B9B6-4905-B856-D0CCB67BBEE6}"/>
              </a:ext>
            </a:extLst>
          </p:cNvPr>
          <p:cNvSpPr txBox="1"/>
          <p:nvPr/>
        </p:nvSpPr>
        <p:spPr>
          <a:xfrm>
            <a:off x="2483892" y="2567226"/>
            <a:ext cx="8744636" cy="861774"/>
          </a:xfrm>
          <a:prstGeom prst="rect">
            <a:avLst/>
          </a:prstGeom>
          <a:noFill/>
        </p:spPr>
        <p:txBody>
          <a:bodyPr wrap="square" rtlCol="0">
            <a:spAutoFit/>
          </a:bodyPr>
          <a:lstStyle/>
          <a:p>
            <a:r>
              <a:rPr lang="en-GB" sz="2500" dirty="0"/>
              <a:t>“ I am absolutely exhausted and overworked. I never seem to get the day off!” said Red Crayon.</a:t>
            </a:r>
          </a:p>
        </p:txBody>
      </p:sp>
      <p:sp>
        <p:nvSpPr>
          <p:cNvPr id="7" name="TextBox 6">
            <a:extLst>
              <a:ext uri="{FF2B5EF4-FFF2-40B4-BE49-F238E27FC236}">
                <a16:creationId xmlns:a16="http://schemas.microsoft.com/office/drawing/2014/main" id="{4837B315-15D7-44D2-B01B-F53F9ED1376B}"/>
              </a:ext>
            </a:extLst>
          </p:cNvPr>
          <p:cNvSpPr txBox="1"/>
          <p:nvPr/>
        </p:nvSpPr>
        <p:spPr>
          <a:xfrm>
            <a:off x="1073718" y="4335945"/>
            <a:ext cx="10946003" cy="477054"/>
          </a:xfrm>
          <a:prstGeom prst="rect">
            <a:avLst/>
          </a:prstGeom>
          <a:noFill/>
        </p:spPr>
        <p:txBody>
          <a:bodyPr wrap="square" rtlCol="0">
            <a:spAutoFit/>
          </a:bodyPr>
          <a:lstStyle/>
          <a:p>
            <a:pPr algn="ctr"/>
            <a:r>
              <a:rPr lang="en-GB" sz="2500" dirty="0"/>
              <a:t>Remember all the work we did on </a:t>
            </a:r>
            <a:r>
              <a:rPr lang="en-GB" sz="2500" dirty="0">
                <a:solidFill>
                  <a:srgbClr val="0070C0"/>
                </a:solidFill>
              </a:rPr>
              <a:t>powerful </a:t>
            </a:r>
            <a:r>
              <a:rPr lang="en-GB" sz="2500" dirty="0">
                <a:solidFill>
                  <a:schemeClr val="accent1"/>
                </a:solidFill>
              </a:rPr>
              <a:t>verbs for said </a:t>
            </a:r>
            <a:r>
              <a:rPr lang="en-GB" sz="2500" dirty="0"/>
              <a:t>and </a:t>
            </a:r>
            <a:r>
              <a:rPr lang="en-GB" sz="2500" dirty="0">
                <a:solidFill>
                  <a:srgbClr val="FF0000"/>
                </a:solidFill>
              </a:rPr>
              <a:t>–</a:t>
            </a:r>
            <a:r>
              <a:rPr lang="en-GB" sz="2500" dirty="0" err="1">
                <a:solidFill>
                  <a:srgbClr val="FF0000"/>
                </a:solidFill>
              </a:rPr>
              <a:t>ly</a:t>
            </a:r>
            <a:r>
              <a:rPr lang="en-GB" sz="2500" dirty="0">
                <a:solidFill>
                  <a:srgbClr val="FF0000"/>
                </a:solidFill>
              </a:rPr>
              <a:t> adverbs</a:t>
            </a:r>
            <a:r>
              <a:rPr lang="en-GB" sz="2500" dirty="0">
                <a:solidFill>
                  <a:srgbClr val="0070C0"/>
                </a:solidFill>
              </a:rPr>
              <a:t>?</a:t>
            </a:r>
          </a:p>
        </p:txBody>
      </p:sp>
      <p:sp>
        <p:nvSpPr>
          <p:cNvPr id="8" name="TextBox 7">
            <a:extLst>
              <a:ext uri="{FF2B5EF4-FFF2-40B4-BE49-F238E27FC236}">
                <a16:creationId xmlns:a16="http://schemas.microsoft.com/office/drawing/2014/main" id="{DAC008E6-A9B7-43C2-90BB-1C59B3542E3D}"/>
              </a:ext>
            </a:extLst>
          </p:cNvPr>
          <p:cNvSpPr txBox="1"/>
          <p:nvPr/>
        </p:nvSpPr>
        <p:spPr>
          <a:xfrm>
            <a:off x="556884" y="5289057"/>
            <a:ext cx="10946002" cy="861774"/>
          </a:xfrm>
          <a:prstGeom prst="rect">
            <a:avLst/>
          </a:prstGeom>
          <a:noFill/>
        </p:spPr>
        <p:txBody>
          <a:bodyPr wrap="square" rtlCol="0">
            <a:spAutoFit/>
          </a:bodyPr>
          <a:lstStyle/>
          <a:p>
            <a:r>
              <a:rPr lang="en-GB" sz="2500" dirty="0"/>
              <a:t>“ I am absolutely exhausted and overworked. I never seem to get the day off!” gasped Red Crayon wearily.</a:t>
            </a:r>
          </a:p>
        </p:txBody>
      </p:sp>
      <p:sp>
        <p:nvSpPr>
          <p:cNvPr id="9" name="Subtitle 2">
            <a:extLst>
              <a:ext uri="{FF2B5EF4-FFF2-40B4-BE49-F238E27FC236}">
                <a16:creationId xmlns:a16="http://schemas.microsoft.com/office/drawing/2014/main" id="{A5DB4F59-5345-49E1-8B4F-E482C0D88F7D}"/>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Tree>
    <p:extLst>
      <p:ext uri="{BB962C8B-B14F-4D97-AF65-F5344CB8AC3E}">
        <p14:creationId xmlns:p14="http://schemas.microsoft.com/office/powerpoint/2010/main" val="22464823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illy Green Crayon Silly Green Crayon - Cartoon , Transparent ...">
            <a:extLst>
              <a:ext uri="{FF2B5EF4-FFF2-40B4-BE49-F238E27FC236}">
                <a16:creationId xmlns:a16="http://schemas.microsoft.com/office/drawing/2014/main" id="{BFF58CE8-1EE7-458E-B85B-3494CBCE97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483" y="596348"/>
            <a:ext cx="4061539" cy="4384270"/>
          </a:xfrm>
          <a:prstGeom prst="rect">
            <a:avLst/>
          </a:prstGeom>
          <a:noFill/>
          <a:extLst>
            <a:ext uri="{909E8E84-426E-40DD-AFC4-6F175D3DCCD1}">
              <a14:hiddenFill xmlns:a14="http://schemas.microsoft.com/office/drawing/2010/main">
                <a:solidFill>
                  <a:srgbClr val="FFFFFF"/>
                </a:solidFill>
              </a14:hiddenFill>
            </a:ext>
          </a:extLst>
        </p:spPr>
      </p:pic>
      <p:sp>
        <p:nvSpPr>
          <p:cNvPr id="5" name="Speech Bubble: Rectangle with Corners Rounded 4">
            <a:extLst>
              <a:ext uri="{FF2B5EF4-FFF2-40B4-BE49-F238E27FC236}">
                <a16:creationId xmlns:a16="http://schemas.microsoft.com/office/drawing/2014/main" id="{44577A92-CAD5-40A1-885F-871D8F012AF4}"/>
              </a:ext>
            </a:extLst>
          </p:cNvPr>
          <p:cNvSpPr/>
          <p:nvPr/>
        </p:nvSpPr>
        <p:spPr>
          <a:xfrm>
            <a:off x="3842696" y="1129235"/>
            <a:ext cx="3992284" cy="1540085"/>
          </a:xfrm>
          <a:prstGeom prst="wedgeRoundRectCallout">
            <a:avLst>
              <a:gd name="adj1" fmla="val -90442"/>
              <a:gd name="adj2" fmla="val 17445"/>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i="1" dirty="0">
                <a:solidFill>
                  <a:schemeClr val="accent6"/>
                </a:solidFill>
              </a:rPr>
              <a:t>I love colouring in all the grass, leaves and frogs!</a:t>
            </a:r>
          </a:p>
        </p:txBody>
      </p:sp>
      <p:sp>
        <p:nvSpPr>
          <p:cNvPr id="6" name="TextBox 5">
            <a:extLst>
              <a:ext uri="{FF2B5EF4-FFF2-40B4-BE49-F238E27FC236}">
                <a16:creationId xmlns:a16="http://schemas.microsoft.com/office/drawing/2014/main" id="{0668BBCE-41C9-47EC-97CA-2B5CAAC48C51}"/>
              </a:ext>
            </a:extLst>
          </p:cNvPr>
          <p:cNvSpPr txBox="1"/>
          <p:nvPr/>
        </p:nvSpPr>
        <p:spPr>
          <a:xfrm>
            <a:off x="3151881" y="3212146"/>
            <a:ext cx="8744636" cy="861774"/>
          </a:xfrm>
          <a:prstGeom prst="rect">
            <a:avLst/>
          </a:prstGeom>
          <a:noFill/>
        </p:spPr>
        <p:txBody>
          <a:bodyPr wrap="square" rtlCol="0">
            <a:spAutoFit/>
          </a:bodyPr>
          <a:lstStyle/>
          <a:p>
            <a:r>
              <a:rPr lang="en-GB" sz="2500" dirty="0"/>
              <a:t>“ love colouring in all the grass, leaves and frogs!” exclaimed Green Crayon proudly.</a:t>
            </a:r>
          </a:p>
        </p:txBody>
      </p:sp>
      <p:sp>
        <p:nvSpPr>
          <p:cNvPr id="7" name="Subtitle 2">
            <a:extLst>
              <a:ext uri="{FF2B5EF4-FFF2-40B4-BE49-F238E27FC236}">
                <a16:creationId xmlns:a16="http://schemas.microsoft.com/office/drawing/2014/main" id="{A405A433-9D43-4A91-9B05-58FD508609CC}"/>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Tree>
    <p:extLst>
      <p:ext uri="{BB962C8B-B14F-4D97-AF65-F5344CB8AC3E}">
        <p14:creationId xmlns:p14="http://schemas.microsoft.com/office/powerpoint/2010/main" val="24113952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65B0F-6168-47D0-8E7B-BD75897B53A0}"/>
              </a:ext>
            </a:extLst>
          </p:cNvPr>
          <p:cNvSpPr>
            <a:spLocks noGrp="1"/>
          </p:cNvSpPr>
          <p:nvPr>
            <p:ph type="title"/>
          </p:nvPr>
        </p:nvSpPr>
        <p:spPr>
          <a:xfrm>
            <a:off x="571500" y="2299942"/>
            <a:ext cx="11049000" cy="1325563"/>
          </a:xfrm>
        </p:spPr>
        <p:txBody>
          <a:bodyPr>
            <a:normAutofit fontScale="90000"/>
          </a:bodyPr>
          <a:lstStyle/>
          <a:p>
            <a:r>
              <a:rPr lang="en-GB" sz="3500" u="sng" dirty="0"/>
              <a:t>Activity</a:t>
            </a:r>
            <a:r>
              <a:rPr lang="en-GB" sz="3500" dirty="0"/>
              <a:t>: Have a go at writing some direct speech sentences.</a:t>
            </a:r>
            <a:br>
              <a:rPr lang="en-GB" sz="3500" dirty="0"/>
            </a:br>
            <a:r>
              <a:rPr lang="en-GB" sz="3500" dirty="0"/>
              <a:t>You may wish to use your previous speech bubble, ‘said’ and adverb work to support you.</a:t>
            </a:r>
            <a:br>
              <a:rPr lang="en-GB" sz="3500" dirty="0"/>
            </a:br>
            <a:br>
              <a:rPr lang="en-GB" sz="3500" dirty="0"/>
            </a:br>
            <a:r>
              <a:rPr lang="en-GB" sz="3500" dirty="0"/>
              <a:t>Stick or finger puppets are also an excellent way to practise speech and help you to become clear about which words the crayons are actually saying (these are the words you need to write in the speech marks). </a:t>
            </a:r>
            <a:br>
              <a:rPr lang="en-GB" sz="3500" dirty="0"/>
            </a:br>
            <a:r>
              <a:rPr lang="en-GB" sz="3500" dirty="0"/>
              <a:t>Change your voice to say the words of the crayon’s speech. Think about what you are saying and how you say these words. This will help you to decide on your better ‘said’ word and adverb.</a:t>
            </a:r>
          </a:p>
        </p:txBody>
      </p:sp>
      <p:sp>
        <p:nvSpPr>
          <p:cNvPr id="4" name="Subtitle 2">
            <a:extLst>
              <a:ext uri="{FF2B5EF4-FFF2-40B4-BE49-F238E27FC236}">
                <a16:creationId xmlns:a16="http://schemas.microsoft.com/office/drawing/2014/main" id="{AE3731AD-D711-4623-95E3-7D69077CD9EB}"/>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Tree>
    <p:extLst>
      <p:ext uri="{BB962C8B-B14F-4D97-AF65-F5344CB8AC3E}">
        <p14:creationId xmlns:p14="http://schemas.microsoft.com/office/powerpoint/2010/main" val="41768508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B252F-930D-4B93-92CB-E541A9CF9A0E}"/>
              </a:ext>
            </a:extLst>
          </p:cNvPr>
          <p:cNvSpPr>
            <a:spLocks noGrp="1"/>
          </p:cNvSpPr>
          <p:nvPr>
            <p:ph type="title"/>
          </p:nvPr>
        </p:nvSpPr>
        <p:spPr/>
        <p:txBody>
          <a:bodyPr>
            <a:normAutofit/>
          </a:bodyPr>
          <a:lstStyle/>
          <a:p>
            <a:r>
              <a:rPr lang="en-GB" sz="3500" u="sng" dirty="0"/>
              <a:t>Year 2 extension work</a:t>
            </a:r>
            <a:r>
              <a:rPr lang="en-GB" sz="3500" dirty="0"/>
              <a:t>: Can you write a conversation?</a:t>
            </a:r>
          </a:p>
        </p:txBody>
      </p:sp>
      <p:sp>
        <p:nvSpPr>
          <p:cNvPr id="3" name="Content Placeholder 2">
            <a:extLst>
              <a:ext uri="{FF2B5EF4-FFF2-40B4-BE49-F238E27FC236}">
                <a16:creationId xmlns:a16="http://schemas.microsoft.com/office/drawing/2014/main" id="{0290245B-1D6A-4DAE-9134-CA0F6498D8B4}"/>
              </a:ext>
            </a:extLst>
          </p:cNvPr>
          <p:cNvSpPr>
            <a:spLocks noGrp="1"/>
          </p:cNvSpPr>
          <p:nvPr>
            <p:ph idx="1"/>
          </p:nvPr>
        </p:nvSpPr>
        <p:spPr/>
        <p:txBody>
          <a:bodyPr/>
          <a:lstStyle/>
          <a:p>
            <a:pPr marL="0" indent="0">
              <a:buNone/>
            </a:pPr>
            <a:r>
              <a:rPr lang="en-GB" dirty="0"/>
              <a:t>Writing a conversation is where you put a few pieces of direct speech together. </a:t>
            </a:r>
          </a:p>
          <a:p>
            <a:pPr marL="0" indent="0">
              <a:buNone/>
            </a:pPr>
            <a:r>
              <a:rPr lang="en-GB" dirty="0"/>
              <a:t>Each time someone new starts to speak, you start a new line. </a:t>
            </a:r>
          </a:p>
          <a:p>
            <a:pPr marL="0" indent="0">
              <a:buNone/>
            </a:pPr>
            <a:r>
              <a:rPr lang="en-GB" dirty="0"/>
              <a:t>You may choose to have a conversation between 2 different crayons or maybe one of the crayons is speaking to Duncan.</a:t>
            </a:r>
          </a:p>
          <a:p>
            <a:pPr marL="0" indent="0">
              <a:buNone/>
            </a:pPr>
            <a:endParaRPr lang="en-GB" dirty="0"/>
          </a:p>
          <a:p>
            <a:pPr marL="0" indent="0">
              <a:buNone/>
            </a:pPr>
            <a:r>
              <a:rPr lang="en-GB" dirty="0"/>
              <a:t>This is quite a tricky thing to do in Year 2 but a good challenge.</a:t>
            </a:r>
          </a:p>
          <a:p>
            <a:pPr marL="0" indent="0">
              <a:buNone/>
            </a:pPr>
            <a:endParaRPr lang="en-GB" dirty="0"/>
          </a:p>
        </p:txBody>
      </p:sp>
      <p:sp>
        <p:nvSpPr>
          <p:cNvPr id="4" name="Subtitle 2">
            <a:extLst>
              <a:ext uri="{FF2B5EF4-FFF2-40B4-BE49-F238E27FC236}">
                <a16:creationId xmlns:a16="http://schemas.microsoft.com/office/drawing/2014/main" id="{9DFCA51D-24E7-4F4A-9748-6F392FA0B47F}"/>
              </a:ext>
            </a:extLst>
          </p:cNvPr>
          <p:cNvSpPr txBox="1">
            <a:spLocks/>
          </p:cNvSpPr>
          <p:nvPr/>
        </p:nvSpPr>
        <p:spPr>
          <a:xfrm>
            <a:off x="10325100" y="204194"/>
            <a:ext cx="1669774" cy="42662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Lesson 5</a:t>
            </a:r>
          </a:p>
        </p:txBody>
      </p:sp>
    </p:spTree>
    <p:extLst>
      <p:ext uri="{BB962C8B-B14F-4D97-AF65-F5344CB8AC3E}">
        <p14:creationId xmlns:p14="http://schemas.microsoft.com/office/powerpoint/2010/main" val="34241699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9FA4D0-F5BD-4451-9C0C-C77192F0412F}"/>
              </a:ext>
            </a:extLst>
          </p:cNvPr>
          <p:cNvPicPr>
            <a:picLocks noChangeAspect="1"/>
          </p:cNvPicPr>
          <p:nvPr/>
        </p:nvPicPr>
        <p:blipFill>
          <a:blip r:embed="rId2" cstate="print"/>
          <a:stretch>
            <a:fillRect/>
          </a:stretch>
        </p:blipFill>
        <p:spPr>
          <a:xfrm>
            <a:off x="728870" y="244505"/>
            <a:ext cx="6096549" cy="6103286"/>
          </a:xfrm>
          <a:prstGeom prst="rect">
            <a:avLst/>
          </a:prstGeom>
        </p:spPr>
      </p:pic>
      <p:sp>
        <p:nvSpPr>
          <p:cNvPr id="5" name="TextBox 4">
            <a:extLst>
              <a:ext uri="{FF2B5EF4-FFF2-40B4-BE49-F238E27FC236}">
                <a16:creationId xmlns:a16="http://schemas.microsoft.com/office/drawing/2014/main" id="{97CC01A5-DD6A-4EFC-9A4E-8543E2163208}"/>
              </a:ext>
            </a:extLst>
          </p:cNvPr>
          <p:cNvSpPr txBox="1"/>
          <p:nvPr/>
        </p:nvSpPr>
        <p:spPr>
          <a:xfrm>
            <a:off x="7610622" y="2096086"/>
            <a:ext cx="3404381" cy="1092607"/>
          </a:xfrm>
          <a:prstGeom prst="rect">
            <a:avLst/>
          </a:prstGeom>
          <a:noFill/>
          <a:ln>
            <a:solidFill>
              <a:schemeClr val="tx1"/>
            </a:solidFill>
          </a:ln>
        </p:spPr>
        <p:txBody>
          <a:bodyPr wrap="square" rtlCol="0">
            <a:spAutoFit/>
          </a:bodyPr>
          <a:lstStyle/>
          <a:p>
            <a:pPr algn="ctr"/>
            <a:r>
              <a:rPr lang="en-GB" sz="6500" b="1" dirty="0"/>
              <a:t>End</a:t>
            </a:r>
          </a:p>
        </p:txBody>
      </p:sp>
    </p:spTree>
    <p:extLst>
      <p:ext uri="{BB962C8B-B14F-4D97-AF65-F5344CB8AC3E}">
        <p14:creationId xmlns:p14="http://schemas.microsoft.com/office/powerpoint/2010/main" val="9940060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1661</Words>
  <Application>Microsoft Office PowerPoint</Application>
  <PresentationFormat>Widescreen</PresentationFormat>
  <Paragraphs>178</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Comic Sans MS</vt:lpstr>
      <vt:lpstr>Times New Roman</vt:lpstr>
      <vt:lpstr>Office Theme</vt:lpstr>
      <vt:lpstr>PowerPoint Presentation</vt:lpstr>
      <vt:lpstr>PowerPoint Presentation</vt:lpstr>
      <vt:lpstr>PowerPoint Presentation</vt:lpstr>
      <vt:lpstr>Using similes and alliteration</vt:lpstr>
      <vt:lpstr>PowerPoint Presentation</vt:lpstr>
      <vt:lpstr>PowerPoint Presentation</vt:lpstr>
      <vt:lpstr>PowerPoint Presentation</vt:lpstr>
      <vt:lpstr>What is a homophone?</vt:lpstr>
      <vt:lpstr>PowerPoint Presentation</vt:lpstr>
      <vt:lpstr>PowerPoint Presentation</vt:lpstr>
      <vt:lpstr>Can you use speech bubbles to show  what the crayon ‘characters’ might be saying?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you add relevant powerful verbs (for said)  and adverbs (-ly words)  to match the speech in your speech bubbles?</vt:lpstr>
      <vt:lpstr> </vt:lpstr>
      <vt:lpstr>PowerPoint Presentation</vt:lpstr>
      <vt:lpstr>PowerPoint Presentation</vt:lpstr>
      <vt:lpstr>PowerPoint Presentation</vt:lpstr>
      <vt:lpstr>PowerPoint Presentation</vt:lpstr>
      <vt:lpstr>Can you turn your speech bubbles, said verbs and adverbs into direct speech?</vt:lpstr>
      <vt:lpstr>Alternative Year 1 work</vt:lpstr>
      <vt:lpstr>PowerPoint Presentation</vt:lpstr>
      <vt:lpstr>Direct Speech has its  own special kind of  punctuation. </vt:lpstr>
      <vt:lpstr>PowerPoint Presentation</vt:lpstr>
      <vt:lpstr>PowerPoint Presentation</vt:lpstr>
      <vt:lpstr>PowerPoint Presentation</vt:lpstr>
      <vt:lpstr>Activity: Have a go at writing some direct speech sentences. You may wish to use your previous speech bubble, ‘said’ and adverb work to support you.  Stick or finger puppets are also an excellent way to practise speech and help you to become clear about which words the crayons are actually saying (these are the words you need to write in the speech marks).  Change your voice to say the words of the crayon’s speech. Think about what you are saying and how you say these words. This will help you to decide on your better ‘said’ word and adverb.</vt:lpstr>
      <vt:lpstr>Year 2 extension work: Can you write a conversation?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StaffHarrison</dc:creator>
  <cp:lastModifiedBy>StaffHarrison</cp:lastModifiedBy>
  <cp:revision>18</cp:revision>
  <dcterms:created xsi:type="dcterms:W3CDTF">2020-06-22T19:05:19Z</dcterms:created>
  <dcterms:modified xsi:type="dcterms:W3CDTF">2020-06-24T23:27:39Z</dcterms:modified>
</cp:coreProperties>
</file>