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1" r:id="rId5"/>
    <p:sldId id="259" r:id="rId6"/>
    <p:sldId id="257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C8DF2A-47D7-57F2-A3BE-40080CABBD06}" v="1286" dt="2020-06-26T17:07:25.372"/>
    <p1510:client id="{6E249CBD-8B9F-69F1-CC6C-EA52BAD13C81}" v="5" dt="2020-06-17T19:38:27.246"/>
    <p1510:client id="{7F2BC9A8-B89D-D10D-722F-5C84FEF31FC5}" v="1263" dt="2020-06-26T14:17:47.008"/>
    <p1510:client id="{A8E8E22E-AB8A-B780-2C7E-5A4EA4DEDD10}" v="59" dt="2020-06-26T16:02:15.540"/>
    <p1510:client id="{BE2CF095-FFB8-ACC6-447D-D2F45ACB1B50}" v="1" dt="2020-06-30T11:33:24.168"/>
    <p1510:client id="{D07DACA8-BDC8-97AC-0107-3CDCB6E0598A}" v="172" dt="2020-07-01T14:30:06.643"/>
    <p1510:client id="{D2056F1D-9B9E-AF8A-97EC-0B93EBB0C10E}" v="12" dt="2020-06-29T11:30:02.131"/>
    <p1510:client id="{DDF8F742-FD7E-A690-A28E-A3620453F059}" v="61" dt="2020-06-17T19:48:16.887"/>
    <p1510:client id="{E9B8852D-CEC0-6D39-C6BB-F6743F8962B8}" v="1704" dt="2020-06-26T06:27:15.1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ordreference.com/es/translation.asp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err="1">
                <a:ea typeface="+mj-lt"/>
                <a:cs typeface="+mj-lt"/>
              </a:rPr>
              <a:t>Español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EEC7BBA9-B328-471F-ADB4-8ADE9B743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3758" y="3606688"/>
            <a:ext cx="2743200" cy="119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0EA1F-CA81-4DBF-9786-FDBE13E51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ea typeface="+mj-lt"/>
                <a:cs typeface="+mj-lt"/>
              </a:rPr>
              <a:t>Mi pueblo, My village</a:t>
            </a:r>
          </a:p>
          <a:p>
            <a:endParaRPr lang="en-US">
              <a:cs typeface="Calibri Light"/>
            </a:endParaRPr>
          </a:p>
        </p:txBody>
      </p:sp>
      <p:pic>
        <p:nvPicPr>
          <p:cNvPr id="4" name="Picture 4" descr="A group of people walking down a street in front of a house&#10;&#10;Description generated with very high confidence">
            <a:extLst>
              <a:ext uri="{FF2B5EF4-FFF2-40B4-BE49-F238E27FC236}">
                <a16:creationId xmlns:a16="http://schemas.microsoft.com/office/drawing/2014/main" id="{C723D9A6-B263-49EE-829A-EF53170A3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316" y="1825625"/>
            <a:ext cx="7907368" cy="4351338"/>
          </a:xfrm>
        </p:spPr>
      </p:pic>
    </p:spTree>
    <p:extLst>
      <p:ext uri="{BB962C8B-B14F-4D97-AF65-F5344CB8AC3E}">
        <p14:creationId xmlns:p14="http://schemas.microsoft.com/office/powerpoint/2010/main" val="4014481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82C24-AA61-4E29-9DDD-C9DAD11D7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ea typeface="+mj-lt"/>
                <a:cs typeface="+mj-lt"/>
              </a:rPr>
              <a:t>22.6.20 Let’s recap</a:t>
            </a:r>
            <a:endParaRPr lang="en-US">
              <a:ea typeface="+mj-lt"/>
              <a:cs typeface="+mj-lt"/>
            </a:endParaRPr>
          </a:p>
          <a:p>
            <a:endParaRPr lang="en-US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E09EB-86CC-46CC-9D8C-146E76D9DC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3059"/>
            <a:ext cx="10515600" cy="499831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ct val="20000"/>
              </a:spcBef>
              <a:buNone/>
            </a:pPr>
            <a:r>
              <a:rPr lang="en-GB" sz="1800">
                <a:ea typeface="+mn-lt"/>
                <a:cs typeface="+mn-lt"/>
              </a:rPr>
              <a:t>How many of the places ‘en mi pueblo’ can you remember from last week?</a:t>
            </a:r>
            <a:endParaRPr lang="en-US" sz="180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endParaRPr lang="en-GB" sz="180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park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café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pharmacy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florist 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medical </a:t>
            </a:r>
            <a:r>
              <a:rPr lang="en-US" sz="1800" err="1">
                <a:ea typeface="+mn-lt"/>
                <a:cs typeface="+mn-lt"/>
              </a:rPr>
              <a:t>centre</a:t>
            </a:r>
            <a:endParaRPr lang="en-US" sz="180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bakery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newsagent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hairdresser’s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church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school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butcher’s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bank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hospital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>
                <a:ea typeface="+mn-lt"/>
                <a:cs typeface="+mn-lt"/>
              </a:rPr>
              <a:t>supermarket</a:t>
            </a:r>
          </a:p>
          <a:p>
            <a:endParaRPr lang="en-US" sz="18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68039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3680B-97A8-4B05-B1CD-76E0AC39F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ea typeface="+mj-lt"/>
                <a:cs typeface="+mj-lt"/>
              </a:rPr>
              <a:t>Mi pueblo, My village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CD6E7-3970-4C82-A2BB-D5AB9CC9759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park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café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pharmacy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florist 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medical </a:t>
            </a:r>
            <a:r>
              <a:rPr lang="en-US" err="1">
                <a:ea typeface="+mn-lt"/>
                <a:cs typeface="+mn-lt"/>
              </a:rPr>
              <a:t>centre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bakery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newsagent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hairdresser’s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church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school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butcher’s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bank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hospital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>
                <a:ea typeface="+mn-lt"/>
                <a:cs typeface="+mn-lt"/>
              </a:rPr>
              <a:t>supermarket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85336C-AAC9-4AA0-BF0B-2641F488B37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parque</a:t>
            </a:r>
            <a:r>
              <a:rPr lang="en-GB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 </a:t>
            </a:r>
            <a:r>
              <a:rPr lang="en-GB" err="1">
                <a:ea typeface="+mn-lt"/>
                <a:cs typeface="+mn-lt"/>
              </a:rPr>
              <a:t>cafetería</a:t>
            </a:r>
            <a:r>
              <a:rPr lang="en-GB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 </a:t>
            </a:r>
            <a:r>
              <a:rPr lang="en-GB" err="1">
                <a:ea typeface="+mn-lt"/>
                <a:cs typeface="+mn-lt"/>
              </a:rPr>
              <a:t>farmacia</a:t>
            </a:r>
            <a:r>
              <a:rPr lang="en-GB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 </a:t>
            </a:r>
            <a:r>
              <a:rPr lang="en-GB" err="1">
                <a:ea typeface="+mn-lt"/>
                <a:cs typeface="+mn-lt"/>
              </a:rPr>
              <a:t>floristería</a:t>
            </a:r>
            <a:r>
              <a:rPr lang="en-GB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centro</a:t>
            </a:r>
            <a:r>
              <a:rPr lang="en-GB">
                <a:ea typeface="+mn-lt"/>
                <a:cs typeface="+mn-lt"/>
              </a:rPr>
              <a:t> </a:t>
            </a:r>
            <a:r>
              <a:rPr lang="en-GB" err="1">
                <a:ea typeface="+mn-lt"/>
                <a:cs typeface="+mn-lt"/>
              </a:rPr>
              <a:t>médico</a:t>
            </a:r>
            <a:r>
              <a:rPr lang="en-GB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 </a:t>
            </a:r>
            <a:r>
              <a:rPr lang="en-GB" err="1">
                <a:ea typeface="+mn-lt"/>
                <a:cs typeface="+mn-lt"/>
              </a:rPr>
              <a:t>panadería</a:t>
            </a:r>
            <a:r>
              <a:rPr lang="en-GB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puesto</a:t>
            </a:r>
            <a:r>
              <a:rPr lang="en-GB">
                <a:ea typeface="+mn-lt"/>
                <a:cs typeface="+mn-lt"/>
              </a:rPr>
              <a:t> de </a:t>
            </a:r>
            <a:r>
              <a:rPr lang="en-GB" err="1">
                <a:ea typeface="+mn-lt"/>
                <a:cs typeface="+mn-lt"/>
              </a:rPr>
              <a:t>diarios</a:t>
            </a:r>
            <a:r>
              <a:rPr lang="en-GB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 </a:t>
            </a:r>
            <a:r>
              <a:rPr lang="en-GB" err="1">
                <a:ea typeface="+mn-lt"/>
                <a:cs typeface="+mn-lt"/>
              </a:rPr>
              <a:t>peluquería</a:t>
            </a:r>
            <a:r>
              <a:rPr lang="en-GB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 </a:t>
            </a:r>
            <a:r>
              <a:rPr lang="en-GB" err="1">
                <a:ea typeface="+mn-lt"/>
                <a:cs typeface="+mn-lt"/>
              </a:rPr>
              <a:t>iglesia</a:t>
            </a:r>
            <a:r>
              <a:rPr lang="en-GB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 </a:t>
            </a:r>
            <a:r>
              <a:rPr lang="en-GB" err="1">
                <a:ea typeface="+mn-lt"/>
                <a:cs typeface="+mn-lt"/>
              </a:rPr>
              <a:t>escuela</a:t>
            </a:r>
            <a:r>
              <a:rPr lang="en-GB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 </a:t>
            </a:r>
            <a:r>
              <a:rPr lang="en-GB" err="1">
                <a:ea typeface="+mn-lt"/>
                <a:cs typeface="+mn-lt"/>
              </a:rPr>
              <a:t>carnicería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banco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hopsital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supermercado</a:t>
            </a: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2972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F5123-79CE-48D7-9ED1-5925E6132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ea typeface="+mj-lt"/>
                <a:cs typeface="+mj-lt"/>
              </a:rPr>
              <a:t>Mi pueblo, My village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F0AF3E-6971-479F-A94D-0E48C670DB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Today you are going to draw and label a map of a village and include all the places we have been learning in our vocabulary list.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You can also include 3-5 things that you would like to have in your dream village. It might be a cinema, a football stadium, a gaming studio, a library.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I’ve put some of the Spanish vocabulary on the next slide or you can look words up on Word Reference.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  <a:hlinkClick r:id="rId2"/>
              </a:rPr>
              <a:t>https://www.wordreference.com/es/translation.asp</a:t>
            </a:r>
            <a:endParaRPr lang="en-GB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Colour in your map</a:t>
            </a:r>
            <a:endParaRPr lang="en-US">
              <a:ea typeface="+mn-lt"/>
              <a:cs typeface="+mn-lt"/>
            </a:endParaRP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96110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D0047-F02A-4065-A74B-B4DED7EC8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ea typeface="+mj-lt"/>
                <a:cs typeface="+mj-lt"/>
              </a:rPr>
              <a:t>Extra vocabulary</a:t>
            </a:r>
            <a:endParaRPr lang="en-US">
              <a:ea typeface="+mj-lt"/>
              <a:cs typeface="+mj-lt"/>
            </a:endParaRPr>
          </a:p>
          <a:p>
            <a:endParaRPr lang="en-US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A6D27-9DDE-4FD2-AC27-4CD11F4A003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55000" lnSpcReduction="2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cinema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theatre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ice cream parlour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water park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football pitch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sweet shop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gaming studio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unicorn shop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library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tennis court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lake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traffic lights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zebra crossing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roller skating rink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ice skating rink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car park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endParaRPr lang="en-GB">
              <a:ea typeface="+mn-lt"/>
              <a:cs typeface="+mn-lt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DD1568-6C44-40BA-A3C8-11933845E3A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55000" lnSpcReduction="2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 cine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teatro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 </a:t>
            </a:r>
            <a:r>
              <a:rPr lang="en-GB" err="1">
                <a:ea typeface="+mn-lt"/>
                <a:cs typeface="+mn-lt"/>
              </a:rPr>
              <a:t>heladería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parque</a:t>
            </a:r>
            <a:r>
              <a:rPr lang="en-GB">
                <a:ea typeface="+mn-lt"/>
                <a:cs typeface="+mn-lt"/>
              </a:rPr>
              <a:t> </a:t>
            </a:r>
            <a:r>
              <a:rPr lang="en-GB" err="1">
                <a:ea typeface="+mn-lt"/>
                <a:cs typeface="+mn-lt"/>
              </a:rPr>
              <a:t>acuático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 campo de </a:t>
            </a:r>
            <a:r>
              <a:rPr lang="en-GB" err="1">
                <a:ea typeface="+mn-lt"/>
                <a:cs typeface="+mn-lt"/>
              </a:rPr>
              <a:t>juego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 </a:t>
            </a:r>
            <a:r>
              <a:rPr lang="en-GB" err="1">
                <a:ea typeface="+mn-lt"/>
                <a:cs typeface="+mn-lt"/>
              </a:rPr>
              <a:t>caramelería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estudio</a:t>
            </a:r>
            <a:r>
              <a:rPr lang="en-GB">
                <a:ea typeface="+mn-lt"/>
                <a:cs typeface="+mn-lt"/>
              </a:rPr>
              <a:t> de </a:t>
            </a:r>
            <a:r>
              <a:rPr lang="en-GB" err="1">
                <a:ea typeface="+mn-lt"/>
                <a:cs typeface="+mn-lt"/>
              </a:rPr>
              <a:t>videojuegos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 tienda de los </a:t>
            </a:r>
            <a:r>
              <a:rPr lang="en-GB" err="1">
                <a:ea typeface="+mn-lt"/>
                <a:cs typeface="+mn-lt"/>
              </a:rPr>
              <a:t>unicornios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 </a:t>
            </a:r>
            <a:r>
              <a:rPr lang="en-GB" err="1">
                <a:ea typeface="+mn-lt"/>
                <a:cs typeface="+mn-lt"/>
              </a:rPr>
              <a:t>biblioteca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la cancha de </a:t>
            </a:r>
            <a:r>
              <a:rPr lang="en-GB" err="1">
                <a:ea typeface="+mn-lt"/>
                <a:cs typeface="+mn-lt"/>
              </a:rPr>
              <a:t>tenis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lago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semaforo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pase</a:t>
            </a:r>
            <a:r>
              <a:rPr lang="en-GB">
                <a:ea typeface="+mn-lt"/>
                <a:cs typeface="+mn-lt"/>
              </a:rPr>
              <a:t> de </a:t>
            </a:r>
            <a:r>
              <a:rPr lang="en-GB" err="1">
                <a:ea typeface="+mn-lt"/>
                <a:cs typeface="+mn-lt"/>
              </a:rPr>
              <a:t>cebra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pista</a:t>
            </a:r>
            <a:r>
              <a:rPr lang="en-GB">
                <a:ea typeface="+mn-lt"/>
                <a:cs typeface="+mn-lt"/>
              </a:rPr>
              <a:t> de </a:t>
            </a:r>
            <a:r>
              <a:rPr lang="en-GB" err="1">
                <a:ea typeface="+mn-lt"/>
                <a:cs typeface="+mn-lt"/>
              </a:rPr>
              <a:t>patinaje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pista</a:t>
            </a:r>
            <a:r>
              <a:rPr lang="en-GB">
                <a:ea typeface="+mn-lt"/>
                <a:cs typeface="+mn-lt"/>
              </a:rPr>
              <a:t> de </a:t>
            </a:r>
            <a:r>
              <a:rPr lang="en-GB" err="1">
                <a:ea typeface="+mn-lt"/>
                <a:cs typeface="+mn-lt"/>
              </a:rPr>
              <a:t>patinaje</a:t>
            </a:r>
            <a:r>
              <a:rPr lang="en-GB">
                <a:ea typeface="+mn-lt"/>
                <a:cs typeface="+mn-lt"/>
              </a:rPr>
              <a:t> </a:t>
            </a:r>
            <a:r>
              <a:rPr lang="en-GB" err="1">
                <a:ea typeface="+mn-lt"/>
                <a:cs typeface="+mn-lt"/>
              </a:rPr>
              <a:t>sobre</a:t>
            </a:r>
            <a:r>
              <a:rPr lang="en-GB">
                <a:ea typeface="+mn-lt"/>
                <a:cs typeface="+mn-lt"/>
              </a:rPr>
              <a:t> </a:t>
            </a:r>
            <a:r>
              <a:rPr lang="en-GB" err="1">
                <a:ea typeface="+mn-lt"/>
                <a:cs typeface="+mn-lt"/>
              </a:rPr>
              <a:t>hielo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>
                <a:ea typeface="+mn-lt"/>
                <a:cs typeface="+mn-lt"/>
              </a:rPr>
              <a:t>el </a:t>
            </a:r>
            <a:r>
              <a:rPr lang="en-GB" err="1">
                <a:ea typeface="+mn-lt"/>
                <a:cs typeface="+mn-lt"/>
              </a:rPr>
              <a:t>aparcamiento</a:t>
            </a: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28530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F46DA-9A64-45A6-B203-49D1987B1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29.6.20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9977A7-A747-4F62-B319-DAF2A7E8AD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cs typeface="Calibri"/>
              </a:rPr>
              <a:t>Over the next few weeks, you are going to write sentences to describe your village; what it's got, what it hasn't got and where places are.</a:t>
            </a:r>
            <a:endParaRPr lang="en-US"/>
          </a:p>
          <a:p>
            <a:pPr marL="0" indent="0">
              <a:buNone/>
            </a:pP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9717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0D440-6415-432C-82FA-85EF626DF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The definite and indefinite article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0F2C3-EF4A-42B4-AC1D-369D6AB03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>
                <a:cs typeface="Calibri"/>
              </a:rPr>
              <a:t>So far, the list of places in your village have been written with the definite article 'the' </a:t>
            </a:r>
            <a:r>
              <a:rPr lang="en-US" err="1">
                <a:cs typeface="Calibri"/>
              </a:rPr>
              <a:t>eg</a:t>
            </a:r>
            <a:r>
              <a:rPr lang="en-US">
                <a:cs typeface="Calibri"/>
              </a:rPr>
              <a:t> the bank, the school </a:t>
            </a:r>
            <a:r>
              <a:rPr lang="en-US" err="1">
                <a:cs typeface="Calibri"/>
              </a:rPr>
              <a:t>etc</a:t>
            </a:r>
            <a:r>
              <a:rPr lang="en-US">
                <a:cs typeface="Calibri"/>
              </a:rPr>
              <a:t> using the Spanish el/la </a:t>
            </a:r>
            <a:r>
              <a:rPr lang="en-US" err="1">
                <a:cs typeface="Calibri"/>
              </a:rPr>
              <a:t>ie</a:t>
            </a:r>
            <a:r>
              <a:rPr lang="en-US">
                <a:cs typeface="Calibri"/>
              </a:rPr>
              <a:t>. </a:t>
            </a:r>
            <a:r>
              <a:rPr lang="en-US" b="1">
                <a:cs typeface="Calibri"/>
              </a:rPr>
              <a:t>el</a:t>
            </a:r>
            <a:r>
              <a:rPr lang="en-US">
                <a:cs typeface="Calibri"/>
              </a:rPr>
              <a:t> banc</a:t>
            </a:r>
            <a:r>
              <a:rPr lang="en-US" b="1">
                <a:cs typeface="Calibri"/>
              </a:rPr>
              <a:t>o</a:t>
            </a:r>
            <a:r>
              <a:rPr lang="en-US">
                <a:cs typeface="Calibri"/>
              </a:rPr>
              <a:t>, </a:t>
            </a:r>
            <a:r>
              <a:rPr lang="en-US" b="1">
                <a:cs typeface="Calibri"/>
              </a:rPr>
              <a:t>la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escuel</a:t>
            </a:r>
            <a:r>
              <a:rPr lang="en-US" b="1" err="1">
                <a:cs typeface="Calibri"/>
              </a:rPr>
              <a:t>a</a:t>
            </a:r>
            <a:endParaRPr lang="en-US" b="1">
              <a:cs typeface="Calibri"/>
            </a:endParaRPr>
          </a:p>
          <a:p>
            <a:r>
              <a:rPr lang="en-US">
                <a:cs typeface="Calibri"/>
              </a:rPr>
              <a:t>To write sentences about your village, you will also have to use the indefinite article 'a' </a:t>
            </a:r>
            <a:r>
              <a:rPr lang="en-US" err="1">
                <a:cs typeface="Calibri"/>
              </a:rPr>
              <a:t>eg</a:t>
            </a:r>
            <a:r>
              <a:rPr lang="en-US">
                <a:cs typeface="Calibri" panose="020F0502020204030204"/>
              </a:rPr>
              <a:t> a bank, a school</a:t>
            </a:r>
          </a:p>
          <a:p>
            <a:r>
              <a:rPr lang="en-US">
                <a:cs typeface="Calibri" panose="020F0502020204030204"/>
              </a:rPr>
              <a:t>The Spanish for 'a' is un/una </a:t>
            </a:r>
            <a:r>
              <a:rPr lang="en-US" err="1">
                <a:cs typeface="Calibri" panose="020F0502020204030204"/>
              </a:rPr>
              <a:t>eg</a:t>
            </a:r>
            <a:r>
              <a:rPr lang="en-US">
                <a:cs typeface="Calibri" panose="020F0502020204030204"/>
              </a:rPr>
              <a:t> </a:t>
            </a:r>
            <a:r>
              <a:rPr lang="en-US" b="1">
                <a:cs typeface="Calibri" panose="020F0502020204030204"/>
              </a:rPr>
              <a:t>un</a:t>
            </a:r>
            <a:r>
              <a:rPr lang="en-US">
                <a:cs typeface="Calibri" panose="020F0502020204030204"/>
              </a:rPr>
              <a:t> banc</a:t>
            </a:r>
            <a:r>
              <a:rPr lang="en-US" b="1">
                <a:cs typeface="Calibri" panose="020F0502020204030204"/>
              </a:rPr>
              <a:t>o</a:t>
            </a:r>
            <a:r>
              <a:rPr lang="en-US">
                <a:cs typeface="Calibri" panose="020F0502020204030204"/>
              </a:rPr>
              <a:t>, </a:t>
            </a:r>
            <a:r>
              <a:rPr lang="en-US" b="1">
                <a:cs typeface="Calibri" panose="020F0502020204030204"/>
              </a:rPr>
              <a:t>una</a:t>
            </a:r>
            <a:r>
              <a:rPr lang="en-US">
                <a:cs typeface="Calibri" panose="020F0502020204030204"/>
              </a:rPr>
              <a:t> </a:t>
            </a:r>
            <a:r>
              <a:rPr lang="en-US" err="1">
                <a:cs typeface="Calibri" panose="020F0502020204030204"/>
              </a:rPr>
              <a:t>escuel</a:t>
            </a:r>
            <a:r>
              <a:rPr lang="en-US" b="1" err="1">
                <a:cs typeface="Calibri" panose="020F0502020204030204"/>
              </a:rPr>
              <a:t>a</a:t>
            </a:r>
            <a:endParaRPr lang="en-US" b="1">
              <a:cs typeface="Calibri" panose="020F0502020204030204"/>
            </a:endParaRPr>
          </a:p>
          <a:p>
            <a:r>
              <a:rPr lang="en-US">
                <a:cs typeface="Calibri" panose="020F0502020204030204"/>
              </a:rPr>
              <a:t>Remember 'el' is used for masculine (boy) words and 'la' is used for feminine (girl) words</a:t>
            </a:r>
          </a:p>
          <a:p>
            <a:r>
              <a:rPr lang="en-US">
                <a:cs typeface="Calibri" panose="020F0502020204030204"/>
              </a:rPr>
              <a:t>So, 'un' is used for masculine words and 'una' is used for feminine words</a:t>
            </a:r>
          </a:p>
          <a:p>
            <a:r>
              <a:rPr lang="en-US">
                <a:cs typeface="Calibri" panose="020F0502020204030204"/>
              </a:rPr>
              <a:t>2 tasks this week</a:t>
            </a:r>
          </a:p>
        </p:txBody>
      </p:sp>
    </p:spTree>
    <p:extLst>
      <p:ext uri="{BB962C8B-B14F-4D97-AF65-F5344CB8AC3E}">
        <p14:creationId xmlns:p14="http://schemas.microsoft.com/office/powerpoint/2010/main" val="3413197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EEE22-8640-4D1E-BF33-06C7A0222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Task 1 – all year groups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7471E2-3F90-4F6F-AA5D-0F4A4A8ECA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Choose 10 words from your list and change the definite article of el/la to the indefinite article of un/una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Hint: where you have used el, you should change it to un and where you have used la, you should change it to una</a:t>
            </a:r>
          </a:p>
        </p:txBody>
      </p:sp>
    </p:spTree>
    <p:extLst>
      <p:ext uri="{BB962C8B-B14F-4D97-AF65-F5344CB8AC3E}">
        <p14:creationId xmlns:p14="http://schemas.microsoft.com/office/powerpoint/2010/main" val="646228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86F48-C068-4227-A891-FB6345551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Task 2 – all year groups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6D88F-AE3A-4329-AF2E-FF92E19719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>
                <a:cs typeface="Calibri"/>
              </a:rPr>
              <a:t>In preparation for next week's task, start to think about how you would say and write a sentence for what is in your village using the indefinite article 'un/una'. </a:t>
            </a:r>
            <a:r>
              <a:rPr lang="en-US" err="1">
                <a:cs typeface="Calibri"/>
              </a:rPr>
              <a:t>Eg.</a:t>
            </a:r>
            <a:r>
              <a:rPr lang="en-US">
                <a:cs typeface="Calibri"/>
              </a:rPr>
              <a:t>..</a:t>
            </a:r>
          </a:p>
          <a:p>
            <a:r>
              <a:rPr lang="en-US">
                <a:cs typeface="Calibri"/>
              </a:rPr>
              <a:t>In my village there is </a:t>
            </a:r>
            <a:r>
              <a:rPr lang="en-US" b="1">
                <a:cs typeface="Calibri"/>
              </a:rPr>
              <a:t>a</a:t>
            </a:r>
            <a:r>
              <a:rPr lang="en-US">
                <a:cs typeface="Calibri"/>
              </a:rPr>
              <a:t>...</a:t>
            </a:r>
          </a:p>
          <a:p>
            <a:r>
              <a:rPr lang="en-US">
                <a:cs typeface="Calibri"/>
              </a:rPr>
              <a:t>En mi pueblo hay </a:t>
            </a:r>
            <a:r>
              <a:rPr lang="en-US" b="1">
                <a:cs typeface="Calibri"/>
              </a:rPr>
              <a:t>un/una</a:t>
            </a:r>
            <a:r>
              <a:rPr lang="en-US">
                <a:cs typeface="Calibri"/>
              </a:rPr>
              <a:t>...</a:t>
            </a:r>
          </a:p>
          <a:p>
            <a:r>
              <a:rPr lang="en-US">
                <a:cs typeface="Calibri"/>
              </a:rPr>
              <a:t>Think about and say 5 sentences and we will write about them next week</a:t>
            </a:r>
          </a:p>
          <a:p>
            <a:r>
              <a:rPr lang="en-US">
                <a:cs typeface="Calibri"/>
              </a:rPr>
              <a:t>Year 5/6 - From previous work, think about how you would make these into negative sentences: </a:t>
            </a:r>
          </a:p>
          <a:p>
            <a:r>
              <a:rPr lang="en-US">
                <a:cs typeface="Calibri"/>
              </a:rPr>
              <a:t>In my village, there </a:t>
            </a:r>
            <a:r>
              <a:rPr lang="en-US" b="1">
                <a:cs typeface="Calibri"/>
              </a:rPr>
              <a:t>isn't</a:t>
            </a:r>
            <a:r>
              <a:rPr lang="en-US">
                <a:cs typeface="Calibri"/>
              </a:rPr>
              <a:t> a...</a:t>
            </a:r>
          </a:p>
          <a:p>
            <a:r>
              <a:rPr lang="en-US">
                <a:cs typeface="Calibri"/>
              </a:rPr>
              <a:t>You will have to use the word 'no', where will it go in the sentence?</a:t>
            </a:r>
          </a:p>
        </p:txBody>
      </p:sp>
    </p:spTree>
    <p:extLst>
      <p:ext uri="{BB962C8B-B14F-4D97-AF65-F5344CB8AC3E}">
        <p14:creationId xmlns:p14="http://schemas.microsoft.com/office/powerpoint/2010/main" val="12846835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46F35-BD13-4AC6-AB15-AFB52245F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6.7.20 Let's recap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93AC2-9F80-4DCD-A212-C3E999452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How would you use the definite article to say some of the places in your village? Use</a:t>
            </a:r>
            <a:r>
              <a:rPr lang="en-US" b="1" dirty="0">
                <a:cs typeface="Calibri"/>
              </a:rPr>
              <a:t> el</a:t>
            </a:r>
            <a:r>
              <a:rPr lang="en-US" dirty="0">
                <a:cs typeface="Calibri"/>
              </a:rPr>
              <a:t> or </a:t>
            </a:r>
            <a:r>
              <a:rPr lang="en-US" b="1" dirty="0">
                <a:cs typeface="Calibri"/>
              </a:rPr>
              <a:t>la</a:t>
            </a:r>
            <a:r>
              <a:rPr lang="en-US" dirty="0">
                <a:cs typeface="Calibri"/>
              </a:rPr>
              <a:t> depending on whether the word is masculine or feminine.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The café, the supermarket, the pharmacy, the park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How would you change this to the indefinite article? Use </a:t>
            </a:r>
            <a:r>
              <a:rPr lang="en-US" b="1" dirty="0">
                <a:cs typeface="Calibri"/>
              </a:rPr>
              <a:t>un</a:t>
            </a:r>
            <a:r>
              <a:rPr lang="en-US" dirty="0">
                <a:cs typeface="Calibri"/>
              </a:rPr>
              <a:t> or </a:t>
            </a:r>
            <a:r>
              <a:rPr lang="en-US" b="1" dirty="0">
                <a:cs typeface="Calibri"/>
              </a:rPr>
              <a:t>una</a:t>
            </a:r>
            <a:r>
              <a:rPr lang="en-US" dirty="0">
                <a:cs typeface="Calibri"/>
              </a:rPr>
              <a:t> depending on whether the word is masculine or feminine.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A café, a supermarket, a pharmacy, a park</a:t>
            </a:r>
          </a:p>
          <a:p>
            <a:pPr marL="0" indent="0">
              <a:buNone/>
            </a:pPr>
            <a:endParaRPr lang="en-US">
              <a:cs typeface="Calibri"/>
            </a:endParaRPr>
          </a:p>
          <a:p>
            <a:pPr marL="0" indent="0">
              <a:buNone/>
            </a:pP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17679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1C725-5D46-41F4-9CF9-249359BBB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Using the verb 'hay'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E2384-324C-454F-A8F7-59BD80549B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This week we are going to write sentences about our village using the word </a:t>
            </a:r>
            <a:r>
              <a:rPr lang="en-US" b="1" dirty="0">
                <a:ea typeface="+mn-lt"/>
                <a:cs typeface="+mn-lt"/>
              </a:rPr>
              <a:t>'hay'</a:t>
            </a:r>
            <a:r>
              <a:rPr lang="en-US" dirty="0">
                <a:ea typeface="+mn-lt"/>
                <a:cs typeface="+mn-lt"/>
              </a:rPr>
              <a:t> (pronounced 'eye', we don't pronounce the letter 'h' at the start of words).</a:t>
            </a:r>
          </a:p>
          <a:p>
            <a:r>
              <a:rPr lang="en-US" dirty="0">
                <a:ea typeface="+mn-lt"/>
                <a:cs typeface="+mn-lt"/>
              </a:rPr>
              <a:t>The word </a:t>
            </a:r>
            <a:r>
              <a:rPr lang="en-US" b="1" dirty="0">
                <a:ea typeface="+mn-lt"/>
                <a:cs typeface="+mn-lt"/>
              </a:rPr>
              <a:t>'hay' </a:t>
            </a:r>
            <a:r>
              <a:rPr lang="en-US" dirty="0">
                <a:ea typeface="+mn-lt"/>
                <a:cs typeface="+mn-lt"/>
              </a:rPr>
              <a:t>means </a:t>
            </a:r>
            <a:r>
              <a:rPr lang="en-US" b="1" dirty="0">
                <a:ea typeface="+mn-lt"/>
                <a:cs typeface="+mn-lt"/>
              </a:rPr>
              <a:t>there is</a:t>
            </a:r>
            <a:r>
              <a:rPr lang="en-US" dirty="0">
                <a:ea typeface="+mn-lt"/>
                <a:cs typeface="+mn-lt"/>
              </a:rPr>
              <a:t> or </a:t>
            </a:r>
            <a:r>
              <a:rPr lang="en-US" b="1" dirty="0">
                <a:ea typeface="+mn-lt"/>
                <a:cs typeface="+mn-lt"/>
              </a:rPr>
              <a:t>there are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In my village there is a...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En mi pueblo </a:t>
            </a:r>
            <a:r>
              <a:rPr lang="en-US" dirty="0">
                <a:solidFill>
                  <a:srgbClr val="FF0000"/>
                </a:solidFill>
                <a:cs typeface="Calibri"/>
              </a:rPr>
              <a:t>hay</a:t>
            </a:r>
            <a:r>
              <a:rPr lang="en-US" dirty="0">
                <a:cs typeface="Calibri"/>
              </a:rPr>
              <a:t> </a:t>
            </a:r>
            <a:r>
              <a:rPr lang="en-US" b="1" dirty="0">
                <a:cs typeface="Calibri"/>
              </a:rPr>
              <a:t>un</a:t>
            </a:r>
            <a:r>
              <a:rPr lang="en-US" dirty="0">
                <a:cs typeface="Calibri"/>
              </a:rPr>
              <a:t>...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En mi pueblo </a:t>
            </a:r>
            <a:r>
              <a:rPr lang="en-US" dirty="0">
                <a:solidFill>
                  <a:srgbClr val="FF0000"/>
                </a:solidFill>
                <a:ea typeface="+mn-lt"/>
                <a:cs typeface="+mn-lt"/>
              </a:rPr>
              <a:t>hay</a:t>
            </a:r>
            <a:r>
              <a:rPr lang="en-US" dirty="0">
                <a:ea typeface="+mn-lt"/>
                <a:cs typeface="+mn-lt"/>
              </a:rPr>
              <a:t> </a:t>
            </a:r>
            <a:r>
              <a:rPr lang="en-US" b="1" dirty="0">
                <a:ea typeface="+mn-lt"/>
                <a:cs typeface="+mn-lt"/>
              </a:rPr>
              <a:t>una</a:t>
            </a:r>
            <a:r>
              <a:rPr lang="en-US" dirty="0">
                <a:ea typeface="+mn-lt"/>
                <a:cs typeface="+mn-lt"/>
              </a:rPr>
              <a:t>...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080140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0F3CF-BBB0-475C-AB0B-B7C386A8D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678"/>
            <a:ext cx="10515600" cy="1666756"/>
          </a:xfrm>
        </p:spPr>
        <p:txBody>
          <a:bodyPr>
            <a:normAutofit/>
          </a:bodyPr>
          <a:lstStyle/>
          <a:p>
            <a:r>
              <a:rPr lang="en-US" sz="3600" dirty="0">
                <a:cs typeface="Calibri Light"/>
              </a:rPr>
              <a:t>Task Year 3/4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62C235-A669-4715-BC6C-AA7AFCD696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7472"/>
            <a:ext cx="10515600" cy="54090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000" dirty="0">
                <a:cs typeface="Calibri"/>
              </a:rPr>
              <a:t>You are going to use the following structure to make your sentences:</a:t>
            </a:r>
          </a:p>
          <a:p>
            <a:pPr marL="0" indent="0">
              <a:buNone/>
            </a:pPr>
            <a:endParaRPr lang="en-US" sz="2000" b="1" dirty="0">
              <a:cs typeface="Calibri"/>
            </a:endParaRPr>
          </a:p>
          <a:p>
            <a:pPr marL="0" indent="0">
              <a:buNone/>
            </a:pPr>
            <a:r>
              <a:rPr lang="en-US" sz="2000" dirty="0">
                <a:cs typeface="Calibri"/>
              </a:rPr>
              <a:t>In my village there is a bank.</a:t>
            </a:r>
            <a:r>
              <a:rPr lang="en-US" sz="2000" dirty="0">
                <a:solidFill>
                  <a:srgbClr val="000000"/>
                </a:solidFill>
                <a:cs typeface="Calibri"/>
              </a:rPr>
              <a:t> </a:t>
            </a:r>
            <a:r>
              <a:rPr lang="en-US" sz="2000" dirty="0">
                <a:solidFill>
                  <a:srgbClr val="FF0000"/>
                </a:solidFill>
                <a:cs typeface="Calibri"/>
              </a:rPr>
              <a:t>En mi pueblo hay un banco.</a:t>
            </a:r>
          </a:p>
          <a:p>
            <a:pPr marL="0" indent="0">
              <a:buNone/>
            </a:pPr>
            <a:r>
              <a:rPr lang="en-US" sz="2000" dirty="0">
                <a:cs typeface="Calibri"/>
              </a:rPr>
              <a:t>In my village there is a school.</a:t>
            </a:r>
            <a:r>
              <a:rPr lang="en-US" sz="2000" dirty="0">
                <a:solidFill>
                  <a:srgbClr val="000000"/>
                </a:solidFill>
                <a:cs typeface="Calibri"/>
              </a:rPr>
              <a:t> </a:t>
            </a:r>
            <a:r>
              <a:rPr lang="en-US" sz="2000" dirty="0">
                <a:solidFill>
                  <a:srgbClr val="FF0000"/>
                </a:solidFill>
                <a:cs typeface="Calibri"/>
              </a:rPr>
              <a:t>En mi pueblo hay una </a:t>
            </a:r>
            <a:r>
              <a:rPr lang="en-US" sz="2000" dirty="0" err="1">
                <a:solidFill>
                  <a:srgbClr val="FF0000"/>
                </a:solidFill>
                <a:cs typeface="Calibri"/>
              </a:rPr>
              <a:t>escuela</a:t>
            </a:r>
            <a:r>
              <a:rPr lang="en-US" sz="2000" dirty="0">
                <a:solidFill>
                  <a:srgbClr val="FF0000"/>
                </a:solidFill>
                <a:cs typeface="Calibri"/>
              </a:rPr>
              <a:t>.</a:t>
            </a:r>
          </a:p>
          <a:p>
            <a:pPr marL="0" indent="0">
              <a:buNone/>
            </a:pPr>
            <a:r>
              <a:rPr lang="en-US" sz="2000" dirty="0">
                <a:cs typeface="Calibri"/>
              </a:rPr>
              <a:t>Write 5 sentences in this way about your village.</a:t>
            </a:r>
          </a:p>
          <a:p>
            <a:pPr marL="0" indent="0">
              <a:buNone/>
            </a:pPr>
            <a:endParaRPr lang="en-US" sz="2000" dirty="0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r>
              <a:rPr lang="en-US" sz="2000" b="1" dirty="0">
                <a:solidFill>
                  <a:srgbClr val="000000"/>
                </a:solidFill>
                <a:cs typeface="Calibri"/>
              </a:rPr>
              <a:t>Challenge</a:t>
            </a:r>
          </a:p>
          <a:p>
            <a:pPr marL="0" indent="0">
              <a:buNone/>
            </a:pPr>
            <a:r>
              <a:rPr lang="en-US" sz="2000" dirty="0">
                <a:cs typeface="Calibri"/>
              </a:rPr>
              <a:t>Think about 2 things that are in your village using the connective word </a:t>
            </a:r>
            <a:r>
              <a:rPr lang="en-US" sz="2000" b="1" dirty="0">
                <a:cs typeface="Calibri"/>
              </a:rPr>
              <a:t>'y'</a:t>
            </a:r>
            <a:r>
              <a:rPr lang="en-US" sz="2000" dirty="0">
                <a:cs typeface="Calibri"/>
              </a:rPr>
              <a:t> meaning </a:t>
            </a:r>
            <a:r>
              <a:rPr lang="en-US" sz="2000" b="1" dirty="0">
                <a:cs typeface="Calibri"/>
              </a:rPr>
              <a:t>'and'</a:t>
            </a:r>
            <a:r>
              <a:rPr lang="en-US" sz="2000" dirty="0">
                <a:cs typeface="Calibri"/>
              </a:rPr>
              <a:t>.</a:t>
            </a:r>
            <a:endParaRPr lang="en-US" sz="20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In my village there is a bank </a:t>
            </a:r>
            <a:r>
              <a:rPr lang="en-US" sz="2000" b="1" dirty="0">
                <a:ea typeface="+mn-lt"/>
                <a:cs typeface="+mn-lt"/>
              </a:rPr>
              <a:t>and</a:t>
            </a:r>
            <a:r>
              <a:rPr lang="en-US" sz="2000" dirty="0">
                <a:ea typeface="+mn-lt"/>
                <a:cs typeface="+mn-lt"/>
              </a:rPr>
              <a:t> a school.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  <a:cs typeface="Calibri"/>
              </a:rPr>
              <a:t>En mi pueblo hay un banco </a:t>
            </a:r>
            <a:r>
              <a:rPr lang="en-US" sz="2000" dirty="0">
                <a:cs typeface="Calibri"/>
              </a:rPr>
              <a:t>y </a:t>
            </a:r>
            <a:r>
              <a:rPr lang="en-US" sz="2000" dirty="0">
                <a:solidFill>
                  <a:srgbClr val="FF0000"/>
                </a:solidFill>
                <a:cs typeface="Calibri"/>
              </a:rPr>
              <a:t>una </a:t>
            </a:r>
            <a:r>
              <a:rPr lang="en-US" sz="2000" dirty="0" err="1">
                <a:solidFill>
                  <a:srgbClr val="FF0000"/>
                </a:solidFill>
                <a:cs typeface="Calibri"/>
              </a:rPr>
              <a:t>escuela</a:t>
            </a:r>
            <a:r>
              <a:rPr lang="en-US" sz="2000" dirty="0">
                <a:solidFill>
                  <a:srgbClr val="FF0000"/>
                </a:solidFill>
                <a:cs typeface="Calibri"/>
              </a:rPr>
              <a:t>.</a:t>
            </a: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000" dirty="0">
                <a:cs typeface="Calibri"/>
              </a:rPr>
              <a:t>Think about how you would write a sentence in this way.</a:t>
            </a: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sz="2000" b="1" dirty="0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endParaRPr lang="en-US" sz="2000" dirty="0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endParaRPr lang="en-US" sz="2000" dirty="0">
              <a:solidFill>
                <a:srgbClr val="00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822587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038F5-F3C1-4635-ADC2-472FB1DF4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Task Year 5/6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201FAD-E75B-4304-AF10-79C95EAF3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0312"/>
            <a:ext cx="10515600" cy="472665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You are going to use the following structure to make your sentences:</a:t>
            </a:r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In my village there is a bank. </a:t>
            </a:r>
            <a:r>
              <a:rPr lang="en-US" sz="2000" dirty="0">
                <a:solidFill>
                  <a:srgbClr val="FF0000"/>
                </a:solidFill>
                <a:ea typeface="+mn-lt"/>
                <a:cs typeface="+mn-lt"/>
              </a:rPr>
              <a:t>En mi pueblo hay un banco.</a:t>
            </a: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Write 3 sentences in this way about your village.</a:t>
            </a:r>
          </a:p>
          <a:p>
            <a:pPr marL="0" indent="0">
              <a:buNone/>
            </a:pP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Write about 2 things that are in your village using the connective word </a:t>
            </a:r>
            <a:r>
              <a:rPr lang="en-US" sz="2000" b="1" dirty="0">
                <a:ea typeface="+mn-lt"/>
                <a:cs typeface="+mn-lt"/>
              </a:rPr>
              <a:t>'y'</a:t>
            </a:r>
            <a:r>
              <a:rPr lang="en-US" sz="2000" dirty="0">
                <a:ea typeface="+mn-lt"/>
                <a:cs typeface="+mn-lt"/>
              </a:rPr>
              <a:t> meaning </a:t>
            </a:r>
            <a:r>
              <a:rPr lang="en-US" sz="2000" b="1" dirty="0">
                <a:ea typeface="+mn-lt"/>
                <a:cs typeface="+mn-lt"/>
              </a:rPr>
              <a:t>'and'</a:t>
            </a:r>
            <a:r>
              <a:rPr lang="en-US" sz="2000" dirty="0">
                <a:ea typeface="+mn-lt"/>
                <a:cs typeface="+mn-lt"/>
              </a:rPr>
              <a:t>.</a:t>
            </a:r>
            <a:endParaRPr lang="en-US"/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In my village there is a bank </a:t>
            </a:r>
            <a:r>
              <a:rPr lang="en-US" sz="2000" b="1" dirty="0">
                <a:ea typeface="+mn-lt"/>
                <a:cs typeface="+mn-lt"/>
              </a:rPr>
              <a:t>and</a:t>
            </a:r>
            <a:r>
              <a:rPr lang="en-US" sz="2000" dirty="0">
                <a:ea typeface="+mn-lt"/>
                <a:cs typeface="+mn-lt"/>
              </a:rPr>
              <a:t> a school.</a:t>
            </a:r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 </a:t>
            </a:r>
            <a:r>
              <a:rPr lang="en-US" sz="2000" dirty="0">
                <a:solidFill>
                  <a:srgbClr val="FF0000"/>
                </a:solidFill>
                <a:ea typeface="+mn-lt"/>
                <a:cs typeface="+mn-lt"/>
              </a:rPr>
              <a:t>En mi pueblo hay un banco </a:t>
            </a:r>
            <a:r>
              <a:rPr lang="en-US" sz="2000" dirty="0">
                <a:ea typeface="+mn-lt"/>
                <a:cs typeface="+mn-lt"/>
              </a:rPr>
              <a:t>y </a:t>
            </a:r>
            <a:r>
              <a:rPr lang="en-US" sz="2000" dirty="0">
                <a:solidFill>
                  <a:srgbClr val="FF0000"/>
                </a:solidFill>
                <a:ea typeface="+mn-lt"/>
                <a:cs typeface="+mn-lt"/>
              </a:rPr>
              <a:t>una </a:t>
            </a:r>
            <a:r>
              <a:rPr lang="en-US" sz="2000" dirty="0" err="1">
                <a:solidFill>
                  <a:srgbClr val="FF0000"/>
                </a:solidFill>
                <a:ea typeface="+mn-lt"/>
                <a:cs typeface="+mn-lt"/>
              </a:rPr>
              <a:t>escuela</a:t>
            </a:r>
            <a:r>
              <a:rPr lang="en-US" sz="2000" dirty="0">
                <a:solidFill>
                  <a:srgbClr val="FF0000"/>
                </a:solidFill>
                <a:ea typeface="+mn-lt"/>
                <a:cs typeface="+mn-lt"/>
              </a:rPr>
              <a:t>.</a:t>
            </a: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Write 3 sentences in this way.</a:t>
            </a:r>
          </a:p>
          <a:p>
            <a:pPr marL="0" indent="0">
              <a:buNone/>
            </a:pP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We are now going to think about how to say that there isn't something in your village.</a:t>
            </a:r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In my village there isn't a bank. </a:t>
            </a:r>
            <a:r>
              <a:rPr lang="en-US" sz="2000" dirty="0">
                <a:solidFill>
                  <a:srgbClr val="FF0000"/>
                </a:solidFill>
                <a:ea typeface="+mn-lt"/>
                <a:cs typeface="+mn-lt"/>
              </a:rPr>
              <a:t>En mi pueblo </a:t>
            </a:r>
            <a:r>
              <a:rPr lang="en-US" sz="2000" dirty="0">
                <a:ea typeface="+mn-lt"/>
                <a:cs typeface="+mn-lt"/>
              </a:rPr>
              <a:t>no</a:t>
            </a:r>
            <a:r>
              <a:rPr lang="en-US" sz="2000" dirty="0">
                <a:solidFill>
                  <a:srgbClr val="FF0000"/>
                </a:solidFill>
                <a:ea typeface="+mn-lt"/>
                <a:cs typeface="+mn-lt"/>
              </a:rPr>
              <a:t> hay un banco.</a:t>
            </a:r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Write 3 sentences in this way.</a:t>
            </a:r>
          </a:p>
          <a:p>
            <a:pPr marL="0" indent="0">
              <a:buNone/>
            </a:pP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000" b="1" dirty="0">
                <a:ea typeface="+mn-lt"/>
                <a:cs typeface="+mn-lt"/>
              </a:rPr>
              <a:t>Challenge:</a:t>
            </a:r>
            <a:r>
              <a:rPr lang="en-US" sz="2000" dirty="0">
                <a:ea typeface="+mn-lt"/>
                <a:cs typeface="+mn-lt"/>
              </a:rPr>
              <a:t> using the connective </a:t>
            </a:r>
            <a:r>
              <a:rPr lang="en-US" sz="2000" b="1" dirty="0">
                <a:ea typeface="+mn-lt"/>
                <a:cs typeface="+mn-lt"/>
              </a:rPr>
              <a:t>'</a:t>
            </a:r>
            <a:r>
              <a:rPr lang="en-US" sz="2000" b="1" dirty="0" err="1">
                <a:ea typeface="+mn-lt"/>
                <a:cs typeface="+mn-lt"/>
              </a:rPr>
              <a:t>pero</a:t>
            </a:r>
            <a:r>
              <a:rPr lang="en-US" sz="2000" b="1" dirty="0">
                <a:ea typeface="+mn-lt"/>
                <a:cs typeface="+mn-lt"/>
              </a:rPr>
              <a:t>'</a:t>
            </a:r>
            <a:r>
              <a:rPr lang="en-US" sz="2000" dirty="0">
                <a:ea typeface="+mn-lt"/>
                <a:cs typeface="+mn-lt"/>
              </a:rPr>
              <a:t> meaning </a:t>
            </a:r>
            <a:r>
              <a:rPr lang="en-US" sz="2000" b="1" dirty="0">
                <a:ea typeface="+mn-lt"/>
                <a:cs typeface="+mn-lt"/>
              </a:rPr>
              <a:t>'but'</a:t>
            </a:r>
            <a:r>
              <a:rPr lang="en-US" sz="2000" dirty="0">
                <a:ea typeface="+mn-lt"/>
                <a:cs typeface="+mn-lt"/>
              </a:rPr>
              <a:t>, think about sentences that say:</a:t>
            </a:r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In my village there is a bank but there isn't a school</a:t>
            </a:r>
          </a:p>
          <a:p>
            <a:endParaRPr lang="en-US" sz="2000" dirty="0">
              <a:ea typeface="+mn-lt"/>
              <a:cs typeface="+mn-lt"/>
            </a:endParaRPr>
          </a:p>
          <a:p>
            <a:endParaRPr lang="en-US" sz="20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8454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Español </vt:lpstr>
      <vt:lpstr>Mi pueblo, My village </vt:lpstr>
      <vt:lpstr>22.6.20 Let’s recap </vt:lpstr>
      <vt:lpstr>Mi pueblo, My village </vt:lpstr>
      <vt:lpstr>Mi pueblo, My village </vt:lpstr>
      <vt:lpstr>Extra vocabulary </vt:lpstr>
      <vt:lpstr>29.6.20</vt:lpstr>
      <vt:lpstr>The definite and indefinite article</vt:lpstr>
      <vt:lpstr>Task 1 – all year groups</vt:lpstr>
      <vt:lpstr>Task 2 – all year groups</vt:lpstr>
      <vt:lpstr>6.7.20 Let's recap</vt:lpstr>
      <vt:lpstr>Using the verb 'hay'</vt:lpstr>
      <vt:lpstr>Task Year 3/4</vt:lpstr>
      <vt:lpstr>Task Year 5/6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364</cp:revision>
  <dcterms:created xsi:type="dcterms:W3CDTF">2020-06-17T19:34:10Z</dcterms:created>
  <dcterms:modified xsi:type="dcterms:W3CDTF">2020-07-06T09:42:47Z</dcterms:modified>
</cp:coreProperties>
</file>