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7" r:id="rId4"/>
    <p:sldId id="278" r:id="rId5"/>
    <p:sldId id="279" r:id="rId6"/>
    <p:sldId id="281" r:id="rId7"/>
    <p:sldId id="280" r:id="rId8"/>
    <p:sldId id="270" r:id="rId9"/>
    <p:sldId id="258" r:id="rId10"/>
    <p:sldId id="262" r:id="rId11"/>
    <p:sldId id="263" r:id="rId12"/>
    <p:sldId id="264" r:id="rId13"/>
    <p:sldId id="266" r:id="rId14"/>
    <p:sldId id="267" r:id="rId15"/>
    <p:sldId id="265" r:id="rId16"/>
    <p:sldId id="271" r:id="rId17"/>
    <p:sldId id="269" r:id="rId18"/>
    <p:sldId id="260" r:id="rId19"/>
    <p:sldId id="273" r:id="rId20"/>
    <p:sldId id="272" r:id="rId21"/>
    <p:sldId id="274" r:id="rId22"/>
    <p:sldId id="276" r:id="rId23"/>
    <p:sldId id="259" r:id="rId24"/>
    <p:sldId id="261" r:id="rId25"/>
    <p:sldId id="282" r:id="rId26"/>
    <p:sldId id="283" r:id="rId27"/>
    <p:sldId id="284" r:id="rId28"/>
    <p:sldId id="285" r:id="rId29"/>
    <p:sldId id="286" r:id="rId30"/>
    <p:sldId id="287" r:id="rId31"/>
    <p:sldId id="288" r:id="rId32"/>
    <p:sldId id="289" r:id="rId33"/>
    <p:sldId id="290" r:id="rId34"/>
    <p:sldId id="291" r:id="rId35"/>
    <p:sldId id="292"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746" autoAdjust="0"/>
  </p:normalViewPr>
  <p:slideViewPr>
    <p:cSldViewPr>
      <p:cViewPr varScale="1">
        <p:scale>
          <a:sx n="68" d="100"/>
          <a:sy n="68" d="100"/>
        </p:scale>
        <p:origin x="-1446" y="-30"/>
      </p:cViewPr>
      <p:guideLst>
        <p:guide orient="horz" pos="2160"/>
        <p:guide pos="2880"/>
      </p:guideLst>
    </p:cSldViewPr>
  </p:slideViewPr>
  <p:outlineViewPr>
    <p:cViewPr>
      <p:scale>
        <a:sx n="33" d="100"/>
        <a:sy n="33" d="100"/>
      </p:scale>
      <p:origin x="0" y="9732"/>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3642055-319D-4EEB-9C9A-354B68B89487}" type="datetimeFigureOut">
              <a:rPr lang="en-GB" smtClean="0"/>
              <a:pPr/>
              <a:t>29/05/2020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7D538A-1E5C-4733-9CDF-A858B90DA35B}"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3642055-319D-4EEB-9C9A-354B68B89487}" type="datetimeFigureOut">
              <a:rPr lang="en-GB" smtClean="0"/>
              <a:pPr/>
              <a:t>29/05/2020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7D538A-1E5C-4733-9CDF-A858B90DA35B}"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642055-319D-4EEB-9C9A-354B68B89487}" type="datetimeFigureOut">
              <a:rPr lang="en-GB" smtClean="0"/>
              <a:pPr/>
              <a:t>29/05/2020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7D538A-1E5C-4733-9CDF-A858B90DA35B}"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3642055-319D-4EEB-9C9A-354B68B89487}" type="datetimeFigureOut">
              <a:rPr lang="en-GB" smtClean="0"/>
              <a:pPr/>
              <a:t>29/05/2020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7D538A-1E5C-4733-9CDF-A858B90DA35B}"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3642055-319D-4EEB-9C9A-354B68B89487}" type="datetimeFigureOut">
              <a:rPr lang="en-GB" smtClean="0"/>
              <a:pPr/>
              <a:t>29/05/2020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A7D538A-1E5C-4733-9CDF-A858B90DA35B}"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3642055-319D-4EEB-9C9A-354B68B89487}" type="datetimeFigureOut">
              <a:rPr lang="en-GB" smtClean="0"/>
              <a:pPr/>
              <a:t>29/05/2020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A7D538A-1E5C-4733-9CDF-A858B90DA35B}"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642055-319D-4EEB-9C9A-354B68B89487}" type="datetimeFigureOut">
              <a:rPr lang="en-GB" smtClean="0"/>
              <a:pPr/>
              <a:t>29/05/2020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A7D538A-1E5C-4733-9CDF-A858B90DA35B}"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642055-319D-4EEB-9C9A-354B68B89487}" type="datetimeFigureOut">
              <a:rPr lang="en-GB" smtClean="0"/>
              <a:pPr/>
              <a:t>29/05/2020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7D538A-1E5C-4733-9CDF-A858B90DA35B}"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642055-319D-4EEB-9C9A-354B68B89487}" type="datetimeFigureOut">
              <a:rPr lang="en-GB" smtClean="0"/>
              <a:pPr/>
              <a:t>29/05/2020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7D538A-1E5C-4733-9CDF-A858B90DA35B}"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3642055-319D-4EEB-9C9A-354B68B89487}" type="datetimeFigureOut">
              <a:rPr lang="en-GB" smtClean="0"/>
              <a:pPr/>
              <a:t>29/05/2020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7D538A-1E5C-4733-9CDF-A858B90DA35B}"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3642055-319D-4EEB-9C9A-354B68B89487}" type="datetimeFigureOut">
              <a:rPr lang="en-GB" smtClean="0"/>
              <a:pPr/>
              <a:t>29/05/2020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7D538A-1E5C-4733-9CDF-A858B90DA35B}"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642055-319D-4EEB-9C9A-354B68B89487}" type="datetimeFigureOut">
              <a:rPr lang="en-GB" smtClean="0"/>
              <a:pPr/>
              <a:t>29/05/2020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7D538A-1E5C-4733-9CDF-A858B90DA35B}"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Y6 English 1.6.20</a:t>
            </a:r>
            <a:endParaRPr lang="en-GB" dirty="0"/>
          </a:p>
        </p:txBody>
      </p:sp>
      <p:sp>
        <p:nvSpPr>
          <p:cNvPr id="3" name="Subtitle 2"/>
          <p:cNvSpPr>
            <a:spLocks noGrp="1"/>
          </p:cNvSpPr>
          <p:nvPr>
            <p:ph type="subTitle" idx="1"/>
          </p:nvPr>
        </p:nvSpPr>
        <p:spPr/>
        <p:txBody>
          <a:bodyPr/>
          <a:lstStyle/>
          <a:p>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Reading </a:t>
            </a:r>
            <a:endParaRPr lang="en-GB" dirty="0"/>
          </a:p>
        </p:txBody>
      </p:sp>
      <p:sp>
        <p:nvSpPr>
          <p:cNvPr id="3" name="Content Placeholder 2"/>
          <p:cNvSpPr>
            <a:spLocks noGrp="1"/>
          </p:cNvSpPr>
          <p:nvPr>
            <p:ph idx="1"/>
          </p:nvPr>
        </p:nvSpPr>
        <p:spPr/>
        <p:txBody>
          <a:bodyPr/>
          <a:lstStyle/>
          <a:p>
            <a:r>
              <a:rPr lang="en-GB" dirty="0" smtClean="0"/>
              <a:t>L.C. Can I answer retrieval, inference and choice questions? </a:t>
            </a:r>
          </a:p>
          <a:p>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9552" y="1340768"/>
            <a:ext cx="8352928" cy="5328592"/>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normAutofit/>
          </a:bodyPr>
          <a:lstStyle/>
          <a:p>
            <a:pPr algn="l"/>
            <a:r>
              <a:rPr lang="en-GB" sz="2800" dirty="0"/>
              <a:t>The following extract is from the prologue of </a:t>
            </a:r>
            <a:r>
              <a:rPr lang="en-GB" sz="2800" i="1" dirty="0"/>
              <a:t>The Snow-Walker's Son by Catherine Fisher. </a:t>
            </a:r>
            <a:endParaRPr lang="en-GB" sz="2800" dirty="0"/>
          </a:p>
        </p:txBody>
      </p:sp>
      <p:sp>
        <p:nvSpPr>
          <p:cNvPr id="3" name="Content Placeholder 2"/>
          <p:cNvSpPr>
            <a:spLocks noGrp="1"/>
          </p:cNvSpPr>
          <p:nvPr>
            <p:ph idx="1"/>
          </p:nvPr>
        </p:nvSpPr>
        <p:spPr>
          <a:xfrm>
            <a:off x="457200" y="1340768"/>
            <a:ext cx="8435280" cy="5328592"/>
          </a:xfrm>
        </p:spPr>
        <p:txBody>
          <a:bodyPr>
            <a:noAutofit/>
          </a:bodyPr>
          <a:lstStyle/>
          <a:p>
            <a:pPr>
              <a:buNone/>
            </a:pPr>
            <a:r>
              <a:rPr lang="en-GB" sz="1600" dirty="0"/>
              <a:t>The door was the last one in the corridor. </a:t>
            </a:r>
          </a:p>
          <a:p>
            <a:pPr>
              <a:buNone/>
            </a:pPr>
            <a:r>
              <a:rPr lang="en-GB" sz="1600" dirty="0"/>
              <a:t>As the flames flickered over it, they showed it was barred; a hefty iron chain </a:t>
            </a:r>
            <a:r>
              <a:rPr lang="en-GB" sz="1600" dirty="0" smtClean="0"/>
              <a:t>hung  across </a:t>
            </a:r>
            <a:r>
              <a:rPr lang="en-GB" sz="1600" dirty="0"/>
              <a:t>it, and </a:t>
            </a:r>
            <a:endParaRPr lang="en-GB" sz="1600" dirty="0" smtClean="0"/>
          </a:p>
          <a:p>
            <a:pPr>
              <a:buNone/>
            </a:pPr>
            <a:r>
              <a:rPr lang="en-GB" sz="1600" dirty="0" smtClean="0"/>
              <a:t>the </a:t>
            </a:r>
            <a:r>
              <a:rPr lang="en-GB" sz="1600" dirty="0"/>
              <a:t>mud floor </a:t>
            </a:r>
            <a:r>
              <a:rPr lang="en-GB" sz="1600" dirty="0" smtClean="0"/>
              <a:t>beneath </a:t>
            </a:r>
            <a:r>
              <a:rPr lang="en-GB" sz="1600" dirty="0"/>
              <a:t>was red with rust that had flaked off in the long </a:t>
            </a:r>
            <a:r>
              <a:rPr lang="en-GB" sz="1600" dirty="0" smtClean="0"/>
              <a:t> years </a:t>
            </a:r>
            <a:r>
              <a:rPr lang="en-GB" sz="1600" dirty="0"/>
              <a:t>of locking and </a:t>
            </a:r>
            <a:endParaRPr lang="en-GB" sz="1600" dirty="0" smtClean="0"/>
          </a:p>
          <a:p>
            <a:pPr>
              <a:buNone/>
            </a:pPr>
            <a:r>
              <a:rPr lang="en-GB" sz="1600" dirty="0" smtClean="0"/>
              <a:t>unlocking</a:t>
            </a:r>
            <a:r>
              <a:rPr lang="en-GB" sz="1600" dirty="0"/>
              <a:t>. </a:t>
            </a:r>
            <a:r>
              <a:rPr lang="en-GB" sz="1600" dirty="0" smtClean="0"/>
              <a:t>The </a:t>
            </a:r>
            <a:r>
              <a:rPr lang="en-GB" sz="1600" dirty="0"/>
              <a:t>keeper hung his lantern on a nail, took the key from a dirty string around his neck</a:t>
            </a:r>
            <a:r>
              <a:rPr lang="en-GB" sz="1600" dirty="0" smtClean="0"/>
              <a:t>,</a:t>
            </a:r>
          </a:p>
          <a:p>
            <a:pPr>
              <a:buNone/>
            </a:pPr>
            <a:r>
              <a:rPr lang="en-GB" sz="1600" dirty="0" smtClean="0"/>
              <a:t> </a:t>
            </a:r>
            <a:r>
              <a:rPr lang="en-GB" sz="1600" dirty="0"/>
              <a:t>and fitted </a:t>
            </a:r>
            <a:r>
              <a:rPr lang="en-GB" sz="1600" dirty="0" smtClean="0"/>
              <a:t>it </a:t>
            </a:r>
            <a:r>
              <a:rPr lang="en-GB" sz="1600" dirty="0"/>
              <a:t>into </a:t>
            </a:r>
            <a:r>
              <a:rPr lang="en-GB" sz="1600" dirty="0" smtClean="0"/>
              <a:t>the </a:t>
            </a:r>
            <a:r>
              <a:rPr lang="en-GB" sz="1600" dirty="0"/>
              <a:t>keyhole. Then he looked behind him. </a:t>
            </a:r>
          </a:p>
          <a:p>
            <a:pPr>
              <a:buNone/>
            </a:pPr>
            <a:r>
              <a:rPr lang="en-GB" sz="1600" dirty="0"/>
              <a:t>'Get on with it!' the big man growled. 'Let me see what she keeps in there!' </a:t>
            </a:r>
            <a:endParaRPr lang="en-GB" sz="1600" dirty="0" smtClean="0"/>
          </a:p>
          <a:p>
            <a:pPr>
              <a:buNone/>
            </a:pPr>
            <a:r>
              <a:rPr lang="en-GB" sz="1600" dirty="0" smtClean="0"/>
              <a:t>The </a:t>
            </a:r>
            <a:r>
              <a:rPr lang="en-GB" sz="1600" dirty="0"/>
              <a:t>keeper grinned; he knew fear when he heard it. With both hands he turned the key, </a:t>
            </a:r>
            <a:r>
              <a:rPr lang="en-GB" sz="1600" dirty="0" smtClean="0"/>
              <a:t>then</a:t>
            </a:r>
          </a:p>
          <a:p>
            <a:pPr>
              <a:buNone/>
            </a:pPr>
            <a:r>
              <a:rPr lang="en-GB" sz="1600" dirty="0" smtClean="0"/>
              <a:t> </a:t>
            </a:r>
            <a:r>
              <a:rPr lang="en-GB" sz="1600" dirty="0"/>
              <a:t>tugged </a:t>
            </a:r>
            <a:r>
              <a:rPr lang="en-GB" sz="1600" dirty="0" smtClean="0"/>
              <a:t> out </a:t>
            </a:r>
            <a:r>
              <a:rPr lang="en-GB" sz="1600" dirty="0"/>
              <a:t>the </a:t>
            </a:r>
            <a:r>
              <a:rPr lang="en-GB" sz="1600" dirty="0" smtClean="0"/>
              <a:t>red </a:t>
            </a:r>
            <a:r>
              <a:rPr lang="en-GB" sz="1600" dirty="0"/>
              <a:t>chain in a shower of rust and pushed the door. It opened, just a fraction. </a:t>
            </a:r>
            <a:endParaRPr lang="en-GB" sz="1600" dirty="0" smtClean="0"/>
          </a:p>
          <a:p>
            <a:pPr>
              <a:buNone/>
            </a:pPr>
            <a:r>
              <a:rPr lang="en-GB" sz="1600" dirty="0" smtClean="0"/>
              <a:t>Darkness </a:t>
            </a:r>
            <a:r>
              <a:rPr lang="en-GB" sz="1600" dirty="0"/>
              <a:t>and a </a:t>
            </a:r>
            <a:r>
              <a:rPr lang="en-GB" sz="1600" dirty="0" smtClean="0"/>
              <a:t> damp </a:t>
            </a:r>
            <a:r>
              <a:rPr lang="en-GB" sz="1600" dirty="0"/>
              <a:t>smell oozed </a:t>
            </a:r>
            <a:r>
              <a:rPr lang="en-GB" sz="1600" dirty="0" smtClean="0"/>
              <a:t> through </a:t>
            </a:r>
            <a:r>
              <a:rPr lang="en-GB" sz="1600" dirty="0"/>
              <a:t>the black slit. </a:t>
            </a:r>
            <a:r>
              <a:rPr lang="en-GB" sz="1600" dirty="0" smtClean="0"/>
              <a:t>He </a:t>
            </a:r>
            <a:r>
              <a:rPr lang="en-GB" sz="1600" dirty="0"/>
              <a:t>stepped well back, handed </a:t>
            </a:r>
            <a:r>
              <a:rPr lang="en-GB" sz="1600" dirty="0" smtClean="0"/>
              <a:t>the</a:t>
            </a:r>
          </a:p>
          <a:p>
            <a:pPr>
              <a:buNone/>
            </a:pPr>
            <a:r>
              <a:rPr lang="en-GB" sz="1600" dirty="0" smtClean="0"/>
              <a:t> </a:t>
            </a:r>
            <a:r>
              <a:rPr lang="en-GB" sz="1600" dirty="0"/>
              <a:t>stranger the lantern, and jerked his head. He had no </a:t>
            </a:r>
            <a:r>
              <a:rPr lang="en-GB" sz="1600" dirty="0" smtClean="0"/>
              <a:t>tongue </a:t>
            </a:r>
            <a:r>
              <a:rPr lang="en-GB" sz="1600" dirty="0"/>
              <a:t>to </a:t>
            </a:r>
            <a:r>
              <a:rPr lang="en-GB" sz="1600" dirty="0" smtClean="0"/>
              <a:t>speak  </a:t>
            </a:r>
            <a:r>
              <a:rPr lang="en-GB" sz="1600" dirty="0"/>
              <a:t>with; she'd made sure he </a:t>
            </a:r>
            <a:endParaRPr lang="en-GB" sz="1600" dirty="0" smtClean="0"/>
          </a:p>
          <a:p>
            <a:pPr>
              <a:buNone/>
            </a:pPr>
            <a:r>
              <a:rPr lang="en-GB" sz="1600" dirty="0" smtClean="0"/>
              <a:t>kept </a:t>
            </a:r>
            <a:r>
              <a:rPr lang="en-GB" sz="1600" dirty="0"/>
              <a:t>her secrets. </a:t>
            </a:r>
          </a:p>
          <a:p>
            <a:pPr>
              <a:buNone/>
            </a:pPr>
            <a:r>
              <a:rPr lang="en-GB" sz="1600" dirty="0"/>
              <a:t>The stranger hesitated; a draught moved his hair and he gazed back up the stone passageway as </a:t>
            </a:r>
            <a:r>
              <a:rPr lang="en-GB" sz="1600" dirty="0" smtClean="0"/>
              <a:t>if</a:t>
            </a:r>
          </a:p>
          <a:p>
            <a:pPr>
              <a:buNone/>
            </a:pPr>
            <a:r>
              <a:rPr lang="en-GB" sz="1600" dirty="0" smtClean="0"/>
              <a:t> </a:t>
            </a:r>
            <a:r>
              <a:rPr lang="en-GB" sz="1600" dirty="0"/>
              <a:t>he </a:t>
            </a:r>
            <a:r>
              <a:rPr lang="en-GB" sz="1600" dirty="0" smtClean="0"/>
              <a:t>longed suddenly </a:t>
            </a:r>
            <a:r>
              <a:rPr lang="en-GB" sz="1600" dirty="0"/>
              <a:t>for warmth and light. And from what I've heard, the keeper thought, </a:t>
            </a:r>
            <a:r>
              <a:rPr lang="en-GB" sz="1600" dirty="0" smtClean="0"/>
              <a:t>you</a:t>
            </a:r>
          </a:p>
          <a:p>
            <a:pPr>
              <a:buNone/>
            </a:pPr>
            <a:r>
              <a:rPr lang="en-GB" sz="1600" dirty="0" smtClean="0"/>
              <a:t> </a:t>
            </a:r>
            <a:r>
              <a:rPr lang="en-GB" sz="1600" dirty="0"/>
              <a:t>won't be </a:t>
            </a:r>
            <a:r>
              <a:rPr lang="en-GB" sz="1600" dirty="0" smtClean="0"/>
              <a:t>seeing </a:t>
            </a:r>
            <a:r>
              <a:rPr lang="en-GB" sz="1600" dirty="0"/>
              <a:t>much of </a:t>
            </a:r>
            <a:r>
              <a:rPr lang="en-GB" sz="1600" dirty="0" smtClean="0"/>
              <a:t>those </a:t>
            </a:r>
            <a:r>
              <a:rPr lang="en-GB" sz="1600" dirty="0"/>
              <a:t>ever again. </a:t>
            </a:r>
          </a:p>
          <a:p>
            <a:pPr>
              <a:buNone/>
            </a:pPr>
            <a:r>
              <a:rPr lang="en-GB" sz="1600" dirty="0"/>
              <a:t>Then the man held up the lantern and pushed the door. The keeper watched his face intently in </a:t>
            </a:r>
            <a:endParaRPr lang="en-GB" sz="1600" dirty="0" smtClean="0"/>
          </a:p>
          <a:p>
            <a:pPr>
              <a:buNone/>
            </a:pPr>
            <a:r>
              <a:rPr lang="en-GB" sz="1600" dirty="0" smtClean="0"/>
              <a:t>the </a:t>
            </a:r>
            <a:r>
              <a:rPr lang="en-GB" sz="1600" dirty="0"/>
              <a:t>red </a:t>
            </a:r>
            <a:r>
              <a:rPr lang="en-GB" sz="1600" dirty="0" smtClean="0"/>
              <a:t>glow</a:t>
            </a:r>
            <a:r>
              <a:rPr lang="en-GB" sz="1600" dirty="0"/>
              <a:t>, and his great hand, as it clutched a luck-stone that swung at his neck. The man </a:t>
            </a:r>
            <a:r>
              <a:rPr lang="en-GB" sz="1600" dirty="0" smtClean="0"/>
              <a:t>went</a:t>
            </a:r>
          </a:p>
          <a:p>
            <a:pPr>
              <a:buNone/>
            </a:pPr>
            <a:r>
              <a:rPr lang="en-GB" sz="1600" dirty="0" smtClean="0"/>
              <a:t> </a:t>
            </a:r>
            <a:r>
              <a:rPr lang="en-GB" sz="1600" dirty="0"/>
              <a:t>in, slowly. </a:t>
            </a:r>
            <a:endParaRPr lang="en-GB" sz="1600" dirty="0" smtClean="0"/>
          </a:p>
          <a:p>
            <a:pPr>
              <a:buNone/>
            </a:pPr>
            <a:r>
              <a:rPr lang="en-GB" sz="1600" dirty="0" smtClean="0"/>
              <a:t>The </a:t>
            </a:r>
            <a:r>
              <a:rPr lang="en-GB" sz="1600" dirty="0"/>
              <a:t>door closed.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 </a:t>
            </a:r>
            <a:endParaRPr lang="en-GB" dirty="0"/>
          </a:p>
        </p:txBody>
      </p:sp>
      <p:sp>
        <p:nvSpPr>
          <p:cNvPr id="3" name="Content Placeholder 2"/>
          <p:cNvSpPr>
            <a:spLocks noGrp="1"/>
          </p:cNvSpPr>
          <p:nvPr>
            <p:ph idx="1"/>
          </p:nvPr>
        </p:nvSpPr>
        <p:spPr/>
        <p:txBody>
          <a:bodyPr>
            <a:normAutofit fontScale="55000" lnSpcReduction="20000"/>
          </a:bodyPr>
          <a:lstStyle/>
          <a:p>
            <a:endParaRPr lang="en-GB" dirty="0"/>
          </a:p>
          <a:p>
            <a:pPr>
              <a:buNone/>
            </a:pPr>
            <a:r>
              <a:rPr lang="en-GB" sz="3800" b="1" dirty="0"/>
              <a:t>The door was the last one in the corridor. </a:t>
            </a:r>
          </a:p>
          <a:p>
            <a:pPr>
              <a:buNone/>
            </a:pPr>
            <a:r>
              <a:rPr lang="en-GB" sz="3800" dirty="0"/>
              <a:t>1. What is the significance of the word ‘last’? </a:t>
            </a:r>
          </a:p>
          <a:p>
            <a:pPr>
              <a:buNone/>
            </a:pPr>
            <a:r>
              <a:rPr lang="en-GB" sz="3800" dirty="0"/>
              <a:t>Can you think of any other contexts where the world last has such a </a:t>
            </a:r>
            <a:endParaRPr lang="en-GB" sz="3800" dirty="0" smtClean="0"/>
          </a:p>
          <a:p>
            <a:pPr>
              <a:buNone/>
            </a:pPr>
            <a:r>
              <a:rPr lang="en-GB" sz="3800" dirty="0" smtClean="0"/>
              <a:t>significant </a:t>
            </a:r>
            <a:r>
              <a:rPr lang="en-GB" sz="3800" dirty="0"/>
              <a:t>meaning? e.g. the last chance. </a:t>
            </a:r>
            <a:endParaRPr lang="en-GB" sz="3800" dirty="0" smtClean="0"/>
          </a:p>
          <a:p>
            <a:pPr>
              <a:buNone/>
            </a:pPr>
            <a:endParaRPr lang="en-GB" sz="3800" dirty="0"/>
          </a:p>
          <a:p>
            <a:pPr>
              <a:buNone/>
            </a:pPr>
            <a:r>
              <a:rPr lang="en-GB" sz="3800" dirty="0"/>
              <a:t>2. How does this opening line set the mood of the story? What are your </a:t>
            </a:r>
            <a:endParaRPr lang="en-GB" sz="3800" dirty="0" smtClean="0"/>
          </a:p>
          <a:p>
            <a:pPr>
              <a:buNone/>
            </a:pPr>
            <a:r>
              <a:rPr lang="en-GB" sz="3800" dirty="0" smtClean="0"/>
              <a:t>immediate </a:t>
            </a:r>
            <a:r>
              <a:rPr lang="en-GB" sz="3800" dirty="0"/>
              <a:t>impressions? </a:t>
            </a:r>
          </a:p>
          <a:p>
            <a:pPr>
              <a:buNone/>
            </a:pPr>
            <a:endParaRPr lang="en-GB" sz="3800" dirty="0"/>
          </a:p>
          <a:p>
            <a:pPr>
              <a:buNone/>
            </a:pPr>
            <a:r>
              <a:rPr lang="en-GB" sz="3800" b="1" dirty="0" smtClean="0"/>
              <a:t>As </a:t>
            </a:r>
            <a:r>
              <a:rPr lang="en-GB" sz="3800" b="1" dirty="0"/>
              <a:t>the flames flickered over it, they showed it </a:t>
            </a:r>
            <a:r>
              <a:rPr lang="en-GB" sz="3800" b="1" dirty="0" smtClean="0"/>
              <a:t>was </a:t>
            </a:r>
            <a:r>
              <a:rPr lang="en-GB" sz="3800" b="1" dirty="0"/>
              <a:t>barred; a hefty iron </a:t>
            </a:r>
            <a:endParaRPr lang="en-GB" sz="3800" b="1" dirty="0" smtClean="0"/>
          </a:p>
          <a:p>
            <a:pPr>
              <a:buNone/>
            </a:pPr>
            <a:r>
              <a:rPr lang="en-GB" sz="3800" b="1" dirty="0" smtClean="0"/>
              <a:t>chain </a:t>
            </a:r>
            <a:r>
              <a:rPr lang="en-GB" sz="3800" b="1" dirty="0"/>
              <a:t>hung across it, and the mud floor beneath was red with rust </a:t>
            </a:r>
            <a:r>
              <a:rPr lang="en-GB" sz="3800" b="1" dirty="0" smtClean="0"/>
              <a:t>that</a:t>
            </a:r>
          </a:p>
          <a:p>
            <a:pPr>
              <a:buNone/>
            </a:pPr>
            <a:r>
              <a:rPr lang="en-GB" sz="3800" b="1" dirty="0" smtClean="0"/>
              <a:t> </a:t>
            </a:r>
            <a:r>
              <a:rPr lang="en-GB" sz="3800" b="1" dirty="0"/>
              <a:t>had flaked off in the long years of locking and unlocking. </a:t>
            </a:r>
          </a:p>
          <a:p>
            <a:pPr>
              <a:buNone/>
            </a:pPr>
            <a:r>
              <a:rPr lang="en-GB" sz="3800" dirty="0"/>
              <a:t>3. </a:t>
            </a:r>
            <a:r>
              <a:rPr lang="en-GB" sz="3800" dirty="0" smtClean="0"/>
              <a:t> What </a:t>
            </a:r>
            <a:r>
              <a:rPr lang="en-GB" sz="3800" dirty="0"/>
              <a:t>does this description suggest to you as a reader?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 </a:t>
            </a:r>
            <a:endParaRPr lang="en-GB" dirty="0"/>
          </a:p>
        </p:txBody>
      </p:sp>
      <p:sp>
        <p:nvSpPr>
          <p:cNvPr id="3" name="Content Placeholder 2"/>
          <p:cNvSpPr>
            <a:spLocks noGrp="1"/>
          </p:cNvSpPr>
          <p:nvPr>
            <p:ph idx="1"/>
          </p:nvPr>
        </p:nvSpPr>
        <p:spPr/>
        <p:txBody>
          <a:bodyPr>
            <a:normAutofit/>
          </a:bodyPr>
          <a:lstStyle/>
          <a:p>
            <a:endParaRPr lang="en-GB" dirty="0"/>
          </a:p>
          <a:p>
            <a:pPr>
              <a:buNone/>
            </a:pPr>
            <a:r>
              <a:rPr lang="en-GB" sz="2400" dirty="0" smtClean="0"/>
              <a:t>4.  .......a</a:t>
            </a:r>
            <a:r>
              <a:rPr lang="en-GB" sz="2400" b="1" dirty="0" smtClean="0"/>
              <a:t>s </a:t>
            </a:r>
            <a:r>
              <a:rPr lang="en-GB" sz="2400" b="1" dirty="0"/>
              <a:t>it clutched a luck-stone that swung at his neck. </a:t>
            </a:r>
            <a:endParaRPr lang="en-GB" sz="2400" b="1" dirty="0" smtClean="0"/>
          </a:p>
          <a:p>
            <a:pPr>
              <a:buNone/>
            </a:pPr>
            <a:r>
              <a:rPr lang="en-GB" sz="2400" dirty="0" smtClean="0"/>
              <a:t>Why do you think the stranger clutched the luck-stone?</a:t>
            </a:r>
            <a:endParaRPr lang="en-GB" sz="2400" dirty="0"/>
          </a:p>
          <a:p>
            <a:pPr>
              <a:buNone/>
            </a:pPr>
            <a:endParaRPr lang="en-GB" sz="2400" dirty="0" smtClean="0"/>
          </a:p>
          <a:p>
            <a:pPr>
              <a:buNone/>
            </a:pPr>
            <a:r>
              <a:rPr lang="en-GB" sz="2400" dirty="0" smtClean="0"/>
              <a:t>5</a:t>
            </a:r>
            <a:r>
              <a:rPr lang="en-GB" sz="2400" dirty="0"/>
              <a:t>. </a:t>
            </a:r>
            <a:r>
              <a:rPr lang="en-GB" sz="2400" dirty="0" smtClean="0"/>
              <a:t> Why did the keeper jerk his head?</a:t>
            </a:r>
            <a:endParaRPr lang="en-GB" sz="2400" dirty="0"/>
          </a:p>
          <a:p>
            <a:pPr>
              <a:buNone/>
            </a:pPr>
            <a:endParaRPr lang="en-GB" sz="2400" dirty="0"/>
          </a:p>
          <a:p>
            <a:pPr>
              <a:buNone/>
            </a:pPr>
            <a:r>
              <a:rPr lang="en-GB" sz="2400" dirty="0" smtClean="0"/>
              <a:t>6</a:t>
            </a:r>
            <a:r>
              <a:rPr lang="en-GB" sz="2400" dirty="0"/>
              <a:t>. </a:t>
            </a:r>
            <a:r>
              <a:rPr lang="en-GB" sz="2400" dirty="0" smtClean="0"/>
              <a:t>Why do you think the stranger hesitated?</a:t>
            </a:r>
            <a:endParaRPr lang="en-GB" sz="2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 </a:t>
            </a:r>
            <a:endParaRPr lang="en-GB" dirty="0"/>
          </a:p>
        </p:txBody>
      </p:sp>
      <p:sp>
        <p:nvSpPr>
          <p:cNvPr id="3" name="Content Placeholder 2"/>
          <p:cNvSpPr>
            <a:spLocks noGrp="1"/>
          </p:cNvSpPr>
          <p:nvPr>
            <p:ph idx="1"/>
          </p:nvPr>
        </p:nvSpPr>
        <p:spPr/>
        <p:txBody>
          <a:bodyPr>
            <a:normAutofit fontScale="55000" lnSpcReduction="20000"/>
          </a:bodyPr>
          <a:lstStyle/>
          <a:p>
            <a:endParaRPr lang="en-GB" dirty="0"/>
          </a:p>
          <a:p>
            <a:pPr>
              <a:buNone/>
            </a:pPr>
            <a:r>
              <a:rPr lang="en-GB" sz="3800" dirty="0" smtClean="0"/>
              <a:t>7. Why </a:t>
            </a:r>
            <a:r>
              <a:rPr lang="en-GB" sz="3800" dirty="0"/>
              <a:t>has Fisher described the iron chain as being ‘hefty’? What could the significance of this word be in the context of the story? </a:t>
            </a:r>
          </a:p>
          <a:p>
            <a:pPr>
              <a:buNone/>
            </a:pPr>
            <a:endParaRPr lang="en-GB" sz="3800" dirty="0"/>
          </a:p>
          <a:p>
            <a:pPr>
              <a:buNone/>
            </a:pPr>
            <a:r>
              <a:rPr lang="en-GB" sz="3800" b="1" dirty="0" smtClean="0"/>
              <a:t>Darkness </a:t>
            </a:r>
            <a:r>
              <a:rPr lang="en-GB" sz="3800" b="1" dirty="0"/>
              <a:t>and a damp smell oozed through the black slit</a:t>
            </a:r>
            <a:r>
              <a:rPr lang="en-GB" sz="3800" dirty="0"/>
              <a:t>. </a:t>
            </a:r>
          </a:p>
          <a:p>
            <a:pPr>
              <a:buNone/>
            </a:pPr>
            <a:r>
              <a:rPr lang="en-GB" sz="3800" dirty="0" smtClean="0"/>
              <a:t>8. </a:t>
            </a:r>
            <a:r>
              <a:rPr lang="en-GB" sz="3800" dirty="0"/>
              <a:t>How does this make you feel as a reader? What is the relevance of both darkness and a damp smell? Do these surprise you; if so, why? </a:t>
            </a:r>
          </a:p>
          <a:p>
            <a:pPr>
              <a:buNone/>
            </a:pPr>
            <a:endParaRPr lang="en-GB" sz="3800" dirty="0"/>
          </a:p>
          <a:p>
            <a:pPr>
              <a:buNone/>
            </a:pPr>
            <a:r>
              <a:rPr lang="en-GB" sz="3800" dirty="0" smtClean="0"/>
              <a:t> </a:t>
            </a:r>
            <a:r>
              <a:rPr lang="en-GB" sz="3800" b="1" dirty="0"/>
              <a:t>What I love about this prologue is the way that Catherine Fisher </a:t>
            </a:r>
            <a:r>
              <a:rPr lang="en-GB" sz="3800" b="1" dirty="0" smtClean="0"/>
              <a:t>hooks</a:t>
            </a:r>
          </a:p>
          <a:p>
            <a:pPr>
              <a:buNone/>
            </a:pPr>
            <a:r>
              <a:rPr lang="en-GB" sz="3800" b="1" dirty="0" smtClean="0"/>
              <a:t> </a:t>
            </a:r>
            <a:r>
              <a:rPr lang="en-GB" sz="3800" b="1" dirty="0"/>
              <a:t>the reader in and builds immediate tension. </a:t>
            </a:r>
          </a:p>
          <a:p>
            <a:pPr>
              <a:buNone/>
            </a:pPr>
            <a:r>
              <a:rPr lang="en-GB" sz="3800" dirty="0" smtClean="0"/>
              <a:t>9. </a:t>
            </a:r>
            <a:r>
              <a:rPr lang="en-GB" sz="3800" dirty="0"/>
              <a:t>Make a list of all of the ways she captures the reader’s interest, e.g. </a:t>
            </a:r>
            <a:r>
              <a:rPr lang="en-GB" sz="3800" dirty="0" smtClean="0"/>
              <a:t>The</a:t>
            </a:r>
          </a:p>
          <a:p>
            <a:pPr>
              <a:buNone/>
            </a:pPr>
            <a:r>
              <a:rPr lang="en-GB" sz="3800" dirty="0" smtClean="0"/>
              <a:t> </a:t>
            </a:r>
            <a:r>
              <a:rPr lang="en-GB" sz="3800" dirty="0"/>
              <a:t>ambiguous reference to the characters (the keeper/the stranger/she). </a:t>
            </a:r>
            <a:endParaRPr lang="en-GB" sz="3800" dirty="0" smtClean="0"/>
          </a:p>
          <a:p>
            <a:pPr>
              <a:buNone/>
            </a:pPr>
            <a:r>
              <a:rPr lang="en-GB" sz="3800" dirty="0" smtClean="0"/>
              <a:t>Make </a:t>
            </a:r>
            <a:r>
              <a:rPr lang="en-GB" sz="3800" dirty="0"/>
              <a:t>sure you find examples in the text to support your point. </a:t>
            </a:r>
          </a:p>
          <a:p>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Vocabulary </a:t>
            </a:r>
            <a:endParaRPr lang="en-GB" dirty="0"/>
          </a:p>
        </p:txBody>
      </p:sp>
      <p:sp>
        <p:nvSpPr>
          <p:cNvPr id="3" name="Content Placeholder 2"/>
          <p:cNvSpPr>
            <a:spLocks noGrp="1"/>
          </p:cNvSpPr>
          <p:nvPr>
            <p:ph idx="1"/>
          </p:nvPr>
        </p:nvSpPr>
        <p:spPr>
          <a:xfrm>
            <a:off x="457200" y="1600200"/>
            <a:ext cx="8507288" cy="4525963"/>
          </a:xfrm>
        </p:spPr>
        <p:txBody>
          <a:bodyPr>
            <a:normAutofit fontScale="92500"/>
          </a:bodyPr>
          <a:lstStyle/>
          <a:p>
            <a:pPr>
              <a:buNone/>
            </a:pPr>
            <a:r>
              <a:rPr lang="en-GB" sz="2800" dirty="0" smtClean="0"/>
              <a:t>Use a dictionary to write a definition of the following words.</a:t>
            </a:r>
          </a:p>
          <a:p>
            <a:pPr>
              <a:buNone/>
            </a:pPr>
            <a:r>
              <a:rPr lang="en-GB" sz="2800" dirty="0" smtClean="0"/>
              <a:t>1. intently</a:t>
            </a:r>
          </a:p>
          <a:p>
            <a:pPr>
              <a:buNone/>
            </a:pPr>
            <a:r>
              <a:rPr lang="en-GB" sz="2800" dirty="0" smtClean="0"/>
              <a:t>2. lantern</a:t>
            </a:r>
          </a:p>
          <a:p>
            <a:pPr>
              <a:buNone/>
            </a:pPr>
            <a:r>
              <a:rPr lang="en-GB" sz="2800" dirty="0" smtClean="0"/>
              <a:t>3. draught</a:t>
            </a:r>
          </a:p>
          <a:p>
            <a:pPr>
              <a:buNone/>
            </a:pPr>
            <a:r>
              <a:rPr lang="en-GB" sz="2800" dirty="0" smtClean="0"/>
              <a:t>4. oozed</a:t>
            </a:r>
          </a:p>
          <a:p>
            <a:pPr>
              <a:buNone/>
            </a:pPr>
            <a:r>
              <a:rPr lang="en-GB" sz="2800" dirty="0" smtClean="0"/>
              <a:t>5. clutched</a:t>
            </a:r>
          </a:p>
          <a:p>
            <a:pPr>
              <a:buNone/>
            </a:pPr>
            <a:r>
              <a:rPr lang="en-GB" sz="2800" dirty="0" smtClean="0"/>
              <a:t>6. slit</a:t>
            </a:r>
          </a:p>
          <a:p>
            <a:pPr>
              <a:buNone/>
            </a:pPr>
            <a:endParaRPr lang="en-GB" sz="2800" dirty="0"/>
          </a:p>
          <a:p>
            <a:pPr>
              <a:buNone/>
            </a:pPr>
            <a:r>
              <a:rPr lang="en-GB" sz="2800" dirty="0" smtClean="0"/>
              <a:t>Write a sentence using each word. </a:t>
            </a:r>
            <a:endParaRPr lang="en-GB" sz="2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Writing </a:t>
            </a:r>
            <a:endParaRPr lang="en-GB" dirty="0"/>
          </a:p>
        </p:txBody>
      </p:sp>
      <p:sp>
        <p:nvSpPr>
          <p:cNvPr id="3" name="Content Placeholder 2"/>
          <p:cNvSpPr>
            <a:spLocks noGrp="1"/>
          </p:cNvSpPr>
          <p:nvPr>
            <p:ph idx="1"/>
          </p:nvPr>
        </p:nvSpPr>
        <p:spPr/>
        <p:txBody>
          <a:bodyPr/>
          <a:lstStyle/>
          <a:p>
            <a:r>
              <a:rPr lang="en-GB" dirty="0" smtClean="0"/>
              <a:t>L.C. Can I write a poem? </a:t>
            </a: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Writing </a:t>
            </a:r>
            <a:endParaRPr lang="en-GB" dirty="0"/>
          </a:p>
        </p:txBody>
      </p:sp>
      <p:sp>
        <p:nvSpPr>
          <p:cNvPr id="3" name="Content Placeholder 2"/>
          <p:cNvSpPr>
            <a:spLocks noGrp="1"/>
          </p:cNvSpPr>
          <p:nvPr>
            <p:ph idx="1"/>
          </p:nvPr>
        </p:nvSpPr>
        <p:spPr>
          <a:xfrm>
            <a:off x="457200" y="1268760"/>
            <a:ext cx="5266928" cy="4896544"/>
          </a:xfrm>
        </p:spPr>
        <p:txBody>
          <a:bodyPr>
            <a:noAutofit/>
          </a:bodyPr>
          <a:lstStyle/>
          <a:p>
            <a:pPr>
              <a:buNone/>
            </a:pPr>
            <a:r>
              <a:rPr lang="en-GB" sz="2400" dirty="0"/>
              <a:t>Have you ever looked at a door </a:t>
            </a:r>
            <a:endParaRPr lang="en-GB" sz="2400" dirty="0" smtClean="0"/>
          </a:p>
          <a:p>
            <a:pPr>
              <a:buNone/>
            </a:pPr>
            <a:r>
              <a:rPr lang="en-GB" sz="2400" dirty="0" smtClean="0"/>
              <a:t>and </a:t>
            </a:r>
            <a:r>
              <a:rPr lang="en-GB" sz="2400" dirty="0"/>
              <a:t>wondered what might be on </a:t>
            </a:r>
            <a:endParaRPr lang="en-GB" sz="2400" dirty="0" smtClean="0"/>
          </a:p>
          <a:p>
            <a:pPr>
              <a:buNone/>
            </a:pPr>
            <a:r>
              <a:rPr lang="en-GB" sz="2400" dirty="0" smtClean="0"/>
              <a:t>the </a:t>
            </a:r>
            <a:r>
              <a:rPr lang="en-GB" sz="2400" dirty="0"/>
              <a:t>other side? Where may it lead</a:t>
            </a:r>
            <a:r>
              <a:rPr lang="en-GB" sz="2400" dirty="0" smtClean="0"/>
              <a:t>?</a:t>
            </a:r>
          </a:p>
          <a:p>
            <a:pPr>
              <a:buNone/>
            </a:pPr>
            <a:r>
              <a:rPr lang="en-GB" sz="2400" dirty="0" smtClean="0"/>
              <a:t> </a:t>
            </a:r>
            <a:r>
              <a:rPr lang="en-GB" sz="2400" dirty="0"/>
              <a:t>What may be hiding within? At first </a:t>
            </a:r>
            <a:endParaRPr lang="en-GB" sz="2400" dirty="0" smtClean="0"/>
          </a:p>
          <a:p>
            <a:pPr>
              <a:buNone/>
            </a:pPr>
            <a:r>
              <a:rPr lang="en-GB" sz="2400" dirty="0" smtClean="0"/>
              <a:t>glance</a:t>
            </a:r>
            <a:r>
              <a:rPr lang="en-GB" sz="2400" dirty="0"/>
              <a:t>, a door is just a piece of wood</a:t>
            </a:r>
            <a:r>
              <a:rPr lang="en-GB" sz="2400" dirty="0" smtClean="0"/>
              <a:t>,</a:t>
            </a:r>
          </a:p>
          <a:p>
            <a:pPr>
              <a:buNone/>
            </a:pPr>
            <a:r>
              <a:rPr lang="en-GB" sz="2400" dirty="0" smtClean="0"/>
              <a:t> </a:t>
            </a:r>
            <a:r>
              <a:rPr lang="en-GB" sz="2400" dirty="0"/>
              <a:t>glass or metal that is opened and </a:t>
            </a:r>
            <a:r>
              <a:rPr lang="en-GB" sz="2400" dirty="0" smtClean="0"/>
              <a:t>closed</a:t>
            </a:r>
          </a:p>
          <a:p>
            <a:pPr>
              <a:buNone/>
            </a:pPr>
            <a:r>
              <a:rPr lang="en-GB" sz="2400" dirty="0" smtClean="0"/>
              <a:t> </a:t>
            </a:r>
            <a:r>
              <a:rPr lang="en-GB" sz="2400" dirty="0"/>
              <a:t>so that people can get in and out of a </a:t>
            </a:r>
            <a:endParaRPr lang="en-GB" sz="2400" dirty="0" smtClean="0"/>
          </a:p>
          <a:p>
            <a:pPr>
              <a:buNone/>
            </a:pPr>
            <a:r>
              <a:rPr lang="en-GB" sz="2400" dirty="0" smtClean="0"/>
              <a:t>room</a:t>
            </a:r>
            <a:r>
              <a:rPr lang="en-GB" sz="2400" dirty="0"/>
              <a:t>, a vehicle or a space. But in </a:t>
            </a:r>
            <a:r>
              <a:rPr lang="en-GB" sz="2400" dirty="0" smtClean="0"/>
              <a:t>the</a:t>
            </a:r>
          </a:p>
          <a:p>
            <a:pPr>
              <a:buNone/>
            </a:pPr>
            <a:r>
              <a:rPr lang="en-GB" sz="2400" dirty="0" smtClean="0"/>
              <a:t> </a:t>
            </a:r>
            <a:r>
              <a:rPr lang="en-GB" sz="2400" dirty="0"/>
              <a:t>hands of an author, a door </a:t>
            </a:r>
            <a:r>
              <a:rPr lang="en-GB" sz="2400" dirty="0" smtClean="0"/>
              <a:t>represents</a:t>
            </a:r>
          </a:p>
          <a:p>
            <a:pPr>
              <a:buNone/>
            </a:pPr>
            <a:r>
              <a:rPr lang="en-GB" sz="2400" dirty="0" smtClean="0"/>
              <a:t> </a:t>
            </a:r>
            <a:r>
              <a:rPr lang="en-GB" sz="2400" dirty="0"/>
              <a:t>a world of possibility, a world where </a:t>
            </a:r>
            <a:endParaRPr lang="en-GB" sz="2400" dirty="0" smtClean="0"/>
          </a:p>
          <a:p>
            <a:pPr>
              <a:buNone/>
            </a:pPr>
            <a:r>
              <a:rPr lang="en-GB" sz="2400" dirty="0" smtClean="0"/>
              <a:t>things </a:t>
            </a:r>
            <a:r>
              <a:rPr lang="en-GB" sz="2400" dirty="0"/>
              <a:t>are not only hidden but often </a:t>
            </a:r>
            <a:endParaRPr lang="en-GB" sz="2400" dirty="0" smtClean="0"/>
          </a:p>
          <a:p>
            <a:pPr>
              <a:buNone/>
            </a:pPr>
            <a:r>
              <a:rPr lang="en-GB" sz="2400" dirty="0" smtClean="0"/>
              <a:t>closed </a:t>
            </a:r>
            <a:r>
              <a:rPr lang="en-GB" sz="2400" dirty="0"/>
              <a:t>off and restricted. </a:t>
            </a:r>
          </a:p>
        </p:txBody>
      </p:sp>
      <p:pic>
        <p:nvPicPr>
          <p:cNvPr id="2050" name="Picture 2"/>
          <p:cNvPicPr>
            <a:picLocks noChangeAspect="1" noChangeArrowheads="1"/>
          </p:cNvPicPr>
          <p:nvPr/>
        </p:nvPicPr>
        <p:blipFill>
          <a:blip r:embed="rId2" cstate="print"/>
          <a:srcRect/>
          <a:stretch>
            <a:fillRect/>
          </a:stretch>
        </p:blipFill>
        <p:spPr bwMode="auto">
          <a:xfrm>
            <a:off x="6300192" y="476672"/>
            <a:ext cx="2438400" cy="5976664"/>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Lockdown </a:t>
            </a:r>
            <a:endParaRPr lang="en-GB" dirty="0"/>
          </a:p>
        </p:txBody>
      </p:sp>
      <p:sp>
        <p:nvSpPr>
          <p:cNvPr id="3" name="Content Placeholder 2"/>
          <p:cNvSpPr>
            <a:spLocks noGrp="1"/>
          </p:cNvSpPr>
          <p:nvPr>
            <p:ph idx="1"/>
          </p:nvPr>
        </p:nvSpPr>
        <p:spPr>
          <a:xfrm>
            <a:off x="457200" y="1484784"/>
            <a:ext cx="8229600" cy="4641379"/>
          </a:xfrm>
        </p:spPr>
        <p:txBody>
          <a:bodyPr>
            <a:normAutofit fontScale="92500" lnSpcReduction="20000"/>
          </a:bodyPr>
          <a:lstStyle/>
          <a:p>
            <a:pPr>
              <a:buNone/>
            </a:pPr>
            <a:r>
              <a:rPr lang="en-GB" dirty="0" smtClean="0"/>
              <a:t>The world is in lockdown</a:t>
            </a:r>
            <a:r>
              <a:rPr lang="en-GB" dirty="0"/>
              <a:t>, shut </a:t>
            </a:r>
            <a:endParaRPr lang="en-GB" dirty="0" smtClean="0"/>
          </a:p>
          <a:p>
            <a:pPr>
              <a:buNone/>
            </a:pPr>
            <a:r>
              <a:rPr lang="en-GB" dirty="0" smtClean="0"/>
              <a:t>behind </a:t>
            </a:r>
            <a:r>
              <a:rPr lang="en-GB" dirty="0"/>
              <a:t>doors for our own </a:t>
            </a:r>
            <a:r>
              <a:rPr lang="en-GB" dirty="0" smtClean="0"/>
              <a:t>safety. </a:t>
            </a:r>
          </a:p>
          <a:p>
            <a:pPr>
              <a:buNone/>
            </a:pPr>
            <a:r>
              <a:rPr lang="en-GB" dirty="0" smtClean="0"/>
              <a:t>Each </a:t>
            </a:r>
            <a:r>
              <a:rPr lang="en-GB" dirty="0"/>
              <a:t>of our experiences will </a:t>
            </a:r>
            <a:r>
              <a:rPr lang="en-GB" dirty="0" smtClean="0"/>
              <a:t>be</a:t>
            </a:r>
          </a:p>
          <a:p>
            <a:pPr>
              <a:buNone/>
            </a:pPr>
            <a:r>
              <a:rPr lang="en-GB" dirty="0" smtClean="0"/>
              <a:t> </a:t>
            </a:r>
            <a:r>
              <a:rPr lang="en-GB" dirty="0"/>
              <a:t>very different, but at the heart </a:t>
            </a:r>
            <a:endParaRPr lang="en-GB" dirty="0" smtClean="0"/>
          </a:p>
          <a:p>
            <a:pPr>
              <a:buNone/>
            </a:pPr>
            <a:r>
              <a:rPr lang="en-GB" dirty="0" smtClean="0"/>
              <a:t>of </a:t>
            </a:r>
            <a:r>
              <a:rPr lang="en-GB" dirty="0"/>
              <a:t>the matter is the fact that we </a:t>
            </a:r>
            <a:endParaRPr lang="en-GB" dirty="0" smtClean="0"/>
          </a:p>
          <a:p>
            <a:pPr>
              <a:buNone/>
            </a:pPr>
            <a:r>
              <a:rPr lang="en-GB" dirty="0" smtClean="0"/>
              <a:t>are</a:t>
            </a:r>
            <a:r>
              <a:rPr lang="en-GB" dirty="0"/>
              <a:t>, in a sense, being locked away. </a:t>
            </a:r>
            <a:endParaRPr lang="en-GB" dirty="0" smtClean="0"/>
          </a:p>
          <a:p>
            <a:pPr>
              <a:buNone/>
            </a:pPr>
            <a:r>
              <a:rPr lang="en-GB" dirty="0" smtClean="0"/>
              <a:t>We long </a:t>
            </a:r>
            <a:r>
              <a:rPr lang="en-GB" dirty="0"/>
              <a:t>for the day when the </a:t>
            </a:r>
            <a:endParaRPr lang="en-GB" dirty="0" smtClean="0"/>
          </a:p>
          <a:p>
            <a:pPr>
              <a:buNone/>
            </a:pPr>
            <a:r>
              <a:rPr lang="en-GB" dirty="0" smtClean="0"/>
              <a:t>doors </a:t>
            </a:r>
            <a:r>
              <a:rPr lang="en-GB" dirty="0"/>
              <a:t>are open once again </a:t>
            </a:r>
            <a:r>
              <a:rPr lang="en-GB" dirty="0" smtClean="0"/>
              <a:t>and</a:t>
            </a:r>
          </a:p>
          <a:p>
            <a:pPr>
              <a:buNone/>
            </a:pPr>
            <a:r>
              <a:rPr lang="en-GB" dirty="0" smtClean="0"/>
              <a:t>life </a:t>
            </a:r>
            <a:r>
              <a:rPr lang="en-GB" dirty="0"/>
              <a:t>returns to normality. </a:t>
            </a:r>
            <a:endParaRPr lang="en-GB" dirty="0" smtClean="0"/>
          </a:p>
          <a:p>
            <a:pPr>
              <a:buNone/>
            </a:pPr>
            <a:r>
              <a:rPr lang="en-GB" dirty="0" smtClean="0"/>
              <a:t>But </a:t>
            </a:r>
            <a:r>
              <a:rPr lang="en-GB" dirty="0"/>
              <a:t>how do you feel? </a:t>
            </a:r>
          </a:p>
        </p:txBody>
      </p:sp>
      <p:pic>
        <p:nvPicPr>
          <p:cNvPr id="3075" name="Picture 3"/>
          <p:cNvPicPr>
            <a:picLocks noChangeAspect="1" noChangeArrowheads="1"/>
          </p:cNvPicPr>
          <p:nvPr/>
        </p:nvPicPr>
        <p:blipFill>
          <a:blip r:embed="rId2" cstate="print"/>
          <a:srcRect/>
          <a:stretch>
            <a:fillRect/>
          </a:stretch>
        </p:blipFill>
        <p:spPr bwMode="auto">
          <a:xfrm>
            <a:off x="6300192" y="692696"/>
            <a:ext cx="2381250" cy="5328592"/>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Lockdown </a:t>
            </a:r>
            <a:endParaRPr lang="en-GB" dirty="0"/>
          </a:p>
        </p:txBody>
      </p:sp>
      <p:sp>
        <p:nvSpPr>
          <p:cNvPr id="3" name="Content Placeholder 2"/>
          <p:cNvSpPr>
            <a:spLocks noGrp="1"/>
          </p:cNvSpPr>
          <p:nvPr>
            <p:ph idx="1"/>
          </p:nvPr>
        </p:nvSpPr>
        <p:spPr>
          <a:xfrm>
            <a:off x="457200" y="1600200"/>
            <a:ext cx="5770984" cy="4525963"/>
          </a:xfrm>
        </p:spPr>
        <p:txBody>
          <a:bodyPr>
            <a:normAutofit fontScale="70000" lnSpcReduction="20000"/>
          </a:bodyPr>
          <a:lstStyle/>
          <a:p>
            <a:pPr>
              <a:buNone/>
            </a:pPr>
            <a:r>
              <a:rPr lang="en-GB" dirty="0" smtClean="0"/>
              <a:t>Before we start, draw on your own personal </a:t>
            </a:r>
          </a:p>
          <a:p>
            <a:pPr>
              <a:buNone/>
            </a:pPr>
            <a:r>
              <a:rPr lang="en-GB" dirty="0" smtClean="0"/>
              <a:t>experience of the  situation you find yourself in. </a:t>
            </a:r>
          </a:p>
          <a:p>
            <a:pPr>
              <a:buNone/>
            </a:pPr>
            <a:r>
              <a:rPr lang="en-GB" dirty="0" smtClean="0"/>
              <a:t>How are you feeling and what  is running </a:t>
            </a:r>
          </a:p>
          <a:p>
            <a:pPr>
              <a:buNone/>
            </a:pPr>
            <a:r>
              <a:rPr lang="en-GB" dirty="0" smtClean="0"/>
              <a:t>through your mind? </a:t>
            </a:r>
          </a:p>
          <a:p>
            <a:pPr>
              <a:buNone/>
            </a:pPr>
            <a:endParaRPr lang="en-GB" dirty="0" smtClean="0"/>
          </a:p>
          <a:p>
            <a:pPr>
              <a:buNone/>
            </a:pPr>
            <a:r>
              <a:rPr lang="en-GB" dirty="0" smtClean="0"/>
              <a:t>Let the words burst out of you in  whatever form</a:t>
            </a:r>
          </a:p>
          <a:p>
            <a:pPr>
              <a:buNone/>
            </a:pPr>
            <a:r>
              <a:rPr lang="en-GB" dirty="0" smtClean="0"/>
              <a:t> they decide to take. </a:t>
            </a:r>
          </a:p>
          <a:p>
            <a:pPr>
              <a:buNone/>
            </a:pPr>
            <a:r>
              <a:rPr lang="en-GB" dirty="0" smtClean="0"/>
              <a:t>After all, what better stimulus  to write about </a:t>
            </a:r>
          </a:p>
          <a:p>
            <a:pPr>
              <a:buNone/>
            </a:pPr>
            <a:r>
              <a:rPr lang="en-GB" dirty="0" smtClean="0"/>
              <a:t>now than a sense of being locked  in and the </a:t>
            </a:r>
          </a:p>
          <a:p>
            <a:pPr>
              <a:buNone/>
            </a:pPr>
            <a:r>
              <a:rPr lang="en-GB" dirty="0" smtClean="0"/>
              <a:t>desire for the doors to be open again. </a:t>
            </a:r>
          </a:p>
          <a:p>
            <a:pPr>
              <a:buNone/>
            </a:pPr>
            <a:endParaRPr lang="en-GB" dirty="0" smtClean="0"/>
          </a:p>
          <a:p>
            <a:pPr>
              <a:buNone/>
            </a:pPr>
            <a:r>
              <a:rPr lang="en-GB" dirty="0" smtClean="0"/>
              <a:t>You might want to jot down a  few thoughts now. </a:t>
            </a:r>
          </a:p>
        </p:txBody>
      </p:sp>
      <p:pic>
        <p:nvPicPr>
          <p:cNvPr id="4098" name="Picture 2"/>
          <p:cNvPicPr>
            <a:picLocks noChangeAspect="1" noChangeArrowheads="1"/>
          </p:cNvPicPr>
          <p:nvPr/>
        </p:nvPicPr>
        <p:blipFill>
          <a:blip r:embed="rId2" cstate="print"/>
          <a:srcRect/>
          <a:stretch>
            <a:fillRect/>
          </a:stretch>
        </p:blipFill>
        <p:spPr bwMode="auto">
          <a:xfrm>
            <a:off x="6588224" y="1196752"/>
            <a:ext cx="1990725" cy="5040238"/>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Being creative</a:t>
            </a:r>
            <a:endParaRPr lang="en-GB" dirty="0"/>
          </a:p>
        </p:txBody>
      </p:sp>
      <p:sp>
        <p:nvSpPr>
          <p:cNvPr id="3" name="Content Placeholder 2"/>
          <p:cNvSpPr>
            <a:spLocks noGrp="1"/>
          </p:cNvSpPr>
          <p:nvPr>
            <p:ph idx="1"/>
          </p:nvPr>
        </p:nvSpPr>
        <p:spPr>
          <a:xfrm>
            <a:off x="457200" y="1600200"/>
            <a:ext cx="5266928" cy="4525963"/>
          </a:xfrm>
        </p:spPr>
        <p:txBody>
          <a:bodyPr>
            <a:normAutofit fontScale="70000" lnSpcReduction="20000"/>
          </a:bodyPr>
          <a:lstStyle/>
          <a:p>
            <a:pPr>
              <a:buNone/>
            </a:pPr>
            <a:r>
              <a:rPr lang="en-GB" dirty="0"/>
              <a:t>In order to open up our minds </a:t>
            </a:r>
            <a:r>
              <a:rPr lang="en-GB" dirty="0" smtClean="0"/>
              <a:t>to  </a:t>
            </a:r>
            <a:r>
              <a:rPr lang="en-GB" dirty="0"/>
              <a:t>the world </a:t>
            </a:r>
            <a:endParaRPr lang="en-GB" dirty="0" smtClean="0"/>
          </a:p>
          <a:p>
            <a:pPr>
              <a:buNone/>
            </a:pPr>
            <a:r>
              <a:rPr lang="en-GB" dirty="0" smtClean="0"/>
              <a:t>of </a:t>
            </a:r>
            <a:r>
              <a:rPr lang="en-GB" dirty="0"/>
              <a:t>possibility, it is </a:t>
            </a:r>
            <a:r>
              <a:rPr lang="en-GB" dirty="0" smtClean="0"/>
              <a:t> important </a:t>
            </a:r>
            <a:r>
              <a:rPr lang="en-GB" dirty="0"/>
              <a:t>that we </a:t>
            </a:r>
            <a:r>
              <a:rPr lang="en-GB" dirty="0" smtClean="0"/>
              <a:t>allow</a:t>
            </a:r>
          </a:p>
          <a:p>
            <a:pPr>
              <a:buNone/>
            </a:pPr>
            <a:r>
              <a:rPr lang="en-GB" dirty="0" smtClean="0"/>
              <a:t>ourselves time </a:t>
            </a:r>
            <a:r>
              <a:rPr lang="en-GB" dirty="0"/>
              <a:t>to think creatively. </a:t>
            </a:r>
            <a:r>
              <a:rPr lang="en-GB" dirty="0" smtClean="0"/>
              <a:t>The  </a:t>
            </a:r>
            <a:r>
              <a:rPr lang="en-GB" dirty="0"/>
              <a:t>poet </a:t>
            </a:r>
            <a:endParaRPr lang="en-GB" dirty="0" smtClean="0"/>
          </a:p>
          <a:p>
            <a:pPr>
              <a:buNone/>
            </a:pPr>
            <a:r>
              <a:rPr lang="en-GB" dirty="0" smtClean="0"/>
              <a:t>Ted Hughes tells </a:t>
            </a:r>
            <a:r>
              <a:rPr lang="en-GB" dirty="0"/>
              <a:t>us that, when </a:t>
            </a:r>
            <a:r>
              <a:rPr lang="en-GB" dirty="0" smtClean="0"/>
              <a:t>writing</a:t>
            </a:r>
            <a:r>
              <a:rPr lang="en-GB" dirty="0"/>
              <a:t>, we </a:t>
            </a:r>
            <a:endParaRPr lang="en-GB" dirty="0" smtClean="0"/>
          </a:p>
          <a:p>
            <a:pPr>
              <a:buNone/>
            </a:pPr>
            <a:r>
              <a:rPr lang="en-GB" dirty="0" smtClean="0"/>
              <a:t>have </a:t>
            </a:r>
            <a:r>
              <a:rPr lang="en-GB" dirty="0"/>
              <a:t>to allow our </a:t>
            </a:r>
            <a:r>
              <a:rPr lang="en-GB" dirty="0" smtClean="0"/>
              <a:t>minds </a:t>
            </a:r>
            <a:r>
              <a:rPr lang="en-GB" dirty="0"/>
              <a:t>to wander and </a:t>
            </a:r>
            <a:endParaRPr lang="en-GB" dirty="0" smtClean="0"/>
          </a:p>
          <a:p>
            <a:pPr>
              <a:buNone/>
            </a:pPr>
            <a:r>
              <a:rPr lang="en-GB" dirty="0" smtClean="0"/>
              <a:t>explore </a:t>
            </a:r>
            <a:r>
              <a:rPr lang="en-GB" dirty="0"/>
              <a:t>the </a:t>
            </a:r>
            <a:r>
              <a:rPr lang="en-GB" dirty="0" smtClean="0"/>
              <a:t> world </a:t>
            </a:r>
            <a:r>
              <a:rPr lang="en-GB" dirty="0"/>
              <a:t>of possibility. We must </a:t>
            </a:r>
            <a:endParaRPr lang="en-GB" dirty="0" smtClean="0"/>
          </a:p>
          <a:p>
            <a:pPr>
              <a:buNone/>
            </a:pPr>
            <a:r>
              <a:rPr lang="en-GB" dirty="0" smtClean="0"/>
              <a:t>not worry </a:t>
            </a:r>
            <a:r>
              <a:rPr lang="en-GB" dirty="0"/>
              <a:t>about what comes out or fear </a:t>
            </a:r>
            <a:r>
              <a:rPr lang="en-GB" dirty="0" smtClean="0"/>
              <a:t>that</a:t>
            </a:r>
          </a:p>
          <a:p>
            <a:pPr>
              <a:buNone/>
            </a:pPr>
            <a:r>
              <a:rPr lang="en-GB" dirty="0" smtClean="0"/>
              <a:t>it </a:t>
            </a:r>
            <a:r>
              <a:rPr lang="en-GB" dirty="0"/>
              <a:t>may be wrong. The joy of writing </a:t>
            </a:r>
            <a:r>
              <a:rPr lang="en-GB" dirty="0" smtClean="0"/>
              <a:t> is </a:t>
            </a:r>
            <a:r>
              <a:rPr lang="en-GB" dirty="0"/>
              <a:t>that </a:t>
            </a:r>
            <a:r>
              <a:rPr lang="en-GB" dirty="0" smtClean="0"/>
              <a:t>it</a:t>
            </a:r>
          </a:p>
          <a:p>
            <a:pPr>
              <a:buNone/>
            </a:pPr>
            <a:r>
              <a:rPr lang="en-GB" dirty="0" smtClean="0"/>
              <a:t>allows </a:t>
            </a:r>
            <a:r>
              <a:rPr lang="en-GB" dirty="0"/>
              <a:t>us to explore our thoughts, </a:t>
            </a:r>
            <a:r>
              <a:rPr lang="en-GB" dirty="0" smtClean="0"/>
              <a:t> or </a:t>
            </a:r>
          </a:p>
          <a:p>
            <a:pPr>
              <a:buNone/>
            </a:pPr>
            <a:r>
              <a:rPr lang="en-GB" dirty="0" smtClean="0"/>
              <a:t>interests</a:t>
            </a:r>
            <a:r>
              <a:rPr lang="en-GB" dirty="0"/>
              <a:t>, our imagination. This activity </a:t>
            </a:r>
            <a:endParaRPr lang="en-GB" dirty="0" smtClean="0"/>
          </a:p>
          <a:p>
            <a:pPr>
              <a:buNone/>
            </a:pPr>
            <a:r>
              <a:rPr lang="en-GB" dirty="0" smtClean="0"/>
              <a:t>is </a:t>
            </a:r>
            <a:r>
              <a:rPr lang="en-GB" dirty="0"/>
              <a:t>designed to let you lose your inhibitions </a:t>
            </a:r>
            <a:endParaRPr lang="en-GB" dirty="0" smtClean="0"/>
          </a:p>
          <a:p>
            <a:pPr>
              <a:buNone/>
            </a:pPr>
            <a:r>
              <a:rPr lang="en-GB" dirty="0" smtClean="0"/>
              <a:t>and </a:t>
            </a:r>
            <a:r>
              <a:rPr lang="en-GB" dirty="0"/>
              <a:t>explore the world of possibility. </a:t>
            </a:r>
          </a:p>
        </p:txBody>
      </p:sp>
      <p:pic>
        <p:nvPicPr>
          <p:cNvPr id="5122" name="Picture 2"/>
          <p:cNvPicPr>
            <a:picLocks noChangeAspect="1" noChangeArrowheads="1"/>
          </p:cNvPicPr>
          <p:nvPr/>
        </p:nvPicPr>
        <p:blipFill>
          <a:blip r:embed="rId2" cstate="print"/>
          <a:srcRect/>
          <a:stretch>
            <a:fillRect/>
          </a:stretch>
        </p:blipFill>
        <p:spPr bwMode="auto">
          <a:xfrm>
            <a:off x="6372200" y="1412776"/>
            <a:ext cx="1905000" cy="4562475"/>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sz="3100" b="1" i="1" dirty="0" smtClean="0"/>
              <a:t/>
            </a:r>
            <a:br>
              <a:rPr lang="en-GB" sz="3100" b="1" i="1" dirty="0" smtClean="0"/>
            </a:br>
            <a:r>
              <a:rPr lang="en-GB" sz="3100" b="1" i="1" dirty="0" smtClean="0"/>
              <a:t>Read the example. </a:t>
            </a:r>
            <a:br>
              <a:rPr lang="en-GB" sz="3100" b="1" i="1" dirty="0" smtClean="0"/>
            </a:br>
            <a:r>
              <a:rPr lang="en-GB" sz="3100" b="1" i="1" dirty="0" smtClean="0"/>
              <a:t>A door is … </a:t>
            </a:r>
            <a:r>
              <a:rPr lang="en-GB" b="1" i="1" dirty="0" smtClean="0"/>
              <a:t/>
            </a:r>
            <a:br>
              <a:rPr lang="en-GB" b="1" i="1" dirty="0" smtClean="0"/>
            </a:br>
            <a:endParaRPr lang="en-GB" dirty="0"/>
          </a:p>
        </p:txBody>
      </p:sp>
      <p:sp>
        <p:nvSpPr>
          <p:cNvPr id="3" name="Content Placeholder 2"/>
          <p:cNvSpPr>
            <a:spLocks noGrp="1"/>
          </p:cNvSpPr>
          <p:nvPr>
            <p:ph idx="1"/>
          </p:nvPr>
        </p:nvSpPr>
        <p:spPr>
          <a:xfrm>
            <a:off x="539552" y="1052736"/>
            <a:ext cx="8229600" cy="5361459"/>
          </a:xfrm>
        </p:spPr>
        <p:txBody>
          <a:bodyPr>
            <a:normAutofit fontScale="55000" lnSpcReduction="20000"/>
          </a:bodyPr>
          <a:lstStyle/>
          <a:p>
            <a:pPr>
              <a:buNone/>
            </a:pPr>
            <a:r>
              <a:rPr lang="en-GB" i="1" dirty="0" smtClean="0"/>
              <a:t>A </a:t>
            </a:r>
            <a:r>
              <a:rPr lang="en-GB" i="1" dirty="0"/>
              <a:t>door is a barrier between can and can’t, </a:t>
            </a:r>
          </a:p>
          <a:p>
            <a:pPr>
              <a:buNone/>
            </a:pPr>
            <a:r>
              <a:rPr lang="en-GB" i="1" dirty="0"/>
              <a:t>Sometimes opened in intrigue, </a:t>
            </a:r>
          </a:p>
          <a:p>
            <a:pPr>
              <a:buNone/>
            </a:pPr>
            <a:r>
              <a:rPr lang="en-GB" i="1" dirty="0"/>
              <a:t>Often slammed shut in defiance. </a:t>
            </a:r>
          </a:p>
          <a:p>
            <a:pPr>
              <a:buNone/>
            </a:pPr>
            <a:r>
              <a:rPr lang="en-GB" i="1" dirty="0"/>
              <a:t>A door is hope, an escape from reality, </a:t>
            </a:r>
          </a:p>
          <a:p>
            <a:pPr>
              <a:buNone/>
            </a:pPr>
            <a:r>
              <a:rPr lang="en-GB" i="1" dirty="0"/>
              <a:t>An escape to happiness, </a:t>
            </a:r>
          </a:p>
          <a:p>
            <a:pPr>
              <a:buNone/>
            </a:pPr>
            <a:r>
              <a:rPr lang="en-GB" i="1" dirty="0"/>
              <a:t>A hidden sanctuary. </a:t>
            </a:r>
          </a:p>
          <a:p>
            <a:pPr>
              <a:buNone/>
            </a:pPr>
            <a:r>
              <a:rPr lang="en-GB" i="1" dirty="0"/>
              <a:t>A door is protection, it locks and encases, </a:t>
            </a:r>
          </a:p>
          <a:p>
            <a:pPr>
              <a:buNone/>
            </a:pPr>
            <a:r>
              <a:rPr lang="en-GB" i="1" dirty="0"/>
              <a:t>It bars and isolates, </a:t>
            </a:r>
          </a:p>
          <a:p>
            <a:pPr>
              <a:buNone/>
            </a:pPr>
            <a:r>
              <a:rPr lang="en-GB" i="1" dirty="0"/>
              <a:t>It secludes and forgets. </a:t>
            </a:r>
          </a:p>
          <a:p>
            <a:pPr>
              <a:buNone/>
            </a:pPr>
            <a:r>
              <a:rPr lang="en-GB" i="1" dirty="0"/>
              <a:t>A door is a portal to an imaginary world, </a:t>
            </a:r>
          </a:p>
          <a:p>
            <a:pPr>
              <a:buNone/>
            </a:pPr>
            <a:r>
              <a:rPr lang="en-GB" i="1" dirty="0"/>
              <a:t>A passage to the unknown, </a:t>
            </a:r>
          </a:p>
          <a:p>
            <a:pPr>
              <a:buNone/>
            </a:pPr>
            <a:r>
              <a:rPr lang="en-GB" i="1" dirty="0"/>
              <a:t>To journeys unexplored. </a:t>
            </a:r>
          </a:p>
          <a:p>
            <a:pPr>
              <a:buNone/>
            </a:pPr>
            <a:r>
              <a:rPr lang="en-GB" i="1" dirty="0"/>
              <a:t>A door is magic, conjuring possibility, </a:t>
            </a:r>
          </a:p>
          <a:p>
            <a:pPr>
              <a:buNone/>
            </a:pPr>
            <a:r>
              <a:rPr lang="en-GB" i="1" dirty="0"/>
              <a:t>Endless passageways and avenues, </a:t>
            </a:r>
          </a:p>
          <a:p>
            <a:pPr>
              <a:buNone/>
            </a:pPr>
            <a:r>
              <a:rPr lang="en-GB" i="1" dirty="0"/>
              <a:t>In the labyrinth of our mind. </a:t>
            </a:r>
          </a:p>
          <a:p>
            <a:pPr>
              <a:buNone/>
            </a:pPr>
            <a:r>
              <a:rPr lang="en-GB" i="1" dirty="0"/>
              <a:t>A door is the end, locked and secure, </a:t>
            </a:r>
          </a:p>
          <a:p>
            <a:pPr>
              <a:buNone/>
            </a:pPr>
            <a:r>
              <a:rPr lang="en-GB" i="1" dirty="0"/>
              <a:t>Waiting for the prisoners, </a:t>
            </a:r>
          </a:p>
          <a:p>
            <a:pPr>
              <a:buNone/>
            </a:pPr>
            <a:r>
              <a:rPr lang="en-GB" i="1" dirty="0"/>
              <a:t>To break out from their cells. </a:t>
            </a:r>
            <a:endParaRPr lang="en-GB" dirty="0"/>
          </a:p>
        </p:txBody>
      </p:sp>
      <p:pic>
        <p:nvPicPr>
          <p:cNvPr id="6146" name="Picture 2"/>
          <p:cNvPicPr>
            <a:picLocks noChangeAspect="1" noChangeArrowheads="1"/>
          </p:cNvPicPr>
          <p:nvPr/>
        </p:nvPicPr>
        <p:blipFill>
          <a:blip r:embed="rId2" cstate="print"/>
          <a:srcRect/>
          <a:stretch>
            <a:fillRect/>
          </a:stretch>
        </p:blipFill>
        <p:spPr bwMode="auto">
          <a:xfrm>
            <a:off x="5652120" y="1124744"/>
            <a:ext cx="3024336" cy="5112568"/>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
            </a:r>
            <a:br>
              <a:rPr lang="en-GB" b="1" dirty="0" smtClean="0"/>
            </a:br>
            <a:r>
              <a:rPr lang="en-GB" b="1" dirty="0" smtClean="0"/>
              <a:t>Tips</a:t>
            </a:r>
            <a:br>
              <a:rPr lang="en-GB" b="1" dirty="0" smtClean="0"/>
            </a:b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Remember </a:t>
            </a:r>
            <a:r>
              <a:rPr lang="en-GB" dirty="0"/>
              <a:t>– do not </a:t>
            </a:r>
            <a:r>
              <a:rPr lang="en-GB" dirty="0" err="1"/>
              <a:t>overthink</a:t>
            </a:r>
            <a:r>
              <a:rPr lang="en-GB" dirty="0"/>
              <a:t> this – let the ideas run free. </a:t>
            </a:r>
          </a:p>
          <a:p>
            <a:r>
              <a:rPr lang="en-GB" dirty="0"/>
              <a:t>In </a:t>
            </a:r>
            <a:r>
              <a:rPr lang="en-GB" dirty="0" smtClean="0"/>
              <a:t>the example, it begins by thinking </a:t>
            </a:r>
            <a:r>
              <a:rPr lang="en-GB" dirty="0"/>
              <a:t>what a door may represent (e.g. a barrier, hope, protection, a portal, magic, the end</a:t>
            </a:r>
            <a:r>
              <a:rPr lang="en-GB" dirty="0" smtClean="0"/>
              <a:t>). </a:t>
            </a:r>
          </a:p>
          <a:p>
            <a:r>
              <a:rPr lang="en-GB" dirty="0" smtClean="0"/>
              <a:t>To </a:t>
            </a:r>
            <a:r>
              <a:rPr lang="en-GB" dirty="0"/>
              <a:t>get the initial idea, ask yourself: what is a door like? Once you have the simile, turn it into the metaphor by saying that the door is that. </a:t>
            </a:r>
          </a:p>
          <a:p>
            <a:r>
              <a:rPr lang="en-GB" dirty="0"/>
              <a:t>e.g. A door is like a barrier (simile) </a:t>
            </a:r>
          </a:p>
          <a:p>
            <a:r>
              <a:rPr lang="en-GB" dirty="0"/>
              <a:t>A door is a barrier (metaphor) </a:t>
            </a:r>
          </a:p>
          <a:p>
            <a:r>
              <a:rPr lang="en-GB" dirty="0"/>
              <a:t>Then extend the metaphor with some added detail. </a:t>
            </a:r>
            <a:r>
              <a:rPr lang="en-GB" dirty="0" smtClean="0"/>
              <a:t>Do not </a:t>
            </a:r>
            <a:r>
              <a:rPr lang="en-GB" dirty="0"/>
              <a:t>worry if some ideas </a:t>
            </a:r>
            <a:r>
              <a:rPr lang="en-GB" dirty="0" smtClean="0"/>
              <a:t>are abstract </a:t>
            </a:r>
            <a:r>
              <a:rPr lang="en-GB" dirty="0"/>
              <a:t>or if some </a:t>
            </a:r>
            <a:r>
              <a:rPr lang="en-GB" dirty="0" smtClean="0"/>
              <a:t>are </a:t>
            </a:r>
            <a:r>
              <a:rPr lang="en-GB" dirty="0"/>
              <a:t>more literal. </a:t>
            </a:r>
            <a:r>
              <a:rPr lang="en-GB" dirty="0" smtClean="0"/>
              <a:t>Let your mind </a:t>
            </a:r>
            <a:r>
              <a:rPr lang="en-GB" dirty="0"/>
              <a:t>run </a:t>
            </a:r>
            <a:r>
              <a:rPr lang="en-GB" dirty="0" smtClean="0"/>
              <a:t>free!</a:t>
            </a:r>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Starting to write</a:t>
            </a:r>
            <a:endParaRPr lang="en-GB" dirty="0"/>
          </a:p>
        </p:txBody>
      </p:sp>
      <p:pic>
        <p:nvPicPr>
          <p:cNvPr id="1026" name="Picture 2"/>
          <p:cNvPicPr>
            <a:picLocks noGrp="1" noChangeAspect="1" noChangeArrowheads="1"/>
          </p:cNvPicPr>
          <p:nvPr>
            <p:ph idx="1"/>
          </p:nvPr>
        </p:nvPicPr>
        <p:blipFill>
          <a:blip r:embed="rId2" cstate="print"/>
          <a:srcRect/>
          <a:stretch>
            <a:fillRect/>
          </a:stretch>
        </p:blipFill>
        <p:spPr bwMode="auto">
          <a:xfrm>
            <a:off x="755577" y="1628800"/>
            <a:ext cx="4032448" cy="4680520"/>
          </a:xfrm>
          <a:prstGeom prst="rect">
            <a:avLst/>
          </a:prstGeom>
          <a:noFill/>
          <a:ln w="9525">
            <a:noFill/>
            <a:miter lim="800000"/>
            <a:headEnd/>
            <a:tailEnd/>
          </a:ln>
        </p:spPr>
      </p:pic>
      <p:sp>
        <p:nvSpPr>
          <p:cNvPr id="5" name="TextBox 4"/>
          <p:cNvSpPr txBox="1"/>
          <p:nvPr/>
        </p:nvSpPr>
        <p:spPr>
          <a:xfrm>
            <a:off x="5220072" y="1772816"/>
            <a:ext cx="3672408" cy="397031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t>Begin with the simple opening: </a:t>
            </a:r>
          </a:p>
          <a:p>
            <a:r>
              <a:rPr lang="en-GB" b="1" dirty="0"/>
              <a:t>A door is … </a:t>
            </a:r>
          </a:p>
          <a:p>
            <a:r>
              <a:rPr lang="en-GB" dirty="0"/>
              <a:t>This could be a repeating phrase that is revisited through the </a:t>
            </a:r>
            <a:r>
              <a:rPr lang="en-GB" dirty="0" smtClean="0"/>
              <a:t>poem. </a:t>
            </a:r>
            <a:endParaRPr lang="en-GB" dirty="0"/>
          </a:p>
          <a:p>
            <a:r>
              <a:rPr lang="en-GB" dirty="0"/>
              <a:t>Then let your imagination run wild and free. Whatever pops into your head, jot it down. Don’t worry about spelling, punctuation, grammar or sentence construction. Just focus on the words that spill out of you and find themselves assembled on the page. </a:t>
            </a:r>
            <a:endParaRPr lang="en-GB" dirty="0" smtClean="0"/>
          </a:p>
          <a:p>
            <a:endParaRPr lang="en-GB" dirty="0"/>
          </a:p>
          <a:p>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Word Bank </a:t>
            </a:r>
            <a:endParaRPr lang="en-GB" dirty="0"/>
          </a:p>
        </p:txBody>
      </p:sp>
      <p:sp>
        <p:nvSpPr>
          <p:cNvPr id="3" name="Content Placeholder 2"/>
          <p:cNvSpPr>
            <a:spLocks noGrp="1"/>
          </p:cNvSpPr>
          <p:nvPr>
            <p:ph idx="1"/>
          </p:nvPr>
        </p:nvSpPr>
        <p:spPr>
          <a:xfrm>
            <a:off x="457200" y="1600200"/>
            <a:ext cx="2530624" cy="4525963"/>
          </a:xfrm>
        </p:spPr>
        <p:txBody>
          <a:bodyPr>
            <a:normAutofit lnSpcReduction="10000"/>
          </a:bodyPr>
          <a:lstStyle/>
          <a:p>
            <a:r>
              <a:rPr lang="en-GB" dirty="0" smtClean="0"/>
              <a:t>portal</a:t>
            </a:r>
          </a:p>
          <a:p>
            <a:r>
              <a:rPr lang="en-GB" dirty="0" smtClean="0"/>
              <a:t>barrier</a:t>
            </a:r>
          </a:p>
          <a:p>
            <a:r>
              <a:rPr lang="en-GB" dirty="0" smtClean="0"/>
              <a:t>possibility</a:t>
            </a:r>
          </a:p>
          <a:p>
            <a:r>
              <a:rPr lang="en-GB" dirty="0" smtClean="0"/>
              <a:t>hope</a:t>
            </a:r>
          </a:p>
          <a:p>
            <a:r>
              <a:rPr lang="en-GB" dirty="0" smtClean="0"/>
              <a:t>protection</a:t>
            </a:r>
          </a:p>
          <a:p>
            <a:r>
              <a:rPr lang="en-GB" dirty="0" smtClean="0"/>
              <a:t>seclusion</a:t>
            </a:r>
          </a:p>
          <a:p>
            <a:r>
              <a:rPr lang="en-GB" dirty="0" smtClean="0"/>
              <a:t>isolation</a:t>
            </a:r>
          </a:p>
          <a:p>
            <a:r>
              <a:rPr lang="en-GB" dirty="0" smtClean="0"/>
              <a:t>reality</a:t>
            </a:r>
          </a:p>
          <a:p>
            <a:endParaRPr lang="en-GB" dirty="0" smtClean="0"/>
          </a:p>
          <a:p>
            <a:endParaRPr lang="en-GB" dirty="0" smtClean="0"/>
          </a:p>
          <a:p>
            <a:endParaRPr lang="en-GB" dirty="0"/>
          </a:p>
        </p:txBody>
      </p:sp>
      <p:sp>
        <p:nvSpPr>
          <p:cNvPr id="4" name="TextBox 3"/>
          <p:cNvSpPr txBox="1"/>
          <p:nvPr/>
        </p:nvSpPr>
        <p:spPr>
          <a:xfrm>
            <a:off x="3131840" y="1556792"/>
            <a:ext cx="2304256" cy="5642764"/>
          </a:xfrm>
          <a:prstGeom prst="rect">
            <a:avLst/>
          </a:prstGeom>
          <a:noFill/>
        </p:spPr>
        <p:txBody>
          <a:bodyPr wrap="square" rtlCol="0">
            <a:spAutoFit/>
          </a:bodyPr>
          <a:lstStyle/>
          <a:p>
            <a:pPr>
              <a:buFont typeface="Arial" pitchFamily="34" charset="0"/>
              <a:buChar char="•"/>
            </a:pPr>
            <a:r>
              <a:rPr lang="en-GB" sz="3200" dirty="0" smtClean="0"/>
              <a:t>  secrecy</a:t>
            </a:r>
          </a:p>
          <a:p>
            <a:pPr>
              <a:buFont typeface="Arial" pitchFamily="34" charset="0"/>
              <a:buChar char="•"/>
            </a:pPr>
            <a:r>
              <a:rPr lang="en-GB" sz="3200" dirty="0" smtClean="0"/>
              <a:t>  invisible </a:t>
            </a:r>
          </a:p>
          <a:p>
            <a:pPr>
              <a:buFont typeface="Arial" pitchFamily="34" charset="0"/>
              <a:buChar char="•"/>
            </a:pPr>
            <a:r>
              <a:rPr lang="en-GB" sz="3200" dirty="0"/>
              <a:t> </a:t>
            </a:r>
            <a:r>
              <a:rPr lang="en-GB" sz="3200" dirty="0" smtClean="0"/>
              <a:t> prison </a:t>
            </a:r>
          </a:p>
          <a:p>
            <a:pPr>
              <a:buFont typeface="Arial" pitchFamily="34" charset="0"/>
              <a:buChar char="•"/>
            </a:pPr>
            <a:r>
              <a:rPr lang="en-GB" sz="3200" dirty="0" smtClean="0"/>
              <a:t>  labyrinth</a:t>
            </a:r>
          </a:p>
          <a:p>
            <a:pPr>
              <a:buFont typeface="Arial" pitchFamily="34" charset="0"/>
              <a:buChar char="•"/>
            </a:pPr>
            <a:r>
              <a:rPr lang="en-GB" sz="3200" dirty="0" smtClean="0"/>
              <a:t>  maze</a:t>
            </a:r>
          </a:p>
          <a:p>
            <a:pPr>
              <a:buFont typeface="Arial" pitchFamily="34" charset="0"/>
              <a:buChar char="•"/>
            </a:pPr>
            <a:r>
              <a:rPr lang="en-GB" sz="3200" dirty="0" smtClean="0"/>
              <a:t>  escape</a:t>
            </a:r>
          </a:p>
          <a:p>
            <a:pPr>
              <a:buFont typeface="Arial" pitchFamily="34" charset="0"/>
              <a:buChar char="•"/>
            </a:pPr>
            <a:r>
              <a:rPr lang="en-GB" sz="3200" dirty="0" smtClean="0"/>
              <a:t> confusion</a:t>
            </a:r>
          </a:p>
          <a:p>
            <a:pPr>
              <a:buFont typeface="Arial" pitchFamily="34" charset="0"/>
              <a:buChar char="•"/>
            </a:pPr>
            <a:r>
              <a:rPr lang="en-GB" sz="3200" dirty="0"/>
              <a:t> </a:t>
            </a:r>
            <a:r>
              <a:rPr lang="en-GB" sz="3200" dirty="0" smtClean="0"/>
              <a:t>passages</a:t>
            </a:r>
          </a:p>
          <a:p>
            <a:pPr>
              <a:buFont typeface="Arial" pitchFamily="34" charset="0"/>
              <a:buChar char="•"/>
            </a:pPr>
            <a:r>
              <a:rPr lang="en-GB" sz="3200" dirty="0" smtClean="0"/>
              <a:t> avenues</a:t>
            </a:r>
          </a:p>
          <a:p>
            <a:pPr>
              <a:buFont typeface="Arial" pitchFamily="34" charset="0"/>
              <a:buChar char="•"/>
            </a:pPr>
            <a:endParaRPr lang="en-GB" sz="3200" dirty="0" smtClean="0"/>
          </a:p>
          <a:p>
            <a:pPr>
              <a:buFont typeface="Arial" pitchFamily="34" charset="0"/>
              <a:buChar char="•"/>
            </a:pPr>
            <a:endParaRPr lang="en-GB" dirty="0" smtClean="0"/>
          </a:p>
          <a:p>
            <a:endParaRPr lang="en-GB" dirty="0"/>
          </a:p>
        </p:txBody>
      </p:sp>
      <p:sp>
        <p:nvSpPr>
          <p:cNvPr id="5" name="TextBox 4"/>
          <p:cNvSpPr txBox="1"/>
          <p:nvPr/>
        </p:nvSpPr>
        <p:spPr>
          <a:xfrm>
            <a:off x="5580112" y="1556792"/>
            <a:ext cx="2664296" cy="4801314"/>
          </a:xfrm>
          <a:prstGeom prst="rect">
            <a:avLst/>
          </a:prstGeom>
          <a:noFill/>
        </p:spPr>
        <p:txBody>
          <a:bodyPr wrap="square" rtlCol="0">
            <a:spAutoFit/>
          </a:bodyPr>
          <a:lstStyle/>
          <a:p>
            <a:pPr>
              <a:buFont typeface="Arial" pitchFamily="34" charset="0"/>
              <a:buChar char="•"/>
            </a:pPr>
            <a:r>
              <a:rPr lang="en-GB" sz="3200" dirty="0" smtClean="0"/>
              <a:t> travel</a:t>
            </a:r>
          </a:p>
          <a:p>
            <a:pPr>
              <a:buFont typeface="Arial" pitchFamily="34" charset="0"/>
              <a:buChar char="•"/>
            </a:pPr>
            <a:r>
              <a:rPr lang="en-GB" sz="3200" dirty="0" smtClean="0"/>
              <a:t> freedom</a:t>
            </a:r>
          </a:p>
          <a:p>
            <a:pPr>
              <a:buFont typeface="Arial" pitchFamily="34" charset="0"/>
              <a:buChar char="•"/>
            </a:pPr>
            <a:r>
              <a:rPr lang="en-GB" sz="3200" dirty="0" smtClean="0"/>
              <a:t> locked </a:t>
            </a:r>
          </a:p>
          <a:p>
            <a:pPr>
              <a:buFont typeface="Arial" pitchFamily="34" charset="0"/>
              <a:buChar char="•"/>
            </a:pPr>
            <a:r>
              <a:rPr lang="en-GB" sz="3200" dirty="0" smtClean="0"/>
              <a:t> unlimited</a:t>
            </a:r>
          </a:p>
          <a:p>
            <a:pPr>
              <a:buFont typeface="Arial" pitchFamily="34" charset="0"/>
              <a:buChar char="•"/>
            </a:pPr>
            <a:r>
              <a:rPr lang="en-GB" sz="3200" dirty="0"/>
              <a:t> </a:t>
            </a:r>
            <a:r>
              <a:rPr lang="en-GB" sz="3200" dirty="0" smtClean="0"/>
              <a:t> ajar</a:t>
            </a:r>
          </a:p>
          <a:p>
            <a:pPr>
              <a:buFont typeface="Arial" pitchFamily="34" charset="0"/>
              <a:buChar char="•"/>
            </a:pPr>
            <a:r>
              <a:rPr lang="en-GB" sz="3200" dirty="0" smtClean="0"/>
              <a:t> exploration</a:t>
            </a:r>
          </a:p>
          <a:p>
            <a:pPr>
              <a:buFont typeface="Arial" pitchFamily="34" charset="0"/>
              <a:buChar char="•"/>
            </a:pPr>
            <a:r>
              <a:rPr lang="en-GB" sz="3200" dirty="0"/>
              <a:t> </a:t>
            </a:r>
            <a:r>
              <a:rPr lang="en-GB" sz="3200" dirty="0" smtClean="0"/>
              <a:t>darkness </a:t>
            </a:r>
          </a:p>
          <a:p>
            <a:pPr>
              <a:buFont typeface="Arial" pitchFamily="34" charset="0"/>
              <a:buChar char="•"/>
            </a:pPr>
            <a:r>
              <a:rPr lang="en-GB" sz="3200" dirty="0" smtClean="0"/>
              <a:t> beauty</a:t>
            </a:r>
          </a:p>
          <a:p>
            <a:pPr>
              <a:buFont typeface="Arial" pitchFamily="34" charset="0"/>
              <a:buChar char="•"/>
            </a:pPr>
            <a:r>
              <a:rPr lang="en-GB" sz="3200" dirty="0" smtClean="0"/>
              <a:t> journey</a:t>
            </a:r>
          </a:p>
          <a:p>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Editing your writing </a:t>
            </a:r>
            <a:endParaRPr lang="en-GB" dirty="0"/>
          </a:p>
        </p:txBody>
      </p:sp>
      <p:pic>
        <p:nvPicPr>
          <p:cNvPr id="1026" name="Picture 2"/>
          <p:cNvPicPr>
            <a:picLocks noGrp="1" noChangeAspect="1" noChangeArrowheads="1"/>
          </p:cNvPicPr>
          <p:nvPr>
            <p:ph idx="1"/>
          </p:nvPr>
        </p:nvPicPr>
        <p:blipFill>
          <a:blip r:embed="rId2" cstate="print"/>
          <a:srcRect/>
          <a:stretch>
            <a:fillRect/>
          </a:stretch>
        </p:blipFill>
        <p:spPr bwMode="auto">
          <a:xfrm>
            <a:off x="755577" y="1628800"/>
            <a:ext cx="4032448" cy="4680520"/>
          </a:xfrm>
          <a:prstGeom prst="rect">
            <a:avLst/>
          </a:prstGeom>
          <a:noFill/>
          <a:ln w="9525">
            <a:noFill/>
            <a:miter lim="800000"/>
            <a:headEnd/>
            <a:tailEnd/>
          </a:ln>
        </p:spPr>
      </p:pic>
      <p:sp>
        <p:nvSpPr>
          <p:cNvPr id="5" name="TextBox 4"/>
          <p:cNvSpPr txBox="1"/>
          <p:nvPr/>
        </p:nvSpPr>
        <p:spPr>
          <a:xfrm>
            <a:off x="5220072" y="1772816"/>
            <a:ext cx="3672408" cy="332398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b="1" dirty="0" smtClean="0"/>
              <a:t>A </a:t>
            </a:r>
            <a:r>
              <a:rPr lang="en-GB" sz="2400" b="1" dirty="0"/>
              <a:t>door is … </a:t>
            </a:r>
          </a:p>
          <a:p>
            <a:r>
              <a:rPr lang="en-GB" sz="2400" dirty="0" smtClean="0"/>
              <a:t>Use a dictionary to check your spellings.</a:t>
            </a:r>
          </a:p>
          <a:p>
            <a:r>
              <a:rPr lang="en-GB" sz="2400" dirty="0" smtClean="0"/>
              <a:t>Use a thesaurus to choose the most powerful verbs and adjectives.</a:t>
            </a:r>
          </a:p>
          <a:p>
            <a:r>
              <a:rPr lang="en-GB" sz="2400" dirty="0" smtClean="0"/>
              <a:t>Have you used a simile?</a:t>
            </a:r>
          </a:p>
          <a:p>
            <a:r>
              <a:rPr lang="en-GB" sz="2400" dirty="0" smtClean="0"/>
              <a:t>Have you used a metaphor?</a:t>
            </a:r>
            <a:endParaRPr lang="en-GB" sz="2400" dirty="0"/>
          </a:p>
          <a:p>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Grammar</a:t>
            </a:r>
            <a:endParaRPr lang="en-GB" dirty="0"/>
          </a:p>
        </p:txBody>
      </p:sp>
      <p:sp>
        <p:nvSpPr>
          <p:cNvPr id="5" name="Content Placeholder 4"/>
          <p:cNvSpPr>
            <a:spLocks noGrp="1"/>
          </p:cNvSpPr>
          <p:nvPr>
            <p:ph idx="1"/>
          </p:nvPr>
        </p:nvSpPr>
        <p:spPr/>
        <p:txBody>
          <a:bodyPr/>
          <a:lstStyle/>
          <a:p>
            <a:r>
              <a:rPr lang="en-GB" dirty="0" smtClean="0"/>
              <a:t>L.C. Can I use idioms?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Grammar</a:t>
            </a:r>
            <a:endParaRPr lang="en-GB" dirty="0"/>
          </a:p>
        </p:txBody>
      </p:sp>
      <p:sp>
        <p:nvSpPr>
          <p:cNvPr id="5" name="Content Placeholder 4"/>
          <p:cNvSpPr>
            <a:spLocks noGrp="1"/>
          </p:cNvSpPr>
          <p:nvPr>
            <p:ph idx="1"/>
          </p:nvPr>
        </p:nvSpPr>
        <p:spPr>
          <a:xfrm>
            <a:off x="457200" y="1268760"/>
            <a:ext cx="8229600" cy="2448273"/>
          </a:xfrm>
        </p:spPr>
        <p:txBody>
          <a:bodyPr/>
          <a:lstStyle/>
          <a:p>
            <a:r>
              <a:rPr lang="en-GB" dirty="0"/>
              <a:t>An idiom is a common word or phrase which means something different from its literal meaning but can be understood because of its popular </a:t>
            </a:r>
            <a:r>
              <a:rPr lang="en-GB" dirty="0" smtClean="0"/>
              <a:t>use.</a:t>
            </a:r>
          </a:p>
          <a:p>
            <a:endParaRPr lang="en-GB" dirty="0"/>
          </a:p>
        </p:txBody>
      </p:sp>
      <p:pic>
        <p:nvPicPr>
          <p:cNvPr id="8195" name="Picture 3"/>
          <p:cNvPicPr>
            <a:picLocks noChangeAspect="1" noChangeArrowheads="1"/>
          </p:cNvPicPr>
          <p:nvPr/>
        </p:nvPicPr>
        <p:blipFill>
          <a:blip r:embed="rId2" cstate="print"/>
          <a:srcRect/>
          <a:stretch>
            <a:fillRect/>
          </a:stretch>
        </p:blipFill>
        <p:spPr bwMode="auto">
          <a:xfrm>
            <a:off x="683568" y="3284984"/>
            <a:ext cx="8058150" cy="3212976"/>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143000"/>
          </a:xfrm>
        </p:spPr>
        <p:txBody>
          <a:bodyPr>
            <a:noAutofit/>
          </a:bodyPr>
          <a:lstStyle/>
          <a:p>
            <a:pPr algn="l"/>
            <a:r>
              <a:rPr lang="en-GB" sz="3200" dirty="0"/>
              <a:t>Below is a list of idioms about doors. </a:t>
            </a:r>
            <a:r>
              <a:rPr lang="en-GB" sz="3200" dirty="0" smtClean="0"/>
              <a:t/>
            </a:r>
            <a:br>
              <a:rPr lang="en-GB" sz="3200" dirty="0" smtClean="0"/>
            </a:br>
            <a:r>
              <a:rPr lang="en-GB" sz="3200" dirty="0" smtClean="0"/>
              <a:t>Can </a:t>
            </a:r>
            <a:r>
              <a:rPr lang="en-GB" sz="3200" dirty="0"/>
              <a:t>you work out or find out what </a:t>
            </a:r>
            <a:r>
              <a:rPr lang="en-GB" sz="3200" dirty="0" smtClean="0"/>
              <a:t>they </a:t>
            </a:r>
            <a:r>
              <a:rPr lang="en-GB" sz="3200" dirty="0"/>
              <a:t>mean? </a:t>
            </a:r>
          </a:p>
        </p:txBody>
      </p:sp>
      <p:sp>
        <p:nvSpPr>
          <p:cNvPr id="3" name="Content Placeholder 2"/>
          <p:cNvSpPr>
            <a:spLocks noGrp="1"/>
          </p:cNvSpPr>
          <p:nvPr>
            <p:ph idx="1"/>
          </p:nvPr>
        </p:nvSpPr>
        <p:spPr/>
        <p:txBody>
          <a:bodyPr/>
          <a:lstStyle/>
          <a:p>
            <a:r>
              <a:rPr lang="en-GB" dirty="0"/>
              <a:t>as one door closes another opens 	</a:t>
            </a:r>
          </a:p>
          <a:p>
            <a:r>
              <a:rPr lang="en-GB" dirty="0" smtClean="0"/>
              <a:t>beat </a:t>
            </a:r>
            <a:r>
              <a:rPr lang="en-GB" dirty="0"/>
              <a:t>a path to somebody’s door 	</a:t>
            </a:r>
          </a:p>
          <a:p>
            <a:r>
              <a:rPr lang="en-GB" dirty="0" smtClean="0"/>
              <a:t>close/shut </a:t>
            </a:r>
            <a:r>
              <a:rPr lang="en-GB" dirty="0"/>
              <a:t>the door on </a:t>
            </a:r>
            <a:r>
              <a:rPr lang="en-GB" dirty="0" smtClean="0"/>
              <a:t>something</a:t>
            </a:r>
          </a:p>
          <a:p>
            <a:r>
              <a:rPr lang="en-GB" dirty="0" smtClean="0"/>
              <a:t> foot in the door</a:t>
            </a:r>
            <a:endParaRPr lang="en-GB" dirty="0"/>
          </a:p>
          <a:p>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143000"/>
          </a:xfrm>
        </p:spPr>
        <p:txBody>
          <a:bodyPr>
            <a:noAutofit/>
          </a:bodyPr>
          <a:lstStyle/>
          <a:p>
            <a:pPr algn="l"/>
            <a:r>
              <a:rPr lang="en-GB" sz="3200" dirty="0"/>
              <a:t>Below is a list of idioms about doors. </a:t>
            </a:r>
            <a:r>
              <a:rPr lang="en-GB" sz="3200" dirty="0" smtClean="0"/>
              <a:t/>
            </a:r>
            <a:br>
              <a:rPr lang="en-GB" sz="3200" dirty="0" smtClean="0"/>
            </a:br>
            <a:r>
              <a:rPr lang="en-GB" sz="3200" dirty="0" smtClean="0"/>
              <a:t>Can </a:t>
            </a:r>
            <a:r>
              <a:rPr lang="en-GB" sz="3200" dirty="0"/>
              <a:t>you work out or find out what </a:t>
            </a:r>
            <a:r>
              <a:rPr lang="en-GB" sz="3200" dirty="0" smtClean="0"/>
              <a:t>they </a:t>
            </a:r>
            <a:r>
              <a:rPr lang="en-GB" sz="3200" dirty="0"/>
              <a:t>mean? </a:t>
            </a:r>
          </a:p>
        </p:txBody>
      </p:sp>
      <p:sp>
        <p:nvSpPr>
          <p:cNvPr id="3" name="Content Placeholder 2"/>
          <p:cNvSpPr>
            <a:spLocks noGrp="1"/>
          </p:cNvSpPr>
          <p:nvPr>
            <p:ph idx="1"/>
          </p:nvPr>
        </p:nvSpPr>
        <p:spPr/>
        <p:txBody>
          <a:bodyPr>
            <a:normAutofit lnSpcReduction="10000"/>
          </a:bodyPr>
          <a:lstStyle/>
          <a:p>
            <a:r>
              <a:rPr lang="en-GB" dirty="0" smtClean="0"/>
              <a:t>early </a:t>
            </a:r>
            <a:r>
              <a:rPr lang="en-GB" dirty="0"/>
              <a:t>doors 	</a:t>
            </a:r>
          </a:p>
          <a:p>
            <a:r>
              <a:rPr lang="en-GB" dirty="0" smtClean="0"/>
              <a:t>keep </a:t>
            </a:r>
            <a:r>
              <a:rPr lang="en-GB" dirty="0"/>
              <a:t>the wolf from the door 	</a:t>
            </a:r>
          </a:p>
          <a:p>
            <a:r>
              <a:rPr lang="en-GB" dirty="0"/>
              <a:t>knocking on heaven’s door 	</a:t>
            </a:r>
          </a:p>
          <a:p>
            <a:r>
              <a:rPr lang="en-GB" dirty="0"/>
              <a:t>lay something at somebody’s door 	</a:t>
            </a:r>
          </a:p>
          <a:p>
            <a:r>
              <a:rPr lang="en-GB" dirty="0"/>
              <a:t>leave the door open 	</a:t>
            </a:r>
          </a:p>
          <a:p>
            <a:r>
              <a:rPr lang="en-GB" dirty="0"/>
              <a:t>never darken my door again 	</a:t>
            </a:r>
          </a:p>
          <a:p>
            <a:r>
              <a:rPr lang="en-GB" dirty="0" smtClean="0"/>
              <a:t>show </a:t>
            </a:r>
            <a:r>
              <a:rPr lang="en-GB" dirty="0"/>
              <a:t>somebody the door 	</a:t>
            </a:r>
          </a:p>
          <a:p>
            <a:r>
              <a:rPr lang="en-GB" dirty="0"/>
              <a:t>slam the door in somebody’s face 	</a:t>
            </a:r>
          </a:p>
          <a:p>
            <a:endParaRPr lang="en-GB"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143000"/>
          </a:xfrm>
        </p:spPr>
        <p:txBody>
          <a:bodyPr>
            <a:noAutofit/>
          </a:bodyPr>
          <a:lstStyle/>
          <a:p>
            <a:pPr algn="l"/>
            <a:r>
              <a:rPr lang="en-GB" sz="3200" b="1" dirty="0"/>
              <a:t>Artistic </a:t>
            </a:r>
            <a:r>
              <a:rPr lang="en-GB" sz="3200" b="1" dirty="0" smtClean="0"/>
              <a:t>challenge</a:t>
            </a:r>
            <a:endParaRPr lang="en-GB" sz="3200" dirty="0"/>
          </a:p>
        </p:txBody>
      </p:sp>
      <p:sp>
        <p:nvSpPr>
          <p:cNvPr id="3" name="Content Placeholder 2"/>
          <p:cNvSpPr>
            <a:spLocks noGrp="1"/>
          </p:cNvSpPr>
          <p:nvPr>
            <p:ph idx="1"/>
          </p:nvPr>
        </p:nvSpPr>
        <p:spPr/>
        <p:txBody>
          <a:bodyPr>
            <a:normAutofit/>
          </a:bodyPr>
          <a:lstStyle/>
          <a:p>
            <a:r>
              <a:rPr lang="en-GB" dirty="0"/>
              <a:t>Can you turn your favourite door idiom into a poster? Think about the meaning and how this could be represented through your design.</a:t>
            </a:r>
          </a:p>
          <a:p>
            <a:endParaRPr lang="en-GB"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Spelling</a:t>
            </a:r>
            <a:endParaRPr lang="en-GB" dirty="0"/>
          </a:p>
        </p:txBody>
      </p:sp>
      <p:sp>
        <p:nvSpPr>
          <p:cNvPr id="3" name="Content Placeholder 2"/>
          <p:cNvSpPr>
            <a:spLocks noGrp="1"/>
          </p:cNvSpPr>
          <p:nvPr>
            <p:ph idx="1"/>
          </p:nvPr>
        </p:nvSpPr>
        <p:spPr/>
        <p:txBody>
          <a:bodyPr/>
          <a:lstStyle/>
          <a:p>
            <a:pPr>
              <a:buNone/>
            </a:pPr>
            <a:r>
              <a:rPr lang="en-GB" dirty="0" smtClean="0"/>
              <a:t>L.C. Can I build words from roots using prefixes and suffixes?</a:t>
            </a:r>
          </a:p>
          <a:p>
            <a:endParaRPr lang="en-GB" dirty="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l"/>
            <a:r>
              <a:rPr lang="en-US" dirty="0" smtClean="0"/>
              <a:t/>
            </a:r>
            <a:br>
              <a:rPr lang="en-US" dirty="0" smtClean="0"/>
            </a:br>
            <a:r>
              <a:rPr lang="en-US" sz="3600" dirty="0" smtClean="0"/>
              <a:t>Find the meaning of the root and where it came from by using a dictionary. </a:t>
            </a:r>
            <a:r>
              <a:rPr lang="en-GB" dirty="0" smtClean="0"/>
              <a:t/>
            </a:r>
            <a:br>
              <a:rPr lang="en-GB" dirty="0" smtClean="0"/>
            </a:br>
            <a:endParaRPr lang="en-GB" dirty="0"/>
          </a:p>
        </p:txBody>
      </p:sp>
      <p:sp>
        <p:nvSpPr>
          <p:cNvPr id="3" name="Content Placeholder 2"/>
          <p:cNvSpPr>
            <a:spLocks noGrp="1"/>
          </p:cNvSpPr>
          <p:nvPr>
            <p:ph idx="1"/>
          </p:nvPr>
        </p:nvSpPr>
        <p:spPr/>
        <p:txBody>
          <a:bodyPr>
            <a:normAutofit fontScale="92500" lnSpcReduction="10000"/>
          </a:bodyPr>
          <a:lstStyle/>
          <a:p>
            <a:pPr>
              <a:buNone/>
            </a:pPr>
            <a:r>
              <a:rPr lang="en-US" sz="3600" dirty="0" err="1" smtClean="0"/>
              <a:t>cyclo</a:t>
            </a:r>
            <a:endParaRPr lang="en-GB" sz="3600" dirty="0" smtClean="0"/>
          </a:p>
          <a:p>
            <a:pPr>
              <a:buNone/>
            </a:pPr>
            <a:r>
              <a:rPr lang="en-US" sz="3600" dirty="0" err="1" smtClean="0"/>
              <a:t>chrono</a:t>
            </a:r>
            <a:endParaRPr lang="en-GB" sz="3600" dirty="0" smtClean="0"/>
          </a:p>
          <a:p>
            <a:pPr>
              <a:buNone/>
            </a:pPr>
            <a:r>
              <a:rPr lang="en-US" sz="3600" dirty="0" smtClean="0"/>
              <a:t>tract</a:t>
            </a:r>
            <a:endParaRPr lang="en-GB" sz="3600" dirty="0" smtClean="0"/>
          </a:p>
          <a:p>
            <a:pPr>
              <a:buNone/>
            </a:pPr>
            <a:r>
              <a:rPr lang="en-US" sz="3600" dirty="0" err="1" smtClean="0"/>
              <a:t>dict</a:t>
            </a:r>
            <a:endParaRPr lang="en-GB" sz="3600" dirty="0" smtClean="0"/>
          </a:p>
          <a:p>
            <a:pPr>
              <a:buNone/>
            </a:pPr>
            <a:r>
              <a:rPr lang="en-US" sz="3600" dirty="0" smtClean="0"/>
              <a:t>script</a:t>
            </a:r>
            <a:endParaRPr lang="en-GB" sz="3600" dirty="0" smtClean="0"/>
          </a:p>
          <a:p>
            <a:pPr>
              <a:buNone/>
            </a:pPr>
            <a:r>
              <a:rPr lang="en-US" sz="3600" dirty="0" err="1" smtClean="0"/>
              <a:t>fac</a:t>
            </a:r>
            <a:endParaRPr lang="en-GB" sz="3600" dirty="0" smtClean="0"/>
          </a:p>
          <a:p>
            <a:pPr>
              <a:buNone/>
            </a:pPr>
            <a:r>
              <a:rPr lang="en-US" sz="3600" dirty="0" smtClean="0"/>
              <a:t>port</a:t>
            </a:r>
            <a:endParaRPr lang="en-GB" sz="3600" dirty="0" smtClean="0"/>
          </a:p>
          <a:p>
            <a:pPr>
              <a:buNone/>
            </a:pPr>
            <a:r>
              <a:rPr lang="en-US" sz="3600" dirty="0" err="1" smtClean="0"/>
              <a:t>struct</a:t>
            </a:r>
            <a:endParaRPr lang="en-GB" sz="3600" dirty="0" smtClean="0"/>
          </a:p>
          <a:p>
            <a:pPr lvl="0">
              <a:buNone/>
            </a:pPr>
            <a:endParaRPr lang="en-GB" dirty="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noAutofit/>
          </a:bodyPr>
          <a:lstStyle/>
          <a:p>
            <a:pPr algn="l"/>
            <a:r>
              <a:rPr lang="en-US" sz="3600" dirty="0" smtClean="0"/>
              <a:t>Build as many words as you can by adding prefixes and suffixes to the root.</a:t>
            </a:r>
            <a:endParaRPr lang="en-GB" sz="3600" dirty="0"/>
          </a:p>
        </p:txBody>
      </p:sp>
      <p:graphicFrame>
        <p:nvGraphicFramePr>
          <p:cNvPr id="4" name="Content Placeholder 3"/>
          <p:cNvGraphicFramePr>
            <a:graphicFrameLocks noGrp="1"/>
          </p:cNvGraphicFramePr>
          <p:nvPr>
            <p:ph idx="1"/>
          </p:nvPr>
        </p:nvGraphicFramePr>
        <p:xfrm>
          <a:off x="611560" y="1628801"/>
          <a:ext cx="8229600" cy="4561695"/>
        </p:xfrm>
        <a:graphic>
          <a:graphicData uri="http://schemas.openxmlformats.org/drawingml/2006/table">
            <a:tbl>
              <a:tblPr firstRow="1" bandRow="1">
                <a:tableStyleId>{5C22544A-7EE6-4342-B048-85BDC9FD1C3A}</a:tableStyleId>
              </a:tblPr>
              <a:tblGrid>
                <a:gridCol w="2743200"/>
                <a:gridCol w="2743200"/>
                <a:gridCol w="2743200"/>
              </a:tblGrid>
              <a:tr h="506855">
                <a:tc>
                  <a:txBody>
                    <a:bodyPr/>
                    <a:lstStyle/>
                    <a:p>
                      <a:r>
                        <a:rPr lang="en-GB" dirty="0" smtClean="0"/>
                        <a:t>Prefix</a:t>
                      </a:r>
                      <a:endParaRPr lang="en-GB" dirty="0"/>
                    </a:p>
                  </a:txBody>
                  <a:tcPr/>
                </a:tc>
                <a:tc>
                  <a:txBody>
                    <a:bodyPr/>
                    <a:lstStyle/>
                    <a:p>
                      <a:r>
                        <a:rPr lang="en-GB" dirty="0" smtClean="0"/>
                        <a:t>Root</a:t>
                      </a:r>
                      <a:endParaRPr lang="en-GB" dirty="0"/>
                    </a:p>
                  </a:txBody>
                  <a:tcPr/>
                </a:tc>
                <a:tc>
                  <a:txBody>
                    <a:bodyPr/>
                    <a:lstStyle/>
                    <a:p>
                      <a:r>
                        <a:rPr lang="en-GB" dirty="0" smtClean="0"/>
                        <a:t>Suffix</a:t>
                      </a:r>
                      <a:endParaRPr lang="en-GB" dirty="0"/>
                    </a:p>
                  </a:txBody>
                  <a:tcPr/>
                </a:tc>
              </a:tr>
              <a:tr h="506855">
                <a:tc>
                  <a:txBody>
                    <a:bodyPr/>
                    <a:lstStyle/>
                    <a:p>
                      <a:endParaRPr lang="en-GB"/>
                    </a:p>
                  </a:txBody>
                  <a:tcPr/>
                </a:tc>
                <a:tc>
                  <a:txBody>
                    <a:bodyPr/>
                    <a:lstStyle/>
                    <a:p>
                      <a:r>
                        <a:rPr lang="en-GB" dirty="0" err="1" smtClean="0"/>
                        <a:t>cyclo</a:t>
                      </a:r>
                      <a:endParaRPr lang="en-GB" dirty="0"/>
                    </a:p>
                  </a:txBody>
                  <a:tcPr/>
                </a:tc>
                <a:tc>
                  <a:txBody>
                    <a:bodyPr/>
                    <a:lstStyle/>
                    <a:p>
                      <a:endParaRPr lang="en-GB"/>
                    </a:p>
                  </a:txBody>
                  <a:tcPr/>
                </a:tc>
              </a:tr>
              <a:tr h="506855">
                <a:tc>
                  <a:txBody>
                    <a:bodyPr/>
                    <a:lstStyle/>
                    <a:p>
                      <a:endParaRPr lang="en-GB"/>
                    </a:p>
                  </a:txBody>
                  <a:tcPr/>
                </a:tc>
                <a:tc>
                  <a:txBody>
                    <a:bodyPr/>
                    <a:lstStyle/>
                    <a:p>
                      <a:r>
                        <a:rPr lang="en-GB" dirty="0" err="1" smtClean="0"/>
                        <a:t>chrono</a:t>
                      </a:r>
                      <a:endParaRPr lang="en-GB" dirty="0"/>
                    </a:p>
                  </a:txBody>
                  <a:tcPr/>
                </a:tc>
                <a:tc>
                  <a:txBody>
                    <a:bodyPr/>
                    <a:lstStyle/>
                    <a:p>
                      <a:endParaRPr lang="en-GB"/>
                    </a:p>
                  </a:txBody>
                  <a:tcPr/>
                </a:tc>
              </a:tr>
              <a:tr h="506855">
                <a:tc>
                  <a:txBody>
                    <a:bodyPr/>
                    <a:lstStyle/>
                    <a:p>
                      <a:endParaRPr lang="en-GB" dirty="0"/>
                    </a:p>
                  </a:txBody>
                  <a:tcPr/>
                </a:tc>
                <a:tc>
                  <a:txBody>
                    <a:bodyPr/>
                    <a:lstStyle/>
                    <a:p>
                      <a:r>
                        <a:rPr lang="en-GB" dirty="0" smtClean="0"/>
                        <a:t>tract</a:t>
                      </a:r>
                      <a:endParaRPr lang="en-GB" dirty="0"/>
                    </a:p>
                  </a:txBody>
                  <a:tcPr/>
                </a:tc>
                <a:tc>
                  <a:txBody>
                    <a:bodyPr/>
                    <a:lstStyle/>
                    <a:p>
                      <a:endParaRPr lang="en-GB"/>
                    </a:p>
                  </a:txBody>
                  <a:tcPr/>
                </a:tc>
              </a:tr>
              <a:tr h="506855">
                <a:tc>
                  <a:txBody>
                    <a:bodyPr/>
                    <a:lstStyle/>
                    <a:p>
                      <a:endParaRPr lang="en-GB"/>
                    </a:p>
                  </a:txBody>
                  <a:tcPr/>
                </a:tc>
                <a:tc>
                  <a:txBody>
                    <a:bodyPr/>
                    <a:lstStyle/>
                    <a:p>
                      <a:r>
                        <a:rPr lang="en-GB" dirty="0" err="1" smtClean="0"/>
                        <a:t>dict</a:t>
                      </a:r>
                      <a:endParaRPr lang="en-GB" dirty="0"/>
                    </a:p>
                  </a:txBody>
                  <a:tcPr/>
                </a:tc>
                <a:tc>
                  <a:txBody>
                    <a:bodyPr/>
                    <a:lstStyle/>
                    <a:p>
                      <a:endParaRPr lang="en-GB"/>
                    </a:p>
                  </a:txBody>
                  <a:tcPr/>
                </a:tc>
              </a:tr>
              <a:tr h="506855">
                <a:tc>
                  <a:txBody>
                    <a:bodyPr/>
                    <a:lstStyle/>
                    <a:p>
                      <a:endParaRPr lang="en-GB"/>
                    </a:p>
                  </a:txBody>
                  <a:tcPr/>
                </a:tc>
                <a:tc>
                  <a:txBody>
                    <a:bodyPr/>
                    <a:lstStyle/>
                    <a:p>
                      <a:r>
                        <a:rPr lang="en-GB" dirty="0" smtClean="0"/>
                        <a:t>script</a:t>
                      </a:r>
                      <a:endParaRPr lang="en-GB" dirty="0"/>
                    </a:p>
                  </a:txBody>
                  <a:tcPr/>
                </a:tc>
                <a:tc>
                  <a:txBody>
                    <a:bodyPr/>
                    <a:lstStyle/>
                    <a:p>
                      <a:endParaRPr lang="en-GB"/>
                    </a:p>
                  </a:txBody>
                  <a:tcPr/>
                </a:tc>
              </a:tr>
              <a:tr h="506855">
                <a:tc>
                  <a:txBody>
                    <a:bodyPr/>
                    <a:lstStyle/>
                    <a:p>
                      <a:endParaRPr lang="en-GB"/>
                    </a:p>
                  </a:txBody>
                  <a:tcPr/>
                </a:tc>
                <a:tc>
                  <a:txBody>
                    <a:bodyPr/>
                    <a:lstStyle/>
                    <a:p>
                      <a:r>
                        <a:rPr lang="en-GB" dirty="0" err="1" smtClean="0"/>
                        <a:t>fac</a:t>
                      </a:r>
                      <a:endParaRPr lang="en-GB" dirty="0"/>
                    </a:p>
                  </a:txBody>
                  <a:tcPr/>
                </a:tc>
                <a:tc>
                  <a:txBody>
                    <a:bodyPr/>
                    <a:lstStyle/>
                    <a:p>
                      <a:endParaRPr lang="en-GB"/>
                    </a:p>
                  </a:txBody>
                  <a:tcPr/>
                </a:tc>
              </a:tr>
              <a:tr h="506855">
                <a:tc>
                  <a:txBody>
                    <a:bodyPr/>
                    <a:lstStyle/>
                    <a:p>
                      <a:endParaRPr lang="en-GB" dirty="0"/>
                    </a:p>
                  </a:txBody>
                  <a:tcPr/>
                </a:tc>
                <a:tc>
                  <a:txBody>
                    <a:bodyPr/>
                    <a:lstStyle/>
                    <a:p>
                      <a:r>
                        <a:rPr lang="en-GB" dirty="0" smtClean="0"/>
                        <a:t>port</a:t>
                      </a:r>
                      <a:endParaRPr lang="en-GB" dirty="0"/>
                    </a:p>
                  </a:txBody>
                  <a:tcPr/>
                </a:tc>
                <a:tc>
                  <a:txBody>
                    <a:bodyPr/>
                    <a:lstStyle/>
                    <a:p>
                      <a:endParaRPr lang="en-GB" dirty="0"/>
                    </a:p>
                  </a:txBody>
                  <a:tcPr/>
                </a:tc>
              </a:tr>
              <a:tr h="506855">
                <a:tc>
                  <a:txBody>
                    <a:bodyPr/>
                    <a:lstStyle/>
                    <a:p>
                      <a:endParaRPr lang="en-GB"/>
                    </a:p>
                  </a:txBody>
                  <a:tcPr/>
                </a:tc>
                <a:tc>
                  <a:txBody>
                    <a:bodyPr/>
                    <a:lstStyle/>
                    <a:p>
                      <a:r>
                        <a:rPr lang="en-GB" dirty="0" err="1" smtClean="0"/>
                        <a:t>struct</a:t>
                      </a:r>
                      <a:endParaRPr lang="en-GB" dirty="0"/>
                    </a:p>
                  </a:txBody>
                  <a:tcPr/>
                </a:tc>
                <a:tc>
                  <a:txBody>
                    <a:bodyPr/>
                    <a:lstStyle/>
                    <a:p>
                      <a:endParaRPr lang="en-GB" dirty="0"/>
                    </a:p>
                  </a:txBody>
                  <a:tcPr/>
                </a:tc>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dirty="0" smtClean="0"/>
              <a:t>Quiz time</a:t>
            </a:r>
            <a:r>
              <a:rPr lang="en-GB" dirty="0" smtClean="0"/>
              <a:t>!</a:t>
            </a:r>
            <a:endParaRPr lang="en-GB" dirty="0"/>
          </a:p>
        </p:txBody>
      </p:sp>
      <p:sp>
        <p:nvSpPr>
          <p:cNvPr id="3" name="Content Placeholder 2"/>
          <p:cNvSpPr>
            <a:spLocks noGrp="1"/>
          </p:cNvSpPr>
          <p:nvPr>
            <p:ph idx="1"/>
          </p:nvPr>
        </p:nvSpPr>
        <p:spPr/>
        <p:txBody>
          <a:bodyPr/>
          <a:lstStyle/>
          <a:p>
            <a:pPr lvl="0">
              <a:buNone/>
            </a:pPr>
            <a:r>
              <a:rPr lang="en-US" dirty="0" smtClean="0"/>
              <a:t>If the prefix </a:t>
            </a:r>
            <a:r>
              <a:rPr lang="en-US" b="1" dirty="0" smtClean="0"/>
              <a:t>inter- </a:t>
            </a:r>
            <a:r>
              <a:rPr lang="en-US" dirty="0" smtClean="0"/>
              <a:t>means </a:t>
            </a:r>
            <a:r>
              <a:rPr lang="en-US" b="1" dirty="0" smtClean="0"/>
              <a:t>between</a:t>
            </a:r>
            <a:r>
              <a:rPr lang="en-US" dirty="0" smtClean="0"/>
              <a:t>, the portion </a:t>
            </a:r>
          </a:p>
          <a:p>
            <a:pPr lvl="0">
              <a:buNone/>
            </a:pPr>
            <a:r>
              <a:rPr lang="en-US" dirty="0" smtClean="0"/>
              <a:t>of time between acts of play or during a concert </a:t>
            </a:r>
          </a:p>
          <a:p>
            <a:pPr lvl="0">
              <a:buNone/>
            </a:pPr>
            <a:r>
              <a:rPr lang="en-US" dirty="0" smtClean="0"/>
              <a:t>is called an…</a:t>
            </a:r>
            <a:endParaRPr lang="en-GB" dirty="0" smtClean="0"/>
          </a:p>
          <a:p>
            <a:pPr lvl="1">
              <a:buNone/>
            </a:pPr>
            <a:r>
              <a:rPr lang="en-US" dirty="0" smtClean="0"/>
              <a:t>a.   interstate</a:t>
            </a:r>
            <a:endParaRPr lang="en-GB" dirty="0" smtClean="0"/>
          </a:p>
          <a:p>
            <a:pPr marL="971550" lvl="1" indent="-514350">
              <a:buAutoNum type="alphaLcPeriod" startAt="2"/>
            </a:pPr>
            <a:r>
              <a:rPr lang="en-US" dirty="0" smtClean="0"/>
              <a:t>intermission </a:t>
            </a:r>
          </a:p>
          <a:p>
            <a:pPr marL="971550" lvl="1" indent="-514350">
              <a:buAutoNum type="alphaLcPeriod" startAt="2"/>
            </a:pPr>
            <a:r>
              <a:rPr lang="en-US" dirty="0" smtClean="0"/>
              <a:t>international</a:t>
            </a:r>
          </a:p>
          <a:p>
            <a:pPr marL="971550" lvl="1" indent="-514350">
              <a:buAutoNum type="alphaLcPeriod" startAt="3"/>
            </a:pPr>
            <a:r>
              <a:rPr lang="en-GB" dirty="0" smtClean="0"/>
              <a:t>internal</a:t>
            </a:r>
          </a:p>
          <a:p>
            <a:endParaRPr lang="en-GB"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lvl="0">
              <a:buNone/>
            </a:pPr>
            <a:r>
              <a:rPr lang="en-US" dirty="0" smtClean="0"/>
              <a:t>If the prefix </a:t>
            </a:r>
            <a:r>
              <a:rPr lang="en-US" b="1" dirty="0" err="1" smtClean="0"/>
              <a:t>crede</a:t>
            </a:r>
            <a:r>
              <a:rPr lang="en-US" b="1" dirty="0" smtClean="0"/>
              <a:t>- </a:t>
            </a:r>
            <a:r>
              <a:rPr lang="en-US" dirty="0" smtClean="0"/>
              <a:t>means to </a:t>
            </a:r>
            <a:r>
              <a:rPr lang="en-US" b="1" dirty="0" smtClean="0"/>
              <a:t>believe</a:t>
            </a:r>
            <a:r>
              <a:rPr lang="en-US" dirty="0" smtClean="0"/>
              <a:t>, if you can</a:t>
            </a:r>
          </a:p>
          <a:p>
            <a:pPr lvl="0">
              <a:buNone/>
            </a:pPr>
            <a:r>
              <a:rPr lang="en-US" dirty="0" smtClean="0"/>
              <a:t>believe someone, then that person has good…</a:t>
            </a:r>
            <a:endParaRPr lang="en-GB" dirty="0" smtClean="0"/>
          </a:p>
          <a:p>
            <a:pPr>
              <a:buNone/>
            </a:pPr>
            <a:r>
              <a:rPr lang="en-US" b="1" dirty="0" smtClean="0"/>
              <a:t>a	</a:t>
            </a:r>
            <a:r>
              <a:rPr lang="en-US" dirty="0" smtClean="0"/>
              <a:t>credibility </a:t>
            </a:r>
          </a:p>
          <a:p>
            <a:pPr>
              <a:buNone/>
            </a:pPr>
            <a:r>
              <a:rPr lang="en-US" b="1" dirty="0" smtClean="0"/>
              <a:t>b	</a:t>
            </a:r>
            <a:r>
              <a:rPr lang="en-US" dirty="0" smtClean="0"/>
              <a:t>counterfeit </a:t>
            </a:r>
          </a:p>
          <a:p>
            <a:pPr>
              <a:buNone/>
            </a:pPr>
            <a:r>
              <a:rPr lang="en-US" b="1" dirty="0" smtClean="0"/>
              <a:t>c	</a:t>
            </a:r>
            <a:r>
              <a:rPr lang="en-US" dirty="0" smtClean="0"/>
              <a:t>cycle</a:t>
            </a:r>
            <a:endParaRPr lang="en-GB" dirty="0" smtClean="0"/>
          </a:p>
          <a:p>
            <a:pPr>
              <a:buNone/>
            </a:pPr>
            <a:r>
              <a:rPr lang="en-US" b="1" dirty="0" smtClean="0"/>
              <a:t>d	</a:t>
            </a:r>
            <a:r>
              <a:rPr lang="en-US" dirty="0" smtClean="0"/>
              <a:t>credit</a:t>
            </a:r>
            <a:endParaRPr lang="en-GB" dirty="0" smtClean="0"/>
          </a:p>
          <a:p>
            <a:endParaRPr lang="en-GB"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lvl="0">
              <a:buNone/>
            </a:pPr>
            <a:r>
              <a:rPr lang="en-US" dirty="0" smtClean="0"/>
              <a:t>If the prefix </a:t>
            </a:r>
            <a:r>
              <a:rPr lang="en-US" b="1" dirty="0" err="1" smtClean="0"/>
              <a:t>dict</a:t>
            </a:r>
            <a:r>
              <a:rPr lang="en-US" b="1" dirty="0" smtClean="0"/>
              <a:t>- </a:t>
            </a:r>
            <a:r>
              <a:rPr lang="en-US" dirty="0" smtClean="0"/>
              <a:t>means </a:t>
            </a:r>
            <a:r>
              <a:rPr lang="en-US" b="1" dirty="0" smtClean="0"/>
              <a:t>speak</a:t>
            </a:r>
            <a:r>
              <a:rPr lang="en-US" dirty="0" smtClean="0"/>
              <a:t>, a person’s </a:t>
            </a:r>
          </a:p>
          <a:p>
            <a:pPr lvl="0">
              <a:buNone/>
            </a:pPr>
            <a:r>
              <a:rPr lang="en-US" dirty="0" smtClean="0"/>
              <a:t>manner of speaking is called…</a:t>
            </a:r>
            <a:endParaRPr lang="en-GB" dirty="0" smtClean="0"/>
          </a:p>
          <a:p>
            <a:pPr lvl="0">
              <a:buNone/>
            </a:pPr>
            <a:r>
              <a:rPr lang="en-US" dirty="0" smtClean="0"/>
              <a:t>a. dictate</a:t>
            </a:r>
            <a:endParaRPr lang="en-GB" dirty="0" smtClean="0"/>
          </a:p>
          <a:p>
            <a:pPr lvl="0">
              <a:buNone/>
            </a:pPr>
            <a:r>
              <a:rPr lang="en-US" dirty="0" smtClean="0"/>
              <a:t>b. diction</a:t>
            </a:r>
            <a:endParaRPr lang="en-GB" dirty="0" smtClean="0"/>
          </a:p>
          <a:p>
            <a:pPr lvl="0">
              <a:buNone/>
            </a:pPr>
            <a:r>
              <a:rPr lang="en-US" dirty="0" smtClean="0"/>
              <a:t>c. dictionary</a:t>
            </a:r>
            <a:endParaRPr lang="en-GB" dirty="0" smtClean="0"/>
          </a:p>
          <a:p>
            <a:pPr lvl="0">
              <a:buNone/>
            </a:pPr>
            <a:r>
              <a:rPr lang="en-US" dirty="0" smtClean="0"/>
              <a:t>d. prescription</a:t>
            </a:r>
            <a:endParaRPr lang="en-GB" dirty="0" smtClean="0"/>
          </a:p>
          <a:p>
            <a:endParaRPr lang="en-GB"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lvl="0">
              <a:buNone/>
            </a:pPr>
            <a:r>
              <a:rPr lang="en-US" dirty="0" smtClean="0"/>
              <a:t>If the prefix </a:t>
            </a:r>
            <a:r>
              <a:rPr lang="en-US" b="1" dirty="0" smtClean="0"/>
              <a:t>tract- </a:t>
            </a:r>
            <a:r>
              <a:rPr lang="en-US" dirty="0" smtClean="0"/>
              <a:t>means </a:t>
            </a:r>
            <a:r>
              <a:rPr lang="en-US" b="1" dirty="0" smtClean="0"/>
              <a:t>to drag</a:t>
            </a:r>
            <a:r>
              <a:rPr lang="en-US" dirty="0" smtClean="0"/>
              <a:t>, </a:t>
            </a:r>
            <a:r>
              <a:rPr lang="en-US" b="1" dirty="0" smtClean="0"/>
              <a:t>draw</a:t>
            </a:r>
            <a:r>
              <a:rPr lang="en-US" dirty="0" smtClean="0"/>
              <a:t>, the act </a:t>
            </a:r>
          </a:p>
          <a:p>
            <a:pPr lvl="0">
              <a:buNone/>
            </a:pPr>
            <a:r>
              <a:rPr lang="en-US" dirty="0" smtClean="0"/>
              <a:t>of drawing or pulling a thing is known as…</a:t>
            </a:r>
            <a:endParaRPr lang="en-GB" dirty="0" smtClean="0"/>
          </a:p>
          <a:p>
            <a:pPr lvl="0">
              <a:buNone/>
            </a:pPr>
            <a:r>
              <a:rPr lang="en-US" dirty="0" smtClean="0"/>
              <a:t>a. traction</a:t>
            </a:r>
            <a:endParaRPr lang="en-GB" dirty="0" smtClean="0"/>
          </a:p>
          <a:p>
            <a:pPr lvl="0">
              <a:buNone/>
            </a:pPr>
            <a:r>
              <a:rPr lang="en-US" dirty="0" smtClean="0"/>
              <a:t>b. attractive</a:t>
            </a:r>
            <a:endParaRPr lang="en-GB" dirty="0" smtClean="0"/>
          </a:p>
          <a:p>
            <a:pPr lvl="0">
              <a:buNone/>
            </a:pPr>
            <a:r>
              <a:rPr lang="en-US" dirty="0" smtClean="0"/>
              <a:t>c. tractor</a:t>
            </a:r>
            <a:endParaRPr lang="en-GB" dirty="0" smtClean="0"/>
          </a:p>
          <a:p>
            <a:pPr lvl="0">
              <a:buNone/>
            </a:pPr>
            <a:r>
              <a:rPr lang="en-US" dirty="0" smtClean="0"/>
              <a:t>d. incredulous</a:t>
            </a:r>
            <a:endParaRPr lang="en-GB" dirty="0" smtClean="0"/>
          </a:p>
          <a:p>
            <a:endParaRPr lang="en-GB"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lvl="0">
              <a:buNone/>
            </a:pPr>
            <a:r>
              <a:rPr lang="en-US" dirty="0" smtClean="0"/>
              <a:t>If the root </a:t>
            </a:r>
            <a:r>
              <a:rPr lang="en-US" b="1" dirty="0" smtClean="0"/>
              <a:t>script </a:t>
            </a:r>
            <a:r>
              <a:rPr lang="en-US" dirty="0" smtClean="0"/>
              <a:t>means to </a:t>
            </a:r>
            <a:r>
              <a:rPr lang="en-US" b="1" dirty="0" smtClean="0"/>
              <a:t>write</a:t>
            </a:r>
            <a:r>
              <a:rPr lang="en-US" dirty="0" smtClean="0"/>
              <a:t>, a doctor’s </a:t>
            </a:r>
          </a:p>
          <a:p>
            <a:pPr lvl="0">
              <a:buNone/>
            </a:pPr>
            <a:r>
              <a:rPr lang="en-US" dirty="0" smtClean="0"/>
              <a:t>hand-written instruction for the preparation of </a:t>
            </a:r>
          </a:p>
          <a:p>
            <a:pPr lvl="0">
              <a:buNone/>
            </a:pPr>
            <a:r>
              <a:rPr lang="en-US" dirty="0" smtClean="0"/>
              <a:t>medicine is known as a…</a:t>
            </a:r>
            <a:endParaRPr lang="en-GB" dirty="0" smtClean="0"/>
          </a:p>
          <a:p>
            <a:pPr>
              <a:buNone/>
            </a:pPr>
            <a:r>
              <a:rPr lang="en-US" b="1" dirty="0" smtClean="0"/>
              <a:t>a	</a:t>
            </a:r>
            <a:r>
              <a:rPr lang="en-US" dirty="0" smtClean="0"/>
              <a:t>manuscript</a:t>
            </a:r>
          </a:p>
          <a:p>
            <a:pPr>
              <a:buNone/>
            </a:pPr>
            <a:r>
              <a:rPr lang="en-US" b="1" dirty="0" smtClean="0"/>
              <a:t>b	</a:t>
            </a:r>
            <a:r>
              <a:rPr lang="en-US" dirty="0" smtClean="0"/>
              <a:t>demagogue </a:t>
            </a:r>
          </a:p>
          <a:p>
            <a:pPr>
              <a:buNone/>
            </a:pPr>
            <a:r>
              <a:rPr lang="en-US" b="1" dirty="0" smtClean="0"/>
              <a:t>c	</a:t>
            </a:r>
            <a:r>
              <a:rPr lang="en-US" dirty="0" smtClean="0"/>
              <a:t>prescription </a:t>
            </a:r>
          </a:p>
          <a:p>
            <a:pPr>
              <a:buNone/>
            </a:pPr>
            <a:r>
              <a:rPr lang="en-US" b="1" dirty="0" smtClean="0"/>
              <a:t>d	</a:t>
            </a:r>
            <a:r>
              <a:rPr lang="en-US" dirty="0" smtClean="0"/>
              <a:t>television</a:t>
            </a:r>
            <a:endParaRPr lang="en-GB" dirty="0" smtClean="0"/>
          </a:p>
          <a:p>
            <a:endParaRPr lang="en-GB"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lvl="0">
              <a:buNone/>
            </a:pPr>
            <a:r>
              <a:rPr lang="en-US" dirty="0" smtClean="0"/>
              <a:t>If the suffix </a:t>
            </a:r>
            <a:r>
              <a:rPr lang="en-US" b="1" dirty="0" smtClean="0"/>
              <a:t>-cede </a:t>
            </a:r>
            <a:r>
              <a:rPr lang="en-US" dirty="0" smtClean="0"/>
              <a:t>means </a:t>
            </a:r>
            <a:r>
              <a:rPr lang="en-US" b="1" dirty="0" smtClean="0"/>
              <a:t>to go</a:t>
            </a:r>
            <a:r>
              <a:rPr lang="en-US" dirty="0" smtClean="0"/>
              <a:t>, </a:t>
            </a:r>
            <a:r>
              <a:rPr lang="en-US" b="1" dirty="0" smtClean="0"/>
              <a:t>to yield</a:t>
            </a:r>
            <a:r>
              <a:rPr lang="en-US" dirty="0" smtClean="0"/>
              <a:t>, to </a:t>
            </a:r>
          </a:p>
          <a:p>
            <a:pPr lvl="0">
              <a:buNone/>
            </a:pPr>
            <a:r>
              <a:rPr lang="en-US" dirty="0" smtClean="0"/>
              <a:t>receive more in return than you thought you </a:t>
            </a:r>
          </a:p>
          <a:p>
            <a:pPr lvl="0">
              <a:buNone/>
            </a:pPr>
            <a:r>
              <a:rPr lang="en-US" dirty="0" smtClean="0"/>
              <a:t>would, then your expectations are...</a:t>
            </a:r>
            <a:endParaRPr lang="en-GB" dirty="0" smtClean="0"/>
          </a:p>
          <a:p>
            <a:pPr lvl="0">
              <a:buNone/>
            </a:pPr>
            <a:r>
              <a:rPr lang="en-US" dirty="0" smtClean="0"/>
              <a:t>a. exceeded</a:t>
            </a:r>
            <a:endParaRPr lang="en-GB" dirty="0" smtClean="0"/>
          </a:p>
          <a:p>
            <a:pPr lvl="0">
              <a:buNone/>
            </a:pPr>
            <a:r>
              <a:rPr lang="en-US" dirty="0" smtClean="0"/>
              <a:t>b. proceed</a:t>
            </a:r>
            <a:endParaRPr lang="en-GB" dirty="0" smtClean="0"/>
          </a:p>
          <a:p>
            <a:pPr lvl="0">
              <a:buNone/>
            </a:pPr>
            <a:r>
              <a:rPr lang="en-US" dirty="0" smtClean="0"/>
              <a:t>c. succeed</a:t>
            </a:r>
            <a:endParaRPr lang="en-GB" dirty="0" smtClean="0"/>
          </a:p>
          <a:p>
            <a:pPr lvl="0">
              <a:buNone/>
            </a:pPr>
            <a:r>
              <a:rPr lang="en-US" dirty="0" smtClean="0"/>
              <a:t>d. preceded</a:t>
            </a:r>
            <a:endParaRPr lang="en-GB" dirty="0" smtClean="0"/>
          </a:p>
          <a:p>
            <a:endParaRPr lang="en-GB"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lvl="0">
              <a:buNone/>
            </a:pPr>
            <a:r>
              <a:rPr lang="en-US" dirty="0" smtClean="0"/>
              <a:t>If the suffix </a:t>
            </a:r>
            <a:r>
              <a:rPr lang="en-US" b="1" dirty="0" smtClean="0"/>
              <a:t>-</a:t>
            </a:r>
            <a:r>
              <a:rPr lang="en-US" b="1" dirty="0" err="1" smtClean="0"/>
              <a:t>dict</a:t>
            </a:r>
            <a:r>
              <a:rPr lang="en-US" b="1" dirty="0" smtClean="0"/>
              <a:t> </a:t>
            </a:r>
            <a:r>
              <a:rPr lang="en-US" dirty="0" smtClean="0"/>
              <a:t>means </a:t>
            </a:r>
            <a:r>
              <a:rPr lang="en-US" b="1" dirty="0" smtClean="0"/>
              <a:t>speak</a:t>
            </a:r>
            <a:r>
              <a:rPr lang="en-US" dirty="0" smtClean="0"/>
              <a:t>, when a person</a:t>
            </a:r>
          </a:p>
          <a:p>
            <a:pPr lvl="0">
              <a:buNone/>
            </a:pPr>
            <a:r>
              <a:rPr lang="en-US" dirty="0" smtClean="0"/>
              <a:t>on a jury speaks and gives a truthful decision or </a:t>
            </a:r>
          </a:p>
          <a:p>
            <a:pPr lvl="0">
              <a:buNone/>
            </a:pPr>
            <a:r>
              <a:rPr lang="en-US" dirty="0" smtClean="0"/>
              <a:t>judgment, the person is stating the...</a:t>
            </a:r>
            <a:endParaRPr lang="en-GB" dirty="0" smtClean="0"/>
          </a:p>
          <a:p>
            <a:pPr lvl="0">
              <a:buNone/>
            </a:pPr>
            <a:r>
              <a:rPr lang="en-US" dirty="0" smtClean="0"/>
              <a:t>a. dictionary</a:t>
            </a:r>
            <a:endParaRPr lang="en-GB" dirty="0" smtClean="0"/>
          </a:p>
          <a:p>
            <a:pPr lvl="0">
              <a:buNone/>
            </a:pPr>
            <a:r>
              <a:rPr lang="en-US" dirty="0" smtClean="0"/>
              <a:t>b. predict</a:t>
            </a:r>
            <a:endParaRPr lang="en-GB" dirty="0" smtClean="0"/>
          </a:p>
          <a:p>
            <a:pPr lvl="0">
              <a:buNone/>
            </a:pPr>
            <a:r>
              <a:rPr lang="en-US" dirty="0" smtClean="0"/>
              <a:t>c. verdict</a:t>
            </a:r>
            <a:endParaRPr lang="en-GB" dirty="0" smtClean="0"/>
          </a:p>
          <a:p>
            <a:pPr lvl="0">
              <a:buNone/>
            </a:pPr>
            <a:r>
              <a:rPr lang="en-US" dirty="0" smtClean="0"/>
              <a:t>d. diction</a:t>
            </a:r>
            <a:endParaRPr lang="en-GB"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lvl="0">
              <a:buNone/>
            </a:pPr>
            <a:r>
              <a:rPr lang="en-US" sz="2800" dirty="0" smtClean="0"/>
              <a:t>If the prefix </a:t>
            </a:r>
            <a:r>
              <a:rPr lang="en-US" sz="2800" b="1" dirty="0" err="1" smtClean="0"/>
              <a:t>tele</a:t>
            </a:r>
            <a:r>
              <a:rPr lang="en-US" sz="2800" b="1" dirty="0" smtClean="0"/>
              <a:t>- </a:t>
            </a:r>
            <a:r>
              <a:rPr lang="en-US" sz="2800" dirty="0" smtClean="0"/>
              <a:t>means </a:t>
            </a:r>
            <a:r>
              <a:rPr lang="en-US" sz="2800" b="1" dirty="0" smtClean="0"/>
              <a:t>distance</a:t>
            </a:r>
            <a:r>
              <a:rPr lang="en-US" sz="2800" dirty="0" smtClean="0"/>
              <a:t>, </a:t>
            </a:r>
            <a:r>
              <a:rPr lang="en-US" sz="2800" b="1" dirty="0" smtClean="0"/>
              <a:t>from afar</a:t>
            </a:r>
            <a:r>
              <a:rPr lang="en-US" sz="2800" dirty="0" smtClean="0"/>
              <a:t>, </a:t>
            </a:r>
          </a:p>
          <a:p>
            <a:pPr lvl="0">
              <a:buNone/>
            </a:pPr>
            <a:r>
              <a:rPr lang="en-US" sz="2800" dirty="0" smtClean="0"/>
              <a:t>communication over a distance by cable, telegraph or</a:t>
            </a:r>
          </a:p>
          <a:p>
            <a:pPr lvl="0">
              <a:buNone/>
            </a:pPr>
            <a:r>
              <a:rPr lang="en-US" sz="2800" dirty="0" smtClean="0"/>
              <a:t>telephone lines is known as...</a:t>
            </a:r>
            <a:endParaRPr lang="en-GB" sz="2800" dirty="0" smtClean="0"/>
          </a:p>
          <a:p>
            <a:pPr lvl="0">
              <a:buNone/>
            </a:pPr>
            <a:r>
              <a:rPr lang="en-US" sz="2800" dirty="0" smtClean="0"/>
              <a:t>a. contrary</a:t>
            </a:r>
            <a:endParaRPr lang="en-GB" sz="2800" dirty="0" smtClean="0"/>
          </a:p>
          <a:p>
            <a:pPr lvl="0">
              <a:buNone/>
            </a:pPr>
            <a:r>
              <a:rPr lang="en-US" sz="2800" dirty="0" smtClean="0"/>
              <a:t>b. telecommunication</a:t>
            </a:r>
            <a:endParaRPr lang="en-GB" sz="2800" dirty="0" smtClean="0"/>
          </a:p>
          <a:p>
            <a:pPr lvl="0">
              <a:buNone/>
            </a:pPr>
            <a:r>
              <a:rPr lang="en-US" sz="2800" dirty="0" smtClean="0"/>
              <a:t>c. television</a:t>
            </a:r>
            <a:endParaRPr lang="en-GB" sz="2800" dirty="0" smtClean="0"/>
          </a:p>
          <a:p>
            <a:pPr lvl="0">
              <a:buNone/>
            </a:pPr>
            <a:r>
              <a:rPr lang="en-US" sz="2800" dirty="0" smtClean="0"/>
              <a:t>d. incredulous</a:t>
            </a:r>
            <a:endParaRPr lang="en-GB" sz="2800" dirty="0" smtClean="0"/>
          </a:p>
          <a:p>
            <a:endParaRPr lang="en-GB"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pPr lvl="0">
              <a:buNone/>
            </a:pPr>
            <a:r>
              <a:rPr lang="en-US" dirty="0" smtClean="0"/>
              <a:t>If the root </a:t>
            </a:r>
            <a:r>
              <a:rPr lang="en-US" b="1" dirty="0" smtClean="0"/>
              <a:t>demo </a:t>
            </a:r>
            <a:r>
              <a:rPr lang="en-US" dirty="0" smtClean="0"/>
              <a:t>means </a:t>
            </a:r>
            <a:r>
              <a:rPr lang="en-US" b="1" dirty="0" smtClean="0"/>
              <a:t>people</a:t>
            </a:r>
            <a:r>
              <a:rPr lang="en-US" dirty="0" smtClean="0"/>
              <a:t>, a widespread </a:t>
            </a:r>
          </a:p>
          <a:p>
            <a:pPr lvl="0">
              <a:buNone/>
            </a:pPr>
            <a:r>
              <a:rPr lang="en-US" dirty="0" smtClean="0"/>
              <a:t>occurrence of a disease within a group of people</a:t>
            </a:r>
          </a:p>
          <a:p>
            <a:pPr lvl="0">
              <a:buNone/>
            </a:pPr>
            <a:r>
              <a:rPr lang="en-US" dirty="0" smtClean="0"/>
              <a:t> is called an...</a:t>
            </a:r>
            <a:endParaRPr lang="en-GB" dirty="0" smtClean="0"/>
          </a:p>
          <a:p>
            <a:pPr lvl="0">
              <a:buNone/>
            </a:pPr>
            <a:r>
              <a:rPr lang="en-US" dirty="0" smtClean="0"/>
              <a:t>a. democracy</a:t>
            </a:r>
            <a:endParaRPr lang="en-GB" dirty="0" smtClean="0"/>
          </a:p>
          <a:p>
            <a:pPr lvl="0">
              <a:buNone/>
            </a:pPr>
            <a:r>
              <a:rPr lang="en-US" dirty="0" smtClean="0"/>
              <a:t>b. external</a:t>
            </a:r>
            <a:endParaRPr lang="en-GB" dirty="0" smtClean="0"/>
          </a:p>
          <a:p>
            <a:pPr lvl="0">
              <a:buNone/>
            </a:pPr>
            <a:r>
              <a:rPr lang="en-US" dirty="0" smtClean="0"/>
              <a:t>c. demographic</a:t>
            </a:r>
            <a:endParaRPr lang="en-GB" dirty="0" smtClean="0"/>
          </a:p>
          <a:p>
            <a:pPr lvl="0">
              <a:buNone/>
            </a:pPr>
            <a:r>
              <a:rPr lang="en-US" dirty="0" smtClean="0"/>
              <a:t>d. epidemic</a:t>
            </a:r>
            <a:endParaRPr lang="en-GB" dirty="0" smtClean="0"/>
          </a:p>
          <a:p>
            <a:pPr>
              <a:buNone/>
            </a:pPr>
            <a:r>
              <a:rPr lang="en-US" dirty="0" smtClean="0"/>
              <a:t> </a:t>
            </a:r>
            <a:endParaRPr lang="en-GB" dirty="0" smtClean="0"/>
          </a:p>
          <a:p>
            <a:endParaRPr lang="en-GB"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lvl="0">
              <a:buNone/>
            </a:pPr>
            <a:r>
              <a:rPr lang="en-US" dirty="0" smtClean="0"/>
              <a:t>If the prefix </a:t>
            </a:r>
            <a:r>
              <a:rPr lang="en-US" b="1" dirty="0" smtClean="0"/>
              <a:t>vita- </a:t>
            </a:r>
            <a:r>
              <a:rPr lang="en-US" dirty="0" smtClean="0"/>
              <a:t>means </a:t>
            </a:r>
            <a:r>
              <a:rPr lang="en-US" b="1" dirty="0" smtClean="0"/>
              <a:t>life</a:t>
            </a:r>
            <a:r>
              <a:rPr lang="en-US" dirty="0" smtClean="0"/>
              <a:t>, a compilation of several organic compounds essential for living organisms are known as...</a:t>
            </a:r>
            <a:endParaRPr lang="en-GB" dirty="0" smtClean="0"/>
          </a:p>
          <a:p>
            <a:pPr lvl="0">
              <a:buNone/>
            </a:pPr>
            <a:r>
              <a:rPr lang="en-US" dirty="0" smtClean="0"/>
              <a:t>a. vitality </a:t>
            </a:r>
            <a:endParaRPr lang="en-GB" dirty="0" smtClean="0"/>
          </a:p>
          <a:p>
            <a:pPr lvl="0">
              <a:buNone/>
            </a:pPr>
            <a:r>
              <a:rPr lang="en-US" dirty="0" smtClean="0"/>
              <a:t>b. autograph</a:t>
            </a:r>
            <a:endParaRPr lang="en-GB" dirty="0" smtClean="0"/>
          </a:p>
          <a:p>
            <a:pPr lvl="0">
              <a:buNone/>
            </a:pPr>
            <a:r>
              <a:rPr lang="en-US" dirty="0" smtClean="0"/>
              <a:t>c. benefit</a:t>
            </a:r>
            <a:endParaRPr lang="en-GB" dirty="0" smtClean="0"/>
          </a:p>
          <a:p>
            <a:pPr lvl="0">
              <a:buNone/>
            </a:pPr>
            <a:r>
              <a:rPr lang="en-US" dirty="0" smtClean="0"/>
              <a:t>d. vitamins</a:t>
            </a:r>
            <a:endParaRPr lang="en-GB" dirty="0" smtClean="0"/>
          </a:p>
          <a:p>
            <a:pPr>
              <a:buNone/>
            </a:pPr>
            <a:r>
              <a:rPr lang="en-US" dirty="0" smtClean="0"/>
              <a:t> </a:t>
            </a:r>
            <a:endParaRPr lang="en-GB" dirty="0" smtClean="0"/>
          </a:p>
          <a:p>
            <a:endParaRPr lang="en-GB"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121</TotalTime>
  <Words>1917</Words>
  <Application>Microsoft Office PowerPoint</Application>
  <PresentationFormat>On-screen Show (4:3)</PresentationFormat>
  <Paragraphs>295</Paragraphs>
  <Slides>35</Slides>
  <Notes>0</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Y6 English 1.6.20</vt:lpstr>
      <vt:lpstr>Reading </vt:lpstr>
      <vt:lpstr>The following extract is from the prologue of The Snow-Walker's Son by Catherine Fisher. </vt:lpstr>
      <vt:lpstr>Questions </vt:lpstr>
      <vt:lpstr>Questions </vt:lpstr>
      <vt:lpstr>Questions </vt:lpstr>
      <vt:lpstr>Vocabulary </vt:lpstr>
      <vt:lpstr>Writing </vt:lpstr>
      <vt:lpstr>Writing </vt:lpstr>
      <vt:lpstr>Lockdown </vt:lpstr>
      <vt:lpstr>Lockdown </vt:lpstr>
      <vt:lpstr>Being creative</vt:lpstr>
      <vt:lpstr> Read the example.  A door is …  </vt:lpstr>
      <vt:lpstr> Tips </vt:lpstr>
      <vt:lpstr>Starting to write</vt:lpstr>
      <vt:lpstr>Word Bank </vt:lpstr>
      <vt:lpstr>Editing your writing </vt:lpstr>
      <vt:lpstr>Grammar</vt:lpstr>
      <vt:lpstr>Grammar</vt:lpstr>
      <vt:lpstr>Below is a list of idioms about doors.  Can you work out or find out what they mean? </vt:lpstr>
      <vt:lpstr>Below is a list of idioms about doors.  Can you work out or find out what they mean? </vt:lpstr>
      <vt:lpstr>Artistic challenge</vt:lpstr>
      <vt:lpstr>Spelling</vt:lpstr>
      <vt:lpstr> Find the meaning of the root and where it came from by using a dictionary.  </vt:lpstr>
      <vt:lpstr>Build as many words as you can by adding prefixes and suffixes to the root.</vt:lpstr>
      <vt:lpstr>Quiz time!</vt:lpstr>
      <vt:lpstr>Slide 27</vt:lpstr>
      <vt:lpstr>Slide 28</vt:lpstr>
      <vt:lpstr>Slide 29</vt:lpstr>
      <vt:lpstr>Slide 30</vt:lpstr>
      <vt:lpstr>Slide 31</vt:lpstr>
      <vt:lpstr>Slide 32</vt:lpstr>
      <vt:lpstr>Slide 33</vt:lpstr>
      <vt:lpstr>Slide 34</vt:lpstr>
      <vt:lpstr>Slide 35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Y6 English 1.6.20</dc:title>
  <dc:creator>StaffLaws</dc:creator>
  <cp:lastModifiedBy>StaffLaws</cp:lastModifiedBy>
  <cp:revision>16</cp:revision>
  <dcterms:created xsi:type="dcterms:W3CDTF">2020-05-23T14:23:53Z</dcterms:created>
  <dcterms:modified xsi:type="dcterms:W3CDTF">2020-05-29T10:11:24Z</dcterms:modified>
</cp:coreProperties>
</file>