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57" r:id="rId4"/>
    <p:sldId id="262" r:id="rId5"/>
    <p:sldId id="258" r:id="rId6"/>
    <p:sldId id="272" r:id="rId7"/>
    <p:sldId id="263" r:id="rId8"/>
    <p:sldId id="264" r:id="rId9"/>
    <p:sldId id="265" r:id="rId10"/>
    <p:sldId id="266" r:id="rId11"/>
    <p:sldId id="267" r:id="rId12"/>
    <p:sldId id="259" r:id="rId13"/>
    <p:sldId id="270" r:id="rId14"/>
    <p:sldId id="273" r:id="rId15"/>
    <p:sldId id="274" r:id="rId16"/>
    <p:sldId id="275" r:id="rId17"/>
    <p:sldId id="260" r:id="rId18"/>
    <p:sldId id="276" r:id="rId19"/>
    <p:sldId id="277" r:id="rId20"/>
    <p:sldId id="261" r:id="rId21"/>
    <p:sldId id="278" r:id="rId22"/>
    <p:sldId id="279"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DDF30D"/>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A5270B-1AC3-60F9-9753-43615EC6EC56}" v="323" dt="2020-07-09T21:49:34.7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p:cViewPr varScale="1">
        <p:scale>
          <a:sx n="110" d="100"/>
          <a:sy n="110" d="100"/>
        </p:scale>
        <p:origin x="-1650"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Harrison" userId="S::rachel.harrison@bramhopeprimaryschool.co.uk::1ceaffb2-cd00-4957-9443-572dfb74df9c" providerId="AD" clId="Web-{F3A5270B-1AC3-60F9-9753-43615EC6EC56}"/>
    <pc:docChg chg="modSld">
      <pc:chgData name="Rachel Harrison" userId="S::rachel.harrison@bramhopeprimaryschool.co.uk::1ceaffb2-cd00-4957-9443-572dfb74df9c" providerId="AD" clId="Web-{F3A5270B-1AC3-60F9-9753-43615EC6EC56}" dt="2020-07-09T21:49:34.599" v="302" actId="20577"/>
      <pc:docMkLst>
        <pc:docMk/>
      </pc:docMkLst>
      <pc:sldChg chg="addSp modSp">
        <pc:chgData name="Rachel Harrison" userId="S::rachel.harrison@bramhopeprimaryschool.co.uk::1ceaffb2-cd00-4957-9443-572dfb74df9c" providerId="AD" clId="Web-{F3A5270B-1AC3-60F9-9753-43615EC6EC56}" dt="2020-07-09T21:36:23.045" v="36" actId="20577"/>
        <pc:sldMkLst>
          <pc:docMk/>
          <pc:sldMk cId="0" sldId="262"/>
        </pc:sldMkLst>
        <pc:spChg chg="mod">
          <ac:chgData name="Rachel Harrison" userId="S::rachel.harrison@bramhopeprimaryschool.co.uk::1ceaffb2-cd00-4957-9443-572dfb74df9c" providerId="AD" clId="Web-{F3A5270B-1AC3-60F9-9753-43615EC6EC56}" dt="2020-07-09T21:35:45.419" v="17" actId="20577"/>
          <ac:spMkLst>
            <pc:docMk/>
            <pc:sldMk cId="0" sldId="262"/>
            <ac:spMk id="3" creationId="{00000000-0000-0000-0000-000000000000}"/>
          </ac:spMkLst>
        </pc:spChg>
        <pc:spChg chg="mod">
          <ac:chgData name="Rachel Harrison" userId="S::rachel.harrison@bramhopeprimaryschool.co.uk::1ceaffb2-cd00-4957-9443-572dfb74df9c" providerId="AD" clId="Web-{F3A5270B-1AC3-60F9-9753-43615EC6EC56}" dt="2020-07-09T21:36:23.045" v="36" actId="20577"/>
          <ac:spMkLst>
            <pc:docMk/>
            <pc:sldMk cId="0" sldId="262"/>
            <ac:spMk id="4" creationId="{00000000-0000-0000-0000-000000000000}"/>
          </ac:spMkLst>
        </pc:spChg>
        <pc:picChg chg="add mod">
          <ac:chgData name="Rachel Harrison" userId="S::rachel.harrison@bramhopeprimaryschool.co.uk::1ceaffb2-cd00-4957-9443-572dfb74df9c" providerId="AD" clId="Web-{F3A5270B-1AC3-60F9-9753-43615EC6EC56}" dt="2020-07-09T21:35:27.887" v="12" actId="1076"/>
          <ac:picMkLst>
            <pc:docMk/>
            <pc:sldMk cId="0" sldId="262"/>
            <ac:picMk id="6" creationId="{2E1D922D-DBA3-4471-B824-B49580E1E05B}"/>
          </ac:picMkLst>
        </pc:picChg>
        <pc:picChg chg="add mod">
          <ac:chgData name="Rachel Harrison" userId="S::rachel.harrison@bramhopeprimaryschool.co.uk::1ceaffb2-cd00-4957-9443-572dfb74df9c" providerId="AD" clId="Web-{F3A5270B-1AC3-60F9-9753-43615EC6EC56}" dt="2020-07-09T21:35:31.856" v="13" actId="1076"/>
          <ac:picMkLst>
            <pc:docMk/>
            <pc:sldMk cId="0" sldId="262"/>
            <ac:picMk id="7" creationId="{6633D6DF-133A-42AF-8C76-618D2A459CF6}"/>
          </ac:picMkLst>
        </pc:picChg>
      </pc:sldChg>
      <pc:sldChg chg="modSp">
        <pc:chgData name="Rachel Harrison" userId="S::rachel.harrison@bramhopeprimaryschool.co.uk::1ceaffb2-cd00-4957-9443-572dfb74df9c" providerId="AD" clId="Web-{F3A5270B-1AC3-60F9-9753-43615EC6EC56}" dt="2020-07-09T21:37:47.362" v="95" actId="20577"/>
        <pc:sldMkLst>
          <pc:docMk/>
          <pc:sldMk cId="0" sldId="263"/>
        </pc:sldMkLst>
        <pc:spChg chg="mod">
          <ac:chgData name="Rachel Harrison" userId="S::rachel.harrison@bramhopeprimaryschool.co.uk::1ceaffb2-cd00-4957-9443-572dfb74df9c" providerId="AD" clId="Web-{F3A5270B-1AC3-60F9-9753-43615EC6EC56}" dt="2020-07-09T21:37:47.362" v="95" actId="20577"/>
          <ac:spMkLst>
            <pc:docMk/>
            <pc:sldMk cId="0" sldId="263"/>
            <ac:spMk id="5" creationId="{00000000-0000-0000-0000-000000000000}"/>
          </ac:spMkLst>
        </pc:spChg>
      </pc:sldChg>
      <pc:sldChg chg="modSp">
        <pc:chgData name="Rachel Harrison" userId="S::rachel.harrison@bramhopeprimaryschool.co.uk::1ceaffb2-cd00-4957-9443-572dfb74df9c" providerId="AD" clId="Web-{F3A5270B-1AC3-60F9-9753-43615EC6EC56}" dt="2020-07-09T21:38:15.629" v="108" actId="20577"/>
        <pc:sldMkLst>
          <pc:docMk/>
          <pc:sldMk cId="0" sldId="264"/>
        </pc:sldMkLst>
        <pc:spChg chg="mod">
          <ac:chgData name="Rachel Harrison" userId="S::rachel.harrison@bramhopeprimaryschool.co.uk::1ceaffb2-cd00-4957-9443-572dfb74df9c" providerId="AD" clId="Web-{F3A5270B-1AC3-60F9-9753-43615EC6EC56}" dt="2020-07-09T21:38:15.629" v="108" actId="20577"/>
          <ac:spMkLst>
            <pc:docMk/>
            <pc:sldMk cId="0" sldId="264"/>
            <ac:spMk id="6" creationId="{00000000-0000-0000-0000-000000000000}"/>
          </ac:spMkLst>
        </pc:spChg>
      </pc:sldChg>
      <pc:sldChg chg="modSp">
        <pc:chgData name="Rachel Harrison" userId="S::rachel.harrison@bramhopeprimaryschool.co.uk::1ceaffb2-cd00-4957-9443-572dfb74df9c" providerId="AD" clId="Web-{F3A5270B-1AC3-60F9-9753-43615EC6EC56}" dt="2020-07-09T21:39:25.163" v="122" actId="20577"/>
        <pc:sldMkLst>
          <pc:docMk/>
          <pc:sldMk cId="0" sldId="265"/>
        </pc:sldMkLst>
        <pc:spChg chg="mod">
          <ac:chgData name="Rachel Harrison" userId="S::rachel.harrison@bramhopeprimaryschool.co.uk::1ceaffb2-cd00-4957-9443-572dfb74df9c" providerId="AD" clId="Web-{F3A5270B-1AC3-60F9-9753-43615EC6EC56}" dt="2020-07-09T21:39:25.163" v="122" actId="20577"/>
          <ac:spMkLst>
            <pc:docMk/>
            <pc:sldMk cId="0" sldId="265"/>
            <ac:spMk id="2" creationId="{00000000-0000-0000-0000-000000000000}"/>
          </ac:spMkLst>
        </pc:spChg>
      </pc:sldChg>
      <pc:sldChg chg="modSp">
        <pc:chgData name="Rachel Harrison" userId="S::rachel.harrison@bramhopeprimaryschool.co.uk::1ceaffb2-cd00-4957-9443-572dfb74df9c" providerId="AD" clId="Web-{F3A5270B-1AC3-60F9-9753-43615EC6EC56}" dt="2020-07-09T21:40:30.010" v="134" actId="20577"/>
        <pc:sldMkLst>
          <pc:docMk/>
          <pc:sldMk cId="0" sldId="266"/>
        </pc:sldMkLst>
        <pc:spChg chg="mod">
          <ac:chgData name="Rachel Harrison" userId="S::rachel.harrison@bramhopeprimaryschool.co.uk::1ceaffb2-cd00-4957-9443-572dfb74df9c" providerId="AD" clId="Web-{F3A5270B-1AC3-60F9-9753-43615EC6EC56}" dt="2020-07-09T21:40:30.010" v="134" actId="20577"/>
          <ac:spMkLst>
            <pc:docMk/>
            <pc:sldMk cId="0" sldId="266"/>
            <ac:spMk id="4" creationId="{00000000-0000-0000-0000-000000000000}"/>
          </ac:spMkLst>
        </pc:spChg>
        <pc:graphicFrameChg chg="mod modGraphic">
          <ac:chgData name="Rachel Harrison" userId="S::rachel.harrison@bramhopeprimaryschool.co.uk::1ceaffb2-cd00-4957-9443-572dfb74df9c" providerId="AD" clId="Web-{F3A5270B-1AC3-60F9-9753-43615EC6EC56}" dt="2020-07-09T21:40:20.010" v="133"/>
          <ac:graphicFrameMkLst>
            <pc:docMk/>
            <pc:sldMk cId="0" sldId="266"/>
            <ac:graphicFrameMk id="5" creationId="{00000000-0000-0000-0000-000000000000}"/>
          </ac:graphicFrameMkLst>
        </pc:graphicFrameChg>
      </pc:sldChg>
      <pc:sldChg chg="modSp">
        <pc:chgData name="Rachel Harrison" userId="S::rachel.harrison@bramhopeprimaryschool.co.uk::1ceaffb2-cd00-4957-9443-572dfb74df9c" providerId="AD" clId="Web-{F3A5270B-1AC3-60F9-9753-43615EC6EC56}" dt="2020-07-09T21:42:45.939" v="246" actId="20577"/>
        <pc:sldMkLst>
          <pc:docMk/>
          <pc:sldMk cId="0" sldId="267"/>
        </pc:sldMkLst>
        <pc:spChg chg="mod">
          <ac:chgData name="Rachel Harrison" userId="S::rachel.harrison@bramhopeprimaryschool.co.uk::1ceaffb2-cd00-4957-9443-572dfb74df9c" providerId="AD" clId="Web-{F3A5270B-1AC3-60F9-9753-43615EC6EC56}" dt="2020-07-09T21:42:45.939" v="246" actId="20577"/>
          <ac:spMkLst>
            <pc:docMk/>
            <pc:sldMk cId="0" sldId="267"/>
            <ac:spMk id="3" creationId="{00000000-0000-0000-0000-000000000000}"/>
          </ac:spMkLst>
        </pc:spChg>
      </pc:sldChg>
      <pc:sldChg chg="modSp">
        <pc:chgData name="Rachel Harrison" userId="S::rachel.harrison@bramhopeprimaryschool.co.uk::1ceaffb2-cd00-4957-9443-572dfb74df9c" providerId="AD" clId="Web-{F3A5270B-1AC3-60F9-9753-43615EC6EC56}" dt="2020-07-09T21:34:30.084" v="2" actId="20577"/>
        <pc:sldMkLst>
          <pc:docMk/>
          <pc:sldMk cId="0" sldId="271"/>
        </pc:sldMkLst>
        <pc:spChg chg="mod">
          <ac:chgData name="Rachel Harrison" userId="S::rachel.harrison@bramhopeprimaryschool.co.uk::1ceaffb2-cd00-4957-9443-572dfb74df9c" providerId="AD" clId="Web-{F3A5270B-1AC3-60F9-9753-43615EC6EC56}" dt="2020-07-09T21:34:30.084" v="2" actId="20577"/>
          <ac:spMkLst>
            <pc:docMk/>
            <pc:sldMk cId="0" sldId="271"/>
            <ac:spMk id="3" creationId="{00000000-0000-0000-0000-000000000000}"/>
          </ac:spMkLst>
        </pc:spChg>
      </pc:sldChg>
      <pc:sldChg chg="modSp">
        <pc:chgData name="Rachel Harrison" userId="S::rachel.harrison@bramhopeprimaryschool.co.uk::1ceaffb2-cd00-4957-9443-572dfb74df9c" providerId="AD" clId="Web-{F3A5270B-1AC3-60F9-9753-43615EC6EC56}" dt="2020-07-09T21:44:47.694" v="266" actId="20577"/>
        <pc:sldMkLst>
          <pc:docMk/>
          <pc:sldMk cId="0" sldId="274"/>
        </pc:sldMkLst>
        <pc:spChg chg="mod">
          <ac:chgData name="Rachel Harrison" userId="S::rachel.harrison@bramhopeprimaryschool.co.uk::1ceaffb2-cd00-4957-9443-572dfb74df9c" providerId="AD" clId="Web-{F3A5270B-1AC3-60F9-9753-43615EC6EC56}" dt="2020-07-09T21:44:45.444" v="264" actId="20577"/>
          <ac:spMkLst>
            <pc:docMk/>
            <pc:sldMk cId="0" sldId="274"/>
            <ac:spMk id="12" creationId="{00000000-0000-0000-0000-000000000000}"/>
          </ac:spMkLst>
        </pc:spChg>
        <pc:spChg chg="mod">
          <ac:chgData name="Rachel Harrison" userId="S::rachel.harrison@bramhopeprimaryschool.co.uk::1ceaffb2-cd00-4957-9443-572dfb74df9c" providerId="AD" clId="Web-{F3A5270B-1AC3-60F9-9753-43615EC6EC56}" dt="2020-07-09T21:44:47.694" v="266" actId="20577"/>
          <ac:spMkLst>
            <pc:docMk/>
            <pc:sldMk cId="0" sldId="274"/>
            <ac:spMk id="14" creationId="{00000000-0000-0000-0000-000000000000}"/>
          </ac:spMkLst>
        </pc:spChg>
      </pc:sldChg>
      <pc:sldChg chg="modSp">
        <pc:chgData name="Rachel Harrison" userId="S::rachel.harrison@bramhopeprimaryschool.co.uk::1ceaffb2-cd00-4957-9443-572dfb74df9c" providerId="AD" clId="Web-{F3A5270B-1AC3-60F9-9753-43615EC6EC56}" dt="2020-07-09T21:45:34.337" v="275" actId="1076"/>
        <pc:sldMkLst>
          <pc:docMk/>
          <pc:sldMk cId="0" sldId="275"/>
        </pc:sldMkLst>
        <pc:spChg chg="mod">
          <ac:chgData name="Rachel Harrison" userId="S::rachel.harrison@bramhopeprimaryschool.co.uk::1ceaffb2-cd00-4957-9443-572dfb74df9c" providerId="AD" clId="Web-{F3A5270B-1AC3-60F9-9753-43615EC6EC56}" dt="2020-07-09T21:45:32.618" v="273" actId="20577"/>
          <ac:spMkLst>
            <pc:docMk/>
            <pc:sldMk cId="0" sldId="275"/>
            <ac:spMk id="6" creationId="{00000000-0000-0000-0000-000000000000}"/>
          </ac:spMkLst>
        </pc:spChg>
        <pc:spChg chg="mod">
          <ac:chgData name="Rachel Harrison" userId="S::rachel.harrison@bramhopeprimaryschool.co.uk::1ceaffb2-cd00-4957-9443-572dfb74df9c" providerId="AD" clId="Web-{F3A5270B-1AC3-60F9-9753-43615EC6EC56}" dt="2020-07-09T21:45:34.337" v="275" actId="1076"/>
          <ac:spMkLst>
            <pc:docMk/>
            <pc:sldMk cId="0" sldId="275"/>
            <ac:spMk id="7" creationId="{00000000-0000-0000-0000-000000000000}"/>
          </ac:spMkLst>
        </pc:spChg>
      </pc:sldChg>
      <pc:sldChg chg="modSp">
        <pc:chgData name="Rachel Harrison" userId="S::rachel.harrison@bramhopeprimaryschool.co.uk::1ceaffb2-cd00-4957-9443-572dfb74df9c" providerId="AD" clId="Web-{F3A5270B-1AC3-60F9-9753-43615EC6EC56}" dt="2020-07-09T21:47:27.921" v="278" actId="20577"/>
        <pc:sldMkLst>
          <pc:docMk/>
          <pc:sldMk cId="0" sldId="276"/>
        </pc:sldMkLst>
        <pc:spChg chg="mod">
          <ac:chgData name="Rachel Harrison" userId="S::rachel.harrison@bramhopeprimaryschool.co.uk::1ceaffb2-cd00-4957-9443-572dfb74df9c" providerId="AD" clId="Web-{F3A5270B-1AC3-60F9-9753-43615EC6EC56}" dt="2020-07-09T21:47:27.921" v="278" actId="20577"/>
          <ac:spMkLst>
            <pc:docMk/>
            <pc:sldMk cId="0" sldId="276"/>
            <ac:spMk id="4" creationId="{00000000-0000-0000-0000-000000000000}"/>
          </ac:spMkLst>
        </pc:spChg>
      </pc:sldChg>
      <pc:sldChg chg="modSp">
        <pc:chgData name="Rachel Harrison" userId="S::rachel.harrison@bramhopeprimaryschool.co.uk::1ceaffb2-cd00-4957-9443-572dfb74df9c" providerId="AD" clId="Web-{F3A5270B-1AC3-60F9-9753-43615EC6EC56}" dt="2020-07-09T21:48:30.377" v="283" actId="20577"/>
        <pc:sldMkLst>
          <pc:docMk/>
          <pc:sldMk cId="0" sldId="277"/>
        </pc:sldMkLst>
        <pc:spChg chg="mod">
          <ac:chgData name="Rachel Harrison" userId="S::rachel.harrison@bramhopeprimaryschool.co.uk::1ceaffb2-cd00-4957-9443-572dfb74df9c" providerId="AD" clId="Web-{F3A5270B-1AC3-60F9-9753-43615EC6EC56}" dt="2020-07-09T21:48:30.377" v="283" actId="20577"/>
          <ac:spMkLst>
            <pc:docMk/>
            <pc:sldMk cId="0" sldId="277"/>
            <ac:spMk id="4" creationId="{00000000-0000-0000-0000-000000000000}"/>
          </ac:spMkLst>
        </pc:spChg>
      </pc:sldChg>
      <pc:sldChg chg="modSp">
        <pc:chgData name="Rachel Harrison" userId="S::rachel.harrison@bramhopeprimaryschool.co.uk::1ceaffb2-cd00-4957-9443-572dfb74df9c" providerId="AD" clId="Web-{F3A5270B-1AC3-60F9-9753-43615EC6EC56}" dt="2020-07-09T21:49:34.599" v="301" actId="20577"/>
        <pc:sldMkLst>
          <pc:docMk/>
          <pc:sldMk cId="0" sldId="278"/>
        </pc:sldMkLst>
        <pc:spChg chg="mod">
          <ac:chgData name="Rachel Harrison" userId="S::rachel.harrison@bramhopeprimaryschool.co.uk::1ceaffb2-cd00-4957-9443-572dfb74df9c" providerId="AD" clId="Web-{F3A5270B-1AC3-60F9-9753-43615EC6EC56}" dt="2020-07-09T21:49:34.599" v="301" actId="20577"/>
          <ac:spMkLst>
            <pc:docMk/>
            <pc:sldMk cId="0" sldId="278"/>
            <ac:spMk id="7"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C3001C65-2D35-4AD7-8334-99D12F33A325}" type="datetimeFigureOut">
              <a:rPr lang="en-US" smtClean="0"/>
              <a:pPr/>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47DD9E-4F8C-48C5-BBB5-2D8FC7AF96F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001C65-2D35-4AD7-8334-99D12F33A325}" type="datetimeFigureOut">
              <a:rPr lang="en-US" smtClean="0"/>
              <a:pPr/>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47DD9E-4F8C-48C5-BBB5-2D8FC7AF96F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001C65-2D35-4AD7-8334-99D12F33A325}" type="datetimeFigureOut">
              <a:rPr lang="en-US" smtClean="0"/>
              <a:pPr/>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47DD9E-4F8C-48C5-BBB5-2D8FC7AF96F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3001C65-2D35-4AD7-8334-99D12F33A325}" type="datetimeFigureOut">
              <a:rPr lang="en-US" smtClean="0"/>
              <a:pPr/>
              <a:t>7/9/2020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47DD9E-4F8C-48C5-BBB5-2D8FC7AF96F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3001C65-2D35-4AD7-8334-99D12F33A325}" type="datetimeFigureOut">
              <a:rPr lang="en-US" smtClean="0"/>
              <a:pPr/>
              <a:t>7/9/2020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47DD9E-4F8C-48C5-BBB5-2D8FC7AF96F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3001C65-2D35-4AD7-8334-99D12F33A325}" type="datetimeFigureOut">
              <a:rPr lang="en-US" smtClean="0"/>
              <a:pPr/>
              <a:t>7/9/2020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F47DD9E-4F8C-48C5-BBB5-2D8FC7AF96F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001C65-2D35-4AD7-8334-99D12F33A325}" type="datetimeFigureOut">
              <a:rPr lang="en-US" smtClean="0"/>
              <a:pPr/>
              <a:t>7/9/2020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47DD9E-4F8C-48C5-BBB5-2D8FC7AF96F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3001C65-2D35-4AD7-8334-99D12F33A325}" type="datetimeFigureOut">
              <a:rPr lang="en-US" smtClean="0"/>
              <a:pPr/>
              <a:t>7/9/2020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47DD9E-4F8C-48C5-BBB5-2D8FC7AF96F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3001C65-2D35-4AD7-8334-99D12F33A325}" type="datetimeFigureOut">
              <a:rPr lang="en-US" smtClean="0"/>
              <a:pPr/>
              <a:t>7/9/2020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47DD9E-4F8C-48C5-BBB5-2D8FC7AF96F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001C65-2D35-4AD7-8334-99D12F33A325}" type="datetimeFigureOut">
              <a:rPr lang="en-US" smtClean="0"/>
              <a:pPr/>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47DD9E-4F8C-48C5-BBB5-2D8FC7AF96F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001C65-2D35-4AD7-8334-99D12F33A325}" type="datetimeFigureOut">
              <a:rPr lang="en-US" smtClean="0"/>
              <a:pPr/>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47DD9E-4F8C-48C5-BBB5-2D8FC7AF96F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001C65-2D35-4AD7-8334-99D12F33A325}" type="datetimeFigureOut">
              <a:rPr lang="en-US" smtClean="0"/>
              <a:pPr/>
              <a:t>7/9/2020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47DD9E-4F8C-48C5-BBB5-2D8FC7AF96F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mailto:12F@bramhopeprimaryschool.co.uk" TargetMode="External"/><Relationship Id="rId2" Type="http://schemas.openxmlformats.org/officeDocument/2006/relationships/hyperlink" Target="mailto:12HP@bramhopeprimaryschool.co.uk" TargetMode="External"/><Relationship Id="rId1" Type="http://schemas.openxmlformats.org/officeDocument/2006/relationships/slideLayout" Target="../slideLayouts/slideLayout2.xml"/><Relationship Id="rId4" Type="http://schemas.openxmlformats.org/officeDocument/2006/relationships/hyperlink" Target="mailto:12G@bramhopeprimaryschool.co.uk"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188640"/>
            <a:ext cx="8132440" cy="1470025"/>
          </a:xfrm>
          <a:solidFill>
            <a:srgbClr val="FFFFCC"/>
          </a:solidFill>
        </p:spPr>
        <p:txBody>
          <a:bodyPr>
            <a:normAutofit/>
          </a:bodyPr>
          <a:lstStyle/>
          <a:p>
            <a:r>
              <a:rPr lang="en-GB" sz="8500" b="1" dirty="0">
                <a:solidFill>
                  <a:srgbClr val="FFC000"/>
                </a:solidFill>
              </a:rPr>
              <a:t>Summer Poem</a:t>
            </a:r>
            <a:endParaRPr lang="en-US" sz="8500" b="1" dirty="0">
              <a:solidFill>
                <a:srgbClr val="FFC000"/>
              </a:solidFill>
            </a:endParaRPr>
          </a:p>
        </p:txBody>
      </p:sp>
      <p:pic>
        <p:nvPicPr>
          <p:cNvPr id="1026" name="Picture 2" descr="Summer Clipart Bundle - 126 cliparts | Summer clipart, Clip art ..."/>
          <p:cNvPicPr>
            <a:picLocks noChangeAspect="1" noChangeArrowheads="1"/>
          </p:cNvPicPr>
          <p:nvPr/>
        </p:nvPicPr>
        <p:blipFill>
          <a:blip r:embed="rId2" cstate="print"/>
          <a:srcRect/>
          <a:stretch>
            <a:fillRect/>
          </a:stretch>
        </p:blipFill>
        <p:spPr bwMode="auto">
          <a:xfrm>
            <a:off x="323528" y="1988840"/>
            <a:ext cx="8496944" cy="4414587"/>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a:solidFill>
            <a:srgbClr val="FFFF99"/>
          </a:solidFill>
          <a:ln w="76200">
            <a:solidFill>
              <a:schemeClr val="tx1"/>
            </a:solidFill>
          </a:ln>
        </p:spPr>
        <p:txBody>
          <a:bodyPr>
            <a:normAutofit/>
          </a:bodyPr>
          <a:lstStyle/>
          <a:p>
            <a:r>
              <a:rPr lang="en-GB" dirty="0"/>
              <a:t>This week, we return to poetry</a:t>
            </a:r>
            <a:endParaRPr lang="en-US" dirty="0"/>
          </a:p>
        </p:txBody>
      </p:sp>
      <p:sp>
        <p:nvSpPr>
          <p:cNvPr id="3" name="Content Placeholder 2"/>
          <p:cNvSpPr>
            <a:spLocks noGrp="1"/>
          </p:cNvSpPr>
          <p:nvPr>
            <p:ph idx="1"/>
          </p:nvPr>
        </p:nvSpPr>
        <p:spPr>
          <a:xfrm>
            <a:off x="179512" y="1628801"/>
            <a:ext cx="8640960" cy="3384376"/>
          </a:xfrm>
        </p:spPr>
        <p:txBody>
          <a:bodyPr vert="horz" lIns="91440" tIns="45720" rIns="91440" bIns="45720" rtlCol="0" anchor="t">
            <a:normAutofit lnSpcReduction="10000"/>
          </a:bodyPr>
          <a:lstStyle/>
          <a:p>
            <a:pPr algn="ctr">
              <a:buNone/>
            </a:pPr>
            <a:r>
              <a:rPr lang="en-GB" i="1" dirty="0"/>
              <a:t>The focus of our poetry is</a:t>
            </a:r>
          </a:p>
          <a:p>
            <a:pPr algn="ctr">
              <a:buNone/>
            </a:pPr>
            <a:r>
              <a:rPr lang="en-GB" i="1" dirty="0"/>
              <a:t> </a:t>
            </a:r>
            <a:r>
              <a:rPr lang="en-GB" sz="4300" b="1" i="1" dirty="0">
                <a:solidFill>
                  <a:srgbClr val="FFC000"/>
                </a:solidFill>
              </a:rPr>
              <a:t>summer and summertime.</a:t>
            </a:r>
            <a:endParaRPr lang="en-GB" sz="4300" b="1" i="1" dirty="0">
              <a:solidFill>
                <a:srgbClr val="FFC000"/>
              </a:solidFill>
              <a:cs typeface="Calibri"/>
            </a:endParaRPr>
          </a:p>
          <a:p>
            <a:pPr algn="ctr">
              <a:buNone/>
            </a:pPr>
            <a:endParaRPr lang="en-GB" sz="1500" i="1" dirty="0"/>
          </a:p>
          <a:p>
            <a:pPr algn="ctr">
              <a:buNone/>
            </a:pPr>
            <a:r>
              <a:rPr lang="en-GB" i="1" dirty="0"/>
              <a:t>You may find that parts of the </a:t>
            </a:r>
          </a:p>
          <a:p>
            <a:pPr algn="ctr">
              <a:buNone/>
            </a:pPr>
            <a:r>
              <a:rPr lang="en-GB" i="1" dirty="0"/>
              <a:t>English, Science and Geography </a:t>
            </a:r>
          </a:p>
          <a:p>
            <a:pPr algn="ctr">
              <a:buNone/>
            </a:pPr>
            <a:r>
              <a:rPr lang="en-GB" i="1" dirty="0"/>
              <a:t>intertwine and support each other this week.</a:t>
            </a:r>
          </a:p>
        </p:txBody>
      </p:sp>
      <p:pic>
        <p:nvPicPr>
          <p:cNvPr id="1026" name="Picture 2" descr="Walking on sunshine! | inChoir"/>
          <p:cNvPicPr>
            <a:picLocks noChangeAspect="1" noChangeArrowheads="1"/>
          </p:cNvPicPr>
          <p:nvPr/>
        </p:nvPicPr>
        <p:blipFill>
          <a:blip r:embed="rId2" cstate="print"/>
          <a:srcRect/>
          <a:stretch>
            <a:fillRect/>
          </a:stretch>
        </p:blipFill>
        <p:spPr bwMode="auto">
          <a:xfrm>
            <a:off x="179513" y="4797152"/>
            <a:ext cx="2190604" cy="2060848"/>
          </a:xfrm>
          <a:prstGeom prst="rect">
            <a:avLst/>
          </a:prstGeom>
          <a:noFill/>
        </p:spPr>
      </p:pic>
      <p:pic>
        <p:nvPicPr>
          <p:cNvPr id="1028" name="Picture 4" descr="Walking on sunshine! | inChoir"/>
          <p:cNvPicPr>
            <a:picLocks noChangeAspect="1" noChangeArrowheads="1"/>
          </p:cNvPicPr>
          <p:nvPr/>
        </p:nvPicPr>
        <p:blipFill>
          <a:blip r:embed="rId2" cstate="print"/>
          <a:srcRect/>
          <a:stretch>
            <a:fillRect/>
          </a:stretch>
        </p:blipFill>
        <p:spPr bwMode="auto">
          <a:xfrm>
            <a:off x="6660233" y="4725144"/>
            <a:ext cx="2267146" cy="2132856"/>
          </a:xfrm>
          <a:prstGeom prst="rect">
            <a:avLst/>
          </a:prstGeom>
          <a:noFill/>
        </p:spPr>
      </p:pic>
      <p:pic>
        <p:nvPicPr>
          <p:cNvPr id="1036" name="Picture 12" descr="Walking on sunshine! | inChoir"/>
          <p:cNvPicPr>
            <a:picLocks noChangeAspect="1" noChangeArrowheads="1"/>
          </p:cNvPicPr>
          <p:nvPr/>
        </p:nvPicPr>
        <p:blipFill>
          <a:blip r:embed="rId2" cstate="print"/>
          <a:srcRect/>
          <a:stretch>
            <a:fillRect/>
          </a:stretch>
        </p:blipFill>
        <p:spPr bwMode="auto">
          <a:xfrm>
            <a:off x="3707904" y="5013176"/>
            <a:ext cx="1738632" cy="1635647"/>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ummer Clipart Bundle - 126 cliparts | Summer clipart, Clip art ..."/>
          <p:cNvPicPr>
            <a:picLocks noChangeAspect="1" noChangeArrowheads="1"/>
          </p:cNvPicPr>
          <p:nvPr/>
        </p:nvPicPr>
        <p:blipFill>
          <a:blip r:embed="rId2" cstate="print"/>
          <a:srcRect/>
          <a:stretch>
            <a:fillRect/>
          </a:stretch>
        </p:blipFill>
        <p:spPr bwMode="auto">
          <a:xfrm>
            <a:off x="1763688" y="2060848"/>
            <a:ext cx="5725007" cy="2974427"/>
          </a:xfrm>
          <a:prstGeom prst="rect">
            <a:avLst/>
          </a:prstGeom>
          <a:noFill/>
          <a:ln w="28575">
            <a:solidFill>
              <a:schemeClr val="accent6"/>
            </a:solidFill>
          </a:ln>
        </p:spPr>
      </p:pic>
      <p:sp>
        <p:nvSpPr>
          <p:cNvPr id="5" name="TextBox 4"/>
          <p:cNvSpPr txBox="1"/>
          <p:nvPr/>
        </p:nvSpPr>
        <p:spPr>
          <a:xfrm>
            <a:off x="3491880" y="692696"/>
            <a:ext cx="2376264" cy="630942"/>
          </a:xfrm>
          <a:prstGeom prst="rect">
            <a:avLst/>
          </a:prstGeom>
          <a:solidFill>
            <a:srgbClr val="FFFFCC"/>
          </a:solidFill>
          <a:ln w="38100">
            <a:solidFill>
              <a:srgbClr val="FFC000"/>
            </a:solidFill>
          </a:ln>
        </p:spPr>
        <p:txBody>
          <a:bodyPr wrap="square" rtlCol="0">
            <a:spAutoFit/>
          </a:bodyPr>
          <a:lstStyle/>
          <a:p>
            <a:pPr algn="ctr"/>
            <a:r>
              <a:rPr lang="en-GB" sz="3500" b="1" dirty="0">
                <a:solidFill>
                  <a:srgbClr val="FFC000"/>
                </a:solidFill>
              </a:rPr>
              <a:t>Lesson 1</a:t>
            </a:r>
            <a:endParaRPr lang="en-US" sz="3500" b="1" dirty="0">
              <a:solidFill>
                <a:srgbClr val="FFC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CC"/>
          </a:solidFill>
          <a:ln w="57150">
            <a:solidFill>
              <a:srgbClr val="FFC000"/>
            </a:solidFill>
          </a:ln>
        </p:spPr>
        <p:txBody>
          <a:bodyPr/>
          <a:lstStyle/>
          <a:p>
            <a:r>
              <a:rPr lang="en-GB" b="1" dirty="0">
                <a:solidFill>
                  <a:srgbClr val="FFC000"/>
                </a:solidFill>
              </a:rPr>
              <a:t>All things summer</a:t>
            </a:r>
            <a:endParaRPr lang="en-US" b="1" dirty="0">
              <a:solidFill>
                <a:srgbClr val="FFC000"/>
              </a:solidFill>
            </a:endParaRPr>
          </a:p>
        </p:txBody>
      </p:sp>
      <p:sp>
        <p:nvSpPr>
          <p:cNvPr id="3" name="Content Placeholder 2"/>
          <p:cNvSpPr>
            <a:spLocks noGrp="1"/>
          </p:cNvSpPr>
          <p:nvPr>
            <p:ph idx="1"/>
          </p:nvPr>
        </p:nvSpPr>
        <p:spPr>
          <a:xfrm>
            <a:off x="179512" y="1772816"/>
            <a:ext cx="8229600" cy="1036712"/>
          </a:xfrm>
        </p:spPr>
        <p:txBody>
          <a:bodyPr vert="horz" lIns="91440" tIns="45720" rIns="91440" bIns="45720" rtlCol="0" anchor="t">
            <a:normAutofit fontScale="77500" lnSpcReduction="20000"/>
          </a:bodyPr>
          <a:lstStyle/>
          <a:p>
            <a:pPr>
              <a:buNone/>
            </a:pPr>
            <a:r>
              <a:rPr lang="en-GB" dirty="0"/>
              <a:t>     </a:t>
            </a:r>
            <a:r>
              <a:rPr lang="en-GB" sz="2600" dirty="0"/>
              <a:t>Using the ‘</a:t>
            </a:r>
            <a:r>
              <a:rPr lang="en-GB" sz="2600" i="1" dirty="0"/>
              <a:t>thought shower sheet</a:t>
            </a:r>
            <a:r>
              <a:rPr lang="en-GB" sz="2600" dirty="0"/>
              <a:t>’ (attached), make a note of as many different things you can think of associated with </a:t>
            </a:r>
            <a:r>
              <a:rPr lang="en-GB" sz="3500" b="1" i="1" dirty="0">
                <a:solidFill>
                  <a:srgbClr val="FFC000"/>
                </a:solidFill>
              </a:rPr>
              <a:t>Summer</a:t>
            </a:r>
            <a:r>
              <a:rPr lang="en-GB" sz="2500" i="1" dirty="0"/>
              <a:t>.</a:t>
            </a:r>
          </a:p>
          <a:p>
            <a:pPr>
              <a:buNone/>
            </a:pPr>
            <a:r>
              <a:rPr lang="en-GB" sz="2500" i="1" dirty="0"/>
              <a:t>     </a:t>
            </a:r>
          </a:p>
        </p:txBody>
      </p:sp>
      <p:sp>
        <p:nvSpPr>
          <p:cNvPr id="4" name="TextBox 3"/>
          <p:cNvSpPr txBox="1"/>
          <p:nvPr/>
        </p:nvSpPr>
        <p:spPr>
          <a:xfrm>
            <a:off x="539552" y="2708920"/>
            <a:ext cx="3024336" cy="4001095"/>
          </a:xfrm>
          <a:prstGeom prst="rect">
            <a:avLst/>
          </a:prstGeom>
          <a:noFill/>
        </p:spPr>
        <p:txBody>
          <a:bodyPr wrap="square" rtlCol="0" anchor="t">
            <a:spAutoFit/>
          </a:bodyPr>
          <a:lstStyle/>
          <a:p>
            <a:r>
              <a:rPr lang="en-GB" dirty="0"/>
              <a:t>You may find it helpful to do the Science or Geography lesson first this week to help you with this.</a:t>
            </a:r>
          </a:p>
          <a:p>
            <a:pPr>
              <a:buNone/>
            </a:pPr>
            <a:endParaRPr lang="en-GB" dirty="0"/>
          </a:p>
          <a:p>
            <a:pPr>
              <a:buNone/>
            </a:pPr>
            <a:r>
              <a:rPr lang="en-GB" dirty="0"/>
              <a:t>There is also a ‘</a:t>
            </a:r>
            <a:r>
              <a:rPr lang="en-GB" i="1" dirty="0"/>
              <a:t>Photo Pack</a:t>
            </a:r>
            <a:r>
              <a:rPr lang="en-GB" dirty="0"/>
              <a:t>’ PowerPoint attached with lots of ideas too.</a:t>
            </a:r>
          </a:p>
          <a:p>
            <a:pPr>
              <a:buNone/>
            </a:pPr>
            <a:endParaRPr lang="en-GB" dirty="0"/>
          </a:p>
          <a:p>
            <a:pPr>
              <a:buNone/>
            </a:pPr>
            <a:r>
              <a:rPr lang="en-GB" sz="2000" b="1" dirty="0"/>
              <a:t>Try challenge yourself first </a:t>
            </a:r>
            <a:r>
              <a:rPr lang="en-GB" dirty="0"/>
              <a:t>to come up with as many ideas as you can </a:t>
            </a:r>
            <a:r>
              <a:rPr lang="en-GB" i="1" u="sng" dirty="0"/>
              <a:t>on your own </a:t>
            </a:r>
            <a:r>
              <a:rPr lang="en-GB" dirty="0"/>
              <a:t>before you use these sources of support.</a:t>
            </a:r>
            <a:endParaRPr lang="en-US" dirty="0"/>
          </a:p>
        </p:txBody>
      </p:sp>
      <p:sp>
        <p:nvSpPr>
          <p:cNvPr id="5" name="TextBox 4"/>
          <p:cNvSpPr txBox="1"/>
          <p:nvPr/>
        </p:nvSpPr>
        <p:spPr>
          <a:xfrm>
            <a:off x="7524328" y="188640"/>
            <a:ext cx="1296144" cy="400110"/>
          </a:xfrm>
          <a:prstGeom prst="rect">
            <a:avLst/>
          </a:prstGeom>
          <a:solidFill>
            <a:srgbClr val="FFFFCC"/>
          </a:solidFill>
          <a:ln w="38100">
            <a:solidFill>
              <a:srgbClr val="FFC000"/>
            </a:solidFill>
          </a:ln>
        </p:spPr>
        <p:txBody>
          <a:bodyPr wrap="square" rtlCol="0">
            <a:spAutoFit/>
          </a:bodyPr>
          <a:lstStyle/>
          <a:p>
            <a:pPr algn="ctr"/>
            <a:r>
              <a:rPr lang="en-GB" sz="2000" b="1" dirty="0">
                <a:solidFill>
                  <a:srgbClr val="FFC000"/>
                </a:solidFill>
              </a:rPr>
              <a:t>Lesson 1</a:t>
            </a:r>
            <a:endParaRPr lang="en-US" sz="2000" b="1" dirty="0">
              <a:solidFill>
                <a:srgbClr val="FFC000"/>
              </a:solidFill>
            </a:endParaRPr>
          </a:p>
        </p:txBody>
      </p:sp>
      <p:pic>
        <p:nvPicPr>
          <p:cNvPr id="6" name="Picture 6" descr="A plastic water bottle on a beach&#10;&#10;Description automatically generated">
            <a:extLst>
              <a:ext uri="{FF2B5EF4-FFF2-40B4-BE49-F238E27FC236}">
                <a16:creationId xmlns:a16="http://schemas.microsoft.com/office/drawing/2014/main" id="{2E1D922D-DBA3-4471-B824-B49580E1E05B}"/>
              </a:ext>
            </a:extLst>
          </p:cNvPr>
          <p:cNvPicPr>
            <a:picLocks noChangeAspect="1"/>
          </p:cNvPicPr>
          <p:nvPr/>
        </p:nvPicPr>
        <p:blipFill>
          <a:blip r:embed="rId2"/>
          <a:stretch>
            <a:fillRect/>
          </a:stretch>
        </p:blipFill>
        <p:spPr>
          <a:xfrm rot="-840000">
            <a:off x="5479806" y="3765306"/>
            <a:ext cx="2552700" cy="1885950"/>
          </a:xfrm>
          <a:prstGeom prst="rect">
            <a:avLst/>
          </a:prstGeom>
        </p:spPr>
      </p:pic>
      <p:pic>
        <p:nvPicPr>
          <p:cNvPr id="7" name="Picture 7" descr="A picture containing drawing&#10;&#10;Description automatically generated">
            <a:extLst>
              <a:ext uri="{FF2B5EF4-FFF2-40B4-BE49-F238E27FC236}">
                <a16:creationId xmlns:a16="http://schemas.microsoft.com/office/drawing/2014/main" id="{6633D6DF-133A-42AF-8C76-618D2A459CF6}"/>
              </a:ext>
            </a:extLst>
          </p:cNvPr>
          <p:cNvPicPr>
            <a:picLocks noChangeAspect="1"/>
          </p:cNvPicPr>
          <p:nvPr/>
        </p:nvPicPr>
        <p:blipFill>
          <a:blip r:embed="rId3"/>
          <a:stretch>
            <a:fillRect/>
          </a:stretch>
        </p:blipFill>
        <p:spPr>
          <a:xfrm rot="-900000">
            <a:off x="4989634" y="3169627"/>
            <a:ext cx="2819400" cy="58102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ummer Clipart Bundle - 126 cliparts | Summer clipart, Clip art ..."/>
          <p:cNvPicPr>
            <a:picLocks noChangeAspect="1" noChangeArrowheads="1"/>
          </p:cNvPicPr>
          <p:nvPr/>
        </p:nvPicPr>
        <p:blipFill>
          <a:blip r:embed="rId2" cstate="print"/>
          <a:srcRect/>
          <a:stretch>
            <a:fillRect/>
          </a:stretch>
        </p:blipFill>
        <p:spPr bwMode="auto">
          <a:xfrm>
            <a:off x="1763688" y="2060848"/>
            <a:ext cx="5725007" cy="2974427"/>
          </a:xfrm>
          <a:prstGeom prst="rect">
            <a:avLst/>
          </a:prstGeom>
          <a:noFill/>
          <a:ln w="28575">
            <a:solidFill>
              <a:schemeClr val="accent6"/>
            </a:solidFill>
          </a:ln>
        </p:spPr>
      </p:pic>
      <p:sp>
        <p:nvSpPr>
          <p:cNvPr id="5" name="TextBox 4"/>
          <p:cNvSpPr txBox="1"/>
          <p:nvPr/>
        </p:nvSpPr>
        <p:spPr>
          <a:xfrm>
            <a:off x="3491880" y="692696"/>
            <a:ext cx="2376264" cy="630942"/>
          </a:xfrm>
          <a:prstGeom prst="rect">
            <a:avLst/>
          </a:prstGeom>
          <a:solidFill>
            <a:srgbClr val="FFFFCC"/>
          </a:solidFill>
          <a:ln w="38100">
            <a:solidFill>
              <a:srgbClr val="FFC000"/>
            </a:solidFill>
          </a:ln>
        </p:spPr>
        <p:txBody>
          <a:bodyPr wrap="square" rtlCol="0">
            <a:spAutoFit/>
          </a:bodyPr>
          <a:lstStyle/>
          <a:p>
            <a:pPr algn="ctr"/>
            <a:r>
              <a:rPr lang="en-GB" sz="3500" b="1" dirty="0">
                <a:solidFill>
                  <a:srgbClr val="FFC000"/>
                </a:solidFill>
              </a:rPr>
              <a:t>Lesson 2</a:t>
            </a:r>
            <a:endParaRPr lang="en-US" sz="3500" b="1" dirty="0">
              <a:solidFill>
                <a:srgbClr val="FFC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124744"/>
            <a:ext cx="8229600" cy="4525963"/>
          </a:xfrm>
        </p:spPr>
        <p:txBody>
          <a:bodyPr/>
          <a:lstStyle/>
          <a:p>
            <a:pPr algn="ctr">
              <a:buNone/>
            </a:pPr>
            <a:r>
              <a:rPr lang="en-GB" dirty="0"/>
              <a:t>   You might find it helpful to quickly </a:t>
            </a:r>
          </a:p>
          <a:p>
            <a:pPr algn="ctr">
              <a:buNone/>
            </a:pPr>
            <a:r>
              <a:rPr lang="en-GB" b="1" dirty="0"/>
              <a:t>read through all of today’s slides </a:t>
            </a:r>
          </a:p>
          <a:p>
            <a:pPr algn="ctr">
              <a:buNone/>
            </a:pPr>
            <a:r>
              <a:rPr lang="en-GB" dirty="0"/>
              <a:t>before starting any work, </a:t>
            </a:r>
          </a:p>
          <a:p>
            <a:pPr algn="ctr">
              <a:buNone/>
            </a:pPr>
            <a:r>
              <a:rPr lang="en-GB" dirty="0"/>
              <a:t>just to be clear on your chosen approach.</a:t>
            </a:r>
            <a:endParaRPr lang="en-US" dirty="0"/>
          </a:p>
        </p:txBody>
      </p:sp>
      <p:sp>
        <p:nvSpPr>
          <p:cNvPr id="4" name="TextBox 3"/>
          <p:cNvSpPr txBox="1"/>
          <p:nvPr/>
        </p:nvSpPr>
        <p:spPr>
          <a:xfrm>
            <a:off x="6372200" y="188640"/>
            <a:ext cx="2376264" cy="630942"/>
          </a:xfrm>
          <a:prstGeom prst="rect">
            <a:avLst/>
          </a:prstGeom>
          <a:solidFill>
            <a:srgbClr val="FFFFCC"/>
          </a:solidFill>
          <a:ln w="38100">
            <a:solidFill>
              <a:srgbClr val="FFC000"/>
            </a:solidFill>
          </a:ln>
        </p:spPr>
        <p:txBody>
          <a:bodyPr wrap="square" rtlCol="0">
            <a:spAutoFit/>
          </a:bodyPr>
          <a:lstStyle/>
          <a:p>
            <a:pPr algn="ctr"/>
            <a:r>
              <a:rPr lang="en-GB" sz="3500" b="1" dirty="0">
                <a:solidFill>
                  <a:srgbClr val="FFC000"/>
                </a:solidFill>
              </a:rPr>
              <a:t>Lesson 2</a:t>
            </a:r>
            <a:endParaRPr lang="en-US" sz="3500" b="1" dirty="0">
              <a:solidFill>
                <a:srgbClr val="FFC000"/>
              </a:solidFill>
            </a:endParaRPr>
          </a:p>
        </p:txBody>
      </p:sp>
      <p:pic>
        <p:nvPicPr>
          <p:cNvPr id="5" name="Picture 2" descr="Summer Clipart Bundle - 126 cliparts | Summer clipart, Clip art ..."/>
          <p:cNvPicPr>
            <a:picLocks noChangeAspect="1" noChangeArrowheads="1"/>
          </p:cNvPicPr>
          <p:nvPr/>
        </p:nvPicPr>
        <p:blipFill>
          <a:blip r:embed="rId2" cstate="print"/>
          <a:srcRect/>
          <a:stretch>
            <a:fillRect/>
          </a:stretch>
        </p:blipFill>
        <p:spPr bwMode="auto">
          <a:xfrm>
            <a:off x="2555776" y="3861048"/>
            <a:ext cx="4392488" cy="2282117"/>
          </a:xfrm>
          <a:prstGeom prst="rect">
            <a:avLst/>
          </a:prstGeom>
          <a:noFill/>
          <a:ln w="28575">
            <a:solidFill>
              <a:schemeClr val="accent6"/>
            </a:solid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a:solidFill>
            <a:srgbClr val="FFFFCC"/>
          </a:solidFill>
          <a:ln w="57150">
            <a:solidFill>
              <a:srgbClr val="FFC000"/>
            </a:solidFill>
          </a:ln>
        </p:spPr>
        <p:txBody>
          <a:bodyPr>
            <a:normAutofit/>
          </a:bodyPr>
          <a:lstStyle/>
          <a:p>
            <a:r>
              <a:rPr lang="en-GB" b="1" dirty="0">
                <a:solidFill>
                  <a:srgbClr val="FFC000"/>
                </a:solidFill>
              </a:rPr>
              <a:t>Planning &amp; Vocabulary</a:t>
            </a:r>
            <a:endParaRPr lang="en-US" b="1" dirty="0">
              <a:solidFill>
                <a:srgbClr val="FFC000"/>
              </a:solidFill>
            </a:endParaRPr>
          </a:p>
        </p:txBody>
      </p:sp>
      <p:sp>
        <p:nvSpPr>
          <p:cNvPr id="5" name="Rectangle 4"/>
          <p:cNvSpPr/>
          <p:nvPr/>
        </p:nvSpPr>
        <p:spPr>
          <a:xfrm>
            <a:off x="467544" y="1628800"/>
            <a:ext cx="8280920" cy="1200329"/>
          </a:xfrm>
          <a:prstGeom prst="rect">
            <a:avLst/>
          </a:prstGeom>
        </p:spPr>
        <p:txBody>
          <a:bodyPr wrap="square" anchor="t">
            <a:spAutoFit/>
          </a:bodyPr>
          <a:lstStyle/>
          <a:p>
            <a:r>
              <a:rPr lang="en-GB" dirty="0"/>
              <a:t>Choose some of your favourite ideas from the thought shower sheet. Try to choose a variety of summer items so that they are not all summer clothes or all summer foods (unless, of course, you wish for your Summer poem to have a theme </a:t>
            </a:r>
            <a:r>
              <a:rPr lang="en-GB" dirty="0" err="1"/>
              <a:t>e.g</a:t>
            </a:r>
            <a:r>
              <a:rPr lang="en-GB" dirty="0"/>
              <a:t> 'Summer Eating' or 'Summer Fun'). </a:t>
            </a:r>
            <a:endParaRPr lang="en-US" dirty="0"/>
          </a:p>
        </p:txBody>
      </p:sp>
      <p:sp>
        <p:nvSpPr>
          <p:cNvPr id="6" name="Rectangle 5"/>
          <p:cNvSpPr/>
          <p:nvPr/>
        </p:nvSpPr>
        <p:spPr>
          <a:xfrm>
            <a:off x="467544" y="2924944"/>
            <a:ext cx="8280920" cy="369332"/>
          </a:xfrm>
          <a:prstGeom prst="rect">
            <a:avLst/>
          </a:prstGeom>
        </p:spPr>
        <p:txBody>
          <a:bodyPr wrap="square">
            <a:spAutoFit/>
          </a:bodyPr>
          <a:lstStyle/>
          <a:p>
            <a:r>
              <a:rPr lang="en-GB" dirty="0"/>
              <a:t>Add each chosen summer word to the first column of the planning sheet.</a:t>
            </a:r>
            <a:endParaRPr lang="en-US" dirty="0"/>
          </a:p>
        </p:txBody>
      </p:sp>
      <p:sp>
        <p:nvSpPr>
          <p:cNvPr id="7" name="TextBox 6"/>
          <p:cNvSpPr txBox="1"/>
          <p:nvPr/>
        </p:nvSpPr>
        <p:spPr>
          <a:xfrm>
            <a:off x="7524328" y="188640"/>
            <a:ext cx="1296144" cy="400110"/>
          </a:xfrm>
          <a:prstGeom prst="rect">
            <a:avLst/>
          </a:prstGeom>
          <a:solidFill>
            <a:srgbClr val="FFFFCC"/>
          </a:solidFill>
          <a:ln w="38100">
            <a:solidFill>
              <a:srgbClr val="FFC000"/>
            </a:solidFill>
          </a:ln>
        </p:spPr>
        <p:txBody>
          <a:bodyPr wrap="square" rtlCol="0">
            <a:spAutoFit/>
          </a:bodyPr>
          <a:lstStyle/>
          <a:p>
            <a:pPr algn="ctr"/>
            <a:r>
              <a:rPr lang="en-GB" sz="2000" b="1" dirty="0">
                <a:solidFill>
                  <a:srgbClr val="FFC000"/>
                </a:solidFill>
              </a:rPr>
              <a:t>Lesson 2</a:t>
            </a:r>
            <a:endParaRPr lang="en-US" sz="2000" b="1" dirty="0">
              <a:solidFill>
                <a:srgbClr val="FFC000"/>
              </a:solidFill>
            </a:endParaRPr>
          </a:p>
        </p:txBody>
      </p:sp>
      <p:graphicFrame>
        <p:nvGraphicFramePr>
          <p:cNvPr id="9" name="Table 8"/>
          <p:cNvGraphicFramePr>
            <a:graphicFrameLocks noGrp="1"/>
          </p:cNvGraphicFramePr>
          <p:nvPr/>
        </p:nvGraphicFramePr>
        <p:xfrm>
          <a:off x="683568" y="3717032"/>
          <a:ext cx="7992889" cy="1585838"/>
        </p:xfrm>
        <a:graphic>
          <a:graphicData uri="http://schemas.openxmlformats.org/drawingml/2006/table">
            <a:tbl>
              <a:tblPr/>
              <a:tblGrid>
                <a:gridCol w="1299336">
                  <a:extLst>
                    <a:ext uri="{9D8B030D-6E8A-4147-A177-3AD203B41FA5}">
                      <a16:colId xmlns:a16="http://schemas.microsoft.com/office/drawing/2014/main" val="20000"/>
                    </a:ext>
                  </a:extLst>
                </a:gridCol>
                <a:gridCol w="2093375">
                  <a:extLst>
                    <a:ext uri="{9D8B030D-6E8A-4147-A177-3AD203B41FA5}">
                      <a16:colId xmlns:a16="http://schemas.microsoft.com/office/drawing/2014/main" val="20001"/>
                    </a:ext>
                  </a:extLst>
                </a:gridCol>
                <a:gridCol w="1402693">
                  <a:extLst>
                    <a:ext uri="{9D8B030D-6E8A-4147-A177-3AD203B41FA5}">
                      <a16:colId xmlns:a16="http://schemas.microsoft.com/office/drawing/2014/main" val="20002"/>
                    </a:ext>
                  </a:extLst>
                </a:gridCol>
                <a:gridCol w="1598469">
                  <a:extLst>
                    <a:ext uri="{9D8B030D-6E8A-4147-A177-3AD203B41FA5}">
                      <a16:colId xmlns:a16="http://schemas.microsoft.com/office/drawing/2014/main" val="20003"/>
                    </a:ext>
                  </a:extLst>
                </a:gridCol>
                <a:gridCol w="1599016">
                  <a:extLst>
                    <a:ext uri="{9D8B030D-6E8A-4147-A177-3AD203B41FA5}">
                      <a16:colId xmlns:a16="http://schemas.microsoft.com/office/drawing/2014/main" val="20004"/>
                    </a:ext>
                  </a:extLst>
                </a:gridCol>
              </a:tblGrid>
              <a:tr h="547886">
                <a:tc>
                  <a:txBody>
                    <a:bodyPr/>
                    <a:lstStyle/>
                    <a:p>
                      <a:pPr algn="ctr">
                        <a:lnSpc>
                          <a:spcPct val="115000"/>
                        </a:lnSpc>
                        <a:spcAft>
                          <a:spcPts val="0"/>
                        </a:spcAft>
                      </a:pPr>
                      <a:r>
                        <a:rPr lang="en-US" sz="1200" b="1" dirty="0">
                          <a:latin typeface="Calibri"/>
                          <a:ea typeface="Calibri"/>
                          <a:cs typeface="Times New Roman"/>
                        </a:rPr>
                        <a:t>Summer word</a:t>
                      </a:r>
                      <a:endParaRPr lang="en-US" sz="12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lnSpc>
                          <a:spcPct val="115000"/>
                        </a:lnSpc>
                        <a:spcAft>
                          <a:spcPts val="0"/>
                        </a:spcAft>
                      </a:pPr>
                      <a:r>
                        <a:rPr lang="en-US" sz="1200" b="1">
                          <a:latin typeface="Calibri"/>
                          <a:ea typeface="Calibri"/>
                          <a:cs typeface="Times New Roman"/>
                        </a:rPr>
                        <a:t>adjectives</a:t>
                      </a:r>
                      <a:endParaRPr lang="en-US" sz="120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lnSpc>
                          <a:spcPct val="115000"/>
                        </a:lnSpc>
                        <a:spcAft>
                          <a:spcPts val="0"/>
                        </a:spcAft>
                      </a:pPr>
                      <a:r>
                        <a:rPr lang="en-US" sz="1200" b="1">
                          <a:latin typeface="Calibri"/>
                          <a:ea typeface="Calibri"/>
                          <a:cs typeface="Times New Roman"/>
                        </a:rPr>
                        <a:t>verbs</a:t>
                      </a:r>
                      <a:endParaRPr lang="en-US" sz="120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lnSpc>
                          <a:spcPct val="115000"/>
                        </a:lnSpc>
                        <a:spcAft>
                          <a:spcPts val="0"/>
                        </a:spcAft>
                      </a:pPr>
                      <a:r>
                        <a:rPr lang="en-US" sz="1200" b="1">
                          <a:latin typeface="Calibri"/>
                          <a:ea typeface="Calibri"/>
                          <a:cs typeface="Times New Roman"/>
                        </a:rPr>
                        <a:t>Adverbs (-ly)</a:t>
                      </a:r>
                      <a:endParaRPr lang="en-US" sz="120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lnSpc>
                          <a:spcPct val="115000"/>
                        </a:lnSpc>
                        <a:spcAft>
                          <a:spcPts val="0"/>
                        </a:spcAft>
                      </a:pPr>
                      <a:r>
                        <a:rPr lang="en-US" sz="1200" b="1" dirty="0">
                          <a:latin typeface="Calibri"/>
                          <a:ea typeface="Calibri"/>
                          <a:cs typeface="Times New Roman"/>
                        </a:rPr>
                        <a:t>Other interesting vocabulary ideas</a:t>
                      </a:r>
                      <a:endParaRPr lang="en-US" sz="12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10000"/>
                  </a:ext>
                </a:extLst>
              </a:tr>
              <a:tr h="316210">
                <a:tc>
                  <a:txBody>
                    <a:bodyPr/>
                    <a:lstStyle/>
                    <a:p>
                      <a:pPr algn="ctr">
                        <a:lnSpc>
                          <a:spcPct val="115000"/>
                        </a:lnSpc>
                        <a:spcAft>
                          <a:spcPts val="0"/>
                        </a:spcAft>
                      </a:pPr>
                      <a:r>
                        <a:rPr lang="en-US" sz="1400" b="1" dirty="0">
                          <a:latin typeface="Calibri"/>
                          <a:ea typeface="Calibri"/>
                          <a:cs typeface="Times New Roman"/>
                        </a:rPr>
                        <a:t>sun</a:t>
                      </a: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en-US" sz="12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en-US" sz="12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en-US" sz="12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en-US" sz="12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15242">
                <a:tc>
                  <a:txBody>
                    <a:bodyPr/>
                    <a:lstStyle/>
                    <a:p>
                      <a:pPr algn="ctr">
                        <a:lnSpc>
                          <a:spcPct val="115000"/>
                        </a:lnSpc>
                        <a:spcAft>
                          <a:spcPts val="0"/>
                        </a:spcAft>
                      </a:pPr>
                      <a:r>
                        <a:rPr lang="en-GB" sz="1400" b="1" dirty="0">
                          <a:latin typeface="Calibri"/>
                          <a:ea typeface="Calibri"/>
                          <a:cs typeface="Times New Roman"/>
                        </a:rPr>
                        <a:t>picnic</a:t>
                      </a:r>
                      <a:endParaRPr lang="en-US" sz="1400" b="1"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700" dirty="0">
                        <a:latin typeface="Calibri"/>
                        <a:ea typeface="Calibri"/>
                        <a:cs typeface="Times New Roman"/>
                      </a:endParaRPr>
                    </a:p>
                    <a:p>
                      <a:pPr>
                        <a:lnSpc>
                          <a:spcPct val="115000"/>
                        </a:lnSpc>
                        <a:spcAft>
                          <a:spcPts val="0"/>
                        </a:spcAft>
                      </a:pPr>
                      <a:endParaRPr lang="en-GB" sz="700" dirty="0">
                        <a:latin typeface="Calibri"/>
                        <a:ea typeface="Calibri"/>
                        <a:cs typeface="Times New Roman"/>
                      </a:endParaRPr>
                    </a:p>
                    <a:p>
                      <a:pPr>
                        <a:lnSpc>
                          <a:spcPct val="115000"/>
                        </a:lnSpc>
                        <a:spcAft>
                          <a:spcPts val="0"/>
                        </a:spcAft>
                      </a:pPr>
                      <a:endParaRPr lang="en-US" sz="7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70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70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70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15242">
                <a:tc>
                  <a:txBody>
                    <a:bodyPr/>
                    <a:lstStyle/>
                    <a:p>
                      <a:pPr algn="ctr">
                        <a:lnSpc>
                          <a:spcPct val="115000"/>
                        </a:lnSpc>
                        <a:spcAft>
                          <a:spcPts val="0"/>
                        </a:spcAft>
                      </a:pPr>
                      <a:r>
                        <a:rPr lang="en-GB" sz="1400" b="1" dirty="0">
                          <a:latin typeface="Calibri"/>
                          <a:ea typeface="Calibri"/>
                          <a:cs typeface="Times New Roman"/>
                        </a:rPr>
                        <a:t>ice-cream</a:t>
                      </a:r>
                      <a:endParaRPr lang="en-US" sz="1400" b="1"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700" dirty="0">
                        <a:latin typeface="Calibri"/>
                        <a:ea typeface="Calibri"/>
                        <a:cs typeface="Times New Roman"/>
                      </a:endParaRPr>
                    </a:p>
                    <a:p>
                      <a:pPr>
                        <a:lnSpc>
                          <a:spcPct val="115000"/>
                        </a:lnSpc>
                        <a:spcAft>
                          <a:spcPts val="0"/>
                        </a:spcAft>
                      </a:pPr>
                      <a:endParaRPr lang="en-GB" sz="700" dirty="0">
                        <a:latin typeface="Calibri"/>
                        <a:ea typeface="Calibri"/>
                        <a:cs typeface="Times New Roman"/>
                      </a:endParaRPr>
                    </a:p>
                    <a:p>
                      <a:pPr>
                        <a:lnSpc>
                          <a:spcPct val="115000"/>
                        </a:lnSpc>
                        <a:spcAft>
                          <a:spcPts val="0"/>
                        </a:spcAft>
                      </a:pPr>
                      <a:endParaRPr lang="en-US" sz="7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70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70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7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08304" y="404664"/>
            <a:ext cx="1296144" cy="400110"/>
          </a:xfrm>
          <a:prstGeom prst="rect">
            <a:avLst/>
          </a:prstGeom>
          <a:solidFill>
            <a:srgbClr val="FFFFCC"/>
          </a:solidFill>
          <a:ln w="38100">
            <a:solidFill>
              <a:srgbClr val="FFC000"/>
            </a:solidFill>
          </a:ln>
        </p:spPr>
        <p:txBody>
          <a:bodyPr wrap="square" rtlCol="0">
            <a:spAutoFit/>
          </a:bodyPr>
          <a:lstStyle/>
          <a:p>
            <a:pPr algn="ctr"/>
            <a:r>
              <a:rPr lang="en-GB" sz="2000" b="1" dirty="0">
                <a:solidFill>
                  <a:srgbClr val="FFC000"/>
                </a:solidFill>
              </a:rPr>
              <a:t>Lesson 2</a:t>
            </a:r>
            <a:endParaRPr lang="en-US" sz="2000" b="1" dirty="0">
              <a:solidFill>
                <a:srgbClr val="FFC000"/>
              </a:solidFill>
            </a:endParaRPr>
          </a:p>
        </p:txBody>
      </p:sp>
      <p:sp>
        <p:nvSpPr>
          <p:cNvPr id="6" name="TextBox 5"/>
          <p:cNvSpPr txBox="1"/>
          <p:nvPr/>
        </p:nvSpPr>
        <p:spPr>
          <a:xfrm>
            <a:off x="251520" y="188640"/>
            <a:ext cx="6840760" cy="2123658"/>
          </a:xfrm>
          <a:prstGeom prst="rect">
            <a:avLst/>
          </a:prstGeom>
          <a:noFill/>
        </p:spPr>
        <p:txBody>
          <a:bodyPr wrap="square" rtlCol="0" anchor="t">
            <a:spAutoFit/>
          </a:bodyPr>
          <a:lstStyle/>
          <a:p>
            <a:r>
              <a:rPr lang="en-GB" sz="2200" dirty="0"/>
              <a:t>Now, add some adjectives to the second column. You can add as many as you like at this stage and then you have a range to choose from when you write your poem.</a:t>
            </a:r>
          </a:p>
          <a:p>
            <a:endParaRPr lang="en-GB" sz="2200" dirty="0"/>
          </a:p>
          <a:p>
            <a:r>
              <a:rPr lang="en-GB" sz="2200" dirty="0"/>
              <a:t>Think carefully about your summer word and use all your senses to try to describe it. </a:t>
            </a:r>
            <a:endParaRPr lang="en-US" sz="2200" dirty="0"/>
          </a:p>
        </p:txBody>
      </p:sp>
      <p:pic>
        <p:nvPicPr>
          <p:cNvPr id="4098" name="Picture 2" descr="The Five Senses | Woodward English"/>
          <p:cNvPicPr>
            <a:picLocks noChangeAspect="1" noChangeArrowheads="1"/>
          </p:cNvPicPr>
          <p:nvPr/>
        </p:nvPicPr>
        <p:blipFill>
          <a:blip r:embed="rId2" cstate="print"/>
          <a:srcRect/>
          <a:stretch>
            <a:fillRect/>
          </a:stretch>
        </p:blipFill>
        <p:spPr bwMode="auto">
          <a:xfrm>
            <a:off x="1187624" y="2420888"/>
            <a:ext cx="7074024" cy="425152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924944"/>
            <a:ext cx="6192688" cy="1143000"/>
          </a:xfrm>
        </p:spPr>
        <p:txBody>
          <a:bodyPr>
            <a:normAutofit fontScale="90000"/>
          </a:bodyPr>
          <a:lstStyle/>
          <a:p>
            <a:pPr algn="l"/>
            <a:r>
              <a:rPr lang="en-GB" sz="2500" dirty="0"/>
              <a:t>Now, continue along the planning sheet adding in some </a:t>
            </a:r>
            <a:r>
              <a:rPr lang="en-GB" sz="3300" b="1" dirty="0"/>
              <a:t>verbs.</a:t>
            </a:r>
            <a:br>
              <a:rPr lang="en-GB" sz="2500" dirty="0"/>
            </a:br>
            <a:br>
              <a:rPr lang="en-GB" sz="2500" dirty="0"/>
            </a:br>
            <a:r>
              <a:rPr lang="en-GB" sz="2500" dirty="0"/>
              <a:t> For the </a:t>
            </a:r>
            <a:r>
              <a:rPr lang="en-GB" sz="2500" b="1" dirty="0"/>
              <a:t>verbs</a:t>
            </a:r>
            <a:r>
              <a:rPr lang="en-GB" sz="2500" dirty="0"/>
              <a:t> – either think of action words to match the summer word or action words you may use with the summer word. For example if your word is ‘</a:t>
            </a:r>
            <a:r>
              <a:rPr lang="en-GB" sz="2500" b="1" i="1" dirty="0"/>
              <a:t>sun</a:t>
            </a:r>
            <a:r>
              <a:rPr lang="en-GB" sz="2500" dirty="0"/>
              <a:t>’ then the verb could be ‘</a:t>
            </a:r>
            <a:r>
              <a:rPr lang="en-GB" sz="2500" b="1" i="1" dirty="0"/>
              <a:t>shine</a:t>
            </a:r>
            <a:r>
              <a:rPr lang="en-GB" sz="2500" dirty="0"/>
              <a:t>’ similarly for an item like ‘</a:t>
            </a:r>
            <a:r>
              <a:rPr lang="en-GB" sz="2500" b="1" i="1" dirty="0"/>
              <a:t>beach ball</a:t>
            </a:r>
            <a:r>
              <a:rPr lang="en-GB" sz="2500" dirty="0"/>
              <a:t>’ the verb could be ‘</a:t>
            </a:r>
            <a:r>
              <a:rPr lang="en-GB" sz="2500" b="1" i="1" dirty="0"/>
              <a:t>bounce</a:t>
            </a:r>
            <a:r>
              <a:rPr lang="en-GB" sz="2500" dirty="0"/>
              <a:t>’ or ‘</a:t>
            </a:r>
            <a:r>
              <a:rPr lang="en-GB" sz="2500" b="1" i="1" dirty="0"/>
              <a:t>roll</a:t>
            </a:r>
            <a:r>
              <a:rPr lang="en-GB" sz="2500" dirty="0"/>
              <a:t>’. However, also in the word ‘beach ball’ you could think about the action of a person with the ‘</a:t>
            </a:r>
            <a:r>
              <a:rPr lang="en-GB" sz="2500" b="1" i="1" dirty="0"/>
              <a:t>beach ball</a:t>
            </a:r>
            <a:r>
              <a:rPr lang="en-GB" sz="2500" dirty="0"/>
              <a:t>’ like ‘</a:t>
            </a:r>
            <a:r>
              <a:rPr lang="en-GB" sz="2500" b="1" i="1" dirty="0"/>
              <a:t>throw</a:t>
            </a:r>
            <a:r>
              <a:rPr lang="en-GB" sz="2500" dirty="0"/>
              <a:t>’ and ‘</a:t>
            </a:r>
            <a:r>
              <a:rPr lang="en-GB" sz="2500" b="1" i="1" dirty="0"/>
              <a:t>catch</a:t>
            </a:r>
            <a:r>
              <a:rPr lang="en-GB" sz="2500" dirty="0"/>
              <a:t>’.</a:t>
            </a:r>
            <a:br>
              <a:rPr lang="en-GB" sz="2500" dirty="0"/>
            </a:br>
            <a:br>
              <a:rPr lang="en-GB" sz="2500" dirty="0"/>
            </a:br>
            <a:r>
              <a:rPr lang="en-GB" sz="2500" dirty="0"/>
              <a:t>Another example could be ‘</a:t>
            </a:r>
            <a:r>
              <a:rPr lang="en-GB" sz="2500" b="1" dirty="0"/>
              <a:t>ice cream</a:t>
            </a:r>
            <a:r>
              <a:rPr lang="en-GB" sz="2500" dirty="0"/>
              <a:t>’ – you could have ‘</a:t>
            </a:r>
            <a:r>
              <a:rPr lang="en-GB" sz="2500" b="1" i="1" dirty="0"/>
              <a:t>melt</a:t>
            </a:r>
            <a:r>
              <a:rPr lang="en-GB" sz="2500" dirty="0"/>
              <a:t>’ and ‘</a:t>
            </a:r>
            <a:r>
              <a:rPr lang="en-GB" sz="2500" b="1" i="1" dirty="0"/>
              <a:t>drip</a:t>
            </a:r>
            <a:r>
              <a:rPr lang="en-GB" sz="2500" dirty="0"/>
              <a:t>’ because this is what the ice cream is doing but you could also add ‘</a:t>
            </a:r>
            <a:r>
              <a:rPr lang="en-GB" sz="2500" b="1" i="1" dirty="0"/>
              <a:t>gobble</a:t>
            </a:r>
            <a:r>
              <a:rPr lang="en-GB" sz="2500" dirty="0"/>
              <a:t>’ and ‘</a:t>
            </a:r>
            <a:r>
              <a:rPr lang="en-GB" sz="2500" b="1" i="1" dirty="0"/>
              <a:t>lick</a:t>
            </a:r>
            <a:r>
              <a:rPr lang="en-GB" sz="2500" dirty="0"/>
              <a:t>’ as this is what you might do to an ice cream.</a:t>
            </a:r>
            <a:br>
              <a:rPr lang="en-GB" sz="2500" dirty="0">
                <a:solidFill>
                  <a:srgbClr val="FFC000"/>
                </a:solidFill>
              </a:rPr>
            </a:br>
            <a:endParaRPr lang="en-US" sz="2500" dirty="0">
              <a:solidFill>
                <a:srgbClr val="FFC000"/>
              </a:solidFill>
            </a:endParaRPr>
          </a:p>
        </p:txBody>
      </p:sp>
      <p:pic>
        <p:nvPicPr>
          <p:cNvPr id="9218" name="Picture 2" descr="Scientists Have Invented an 'Ice Cream' That Doesn't Melt"/>
          <p:cNvPicPr>
            <a:picLocks noChangeAspect="1" noChangeArrowheads="1"/>
          </p:cNvPicPr>
          <p:nvPr/>
        </p:nvPicPr>
        <p:blipFill>
          <a:blip r:embed="rId2" cstate="print"/>
          <a:srcRect/>
          <a:stretch>
            <a:fillRect/>
          </a:stretch>
        </p:blipFill>
        <p:spPr bwMode="auto">
          <a:xfrm>
            <a:off x="6588224" y="4221088"/>
            <a:ext cx="2347020" cy="2347020"/>
          </a:xfrm>
          <a:prstGeom prst="rect">
            <a:avLst/>
          </a:prstGeom>
          <a:noFill/>
        </p:spPr>
      </p:pic>
      <p:pic>
        <p:nvPicPr>
          <p:cNvPr id="9220" name="Picture 4" descr="The Beach Ball Metaphor for Emotional Regulation - Exploring your mind"/>
          <p:cNvPicPr>
            <a:picLocks noChangeAspect="1" noChangeArrowheads="1"/>
          </p:cNvPicPr>
          <p:nvPr/>
        </p:nvPicPr>
        <p:blipFill>
          <a:blip r:embed="rId3" cstate="print"/>
          <a:srcRect/>
          <a:stretch>
            <a:fillRect/>
          </a:stretch>
        </p:blipFill>
        <p:spPr bwMode="auto">
          <a:xfrm>
            <a:off x="6660232" y="548680"/>
            <a:ext cx="2304256" cy="1501925"/>
          </a:xfrm>
          <a:prstGeom prst="rect">
            <a:avLst/>
          </a:prstGeom>
          <a:noFill/>
        </p:spPr>
      </p:pic>
      <p:pic>
        <p:nvPicPr>
          <p:cNvPr id="9222" name="Picture 6" descr="Summer Fair – Heavers Farm Primary School"/>
          <p:cNvPicPr>
            <a:picLocks noChangeAspect="1" noChangeArrowheads="1"/>
          </p:cNvPicPr>
          <p:nvPr/>
        </p:nvPicPr>
        <p:blipFill>
          <a:blip r:embed="rId4" cstate="print"/>
          <a:srcRect/>
          <a:stretch>
            <a:fillRect/>
          </a:stretch>
        </p:blipFill>
        <p:spPr bwMode="auto">
          <a:xfrm>
            <a:off x="6732240" y="2204864"/>
            <a:ext cx="2030588" cy="1944216"/>
          </a:xfrm>
          <a:prstGeom prst="rect">
            <a:avLst/>
          </a:prstGeom>
          <a:noFill/>
        </p:spPr>
      </p:pic>
      <p:sp>
        <p:nvSpPr>
          <p:cNvPr id="6" name="TextBox 5"/>
          <p:cNvSpPr txBox="1"/>
          <p:nvPr/>
        </p:nvSpPr>
        <p:spPr>
          <a:xfrm>
            <a:off x="7668344" y="116632"/>
            <a:ext cx="1296144" cy="400110"/>
          </a:xfrm>
          <a:prstGeom prst="rect">
            <a:avLst/>
          </a:prstGeom>
          <a:solidFill>
            <a:srgbClr val="FFFFCC"/>
          </a:solidFill>
          <a:ln w="38100">
            <a:solidFill>
              <a:srgbClr val="FFC000"/>
            </a:solidFill>
          </a:ln>
        </p:spPr>
        <p:txBody>
          <a:bodyPr wrap="square" rtlCol="0">
            <a:spAutoFit/>
          </a:bodyPr>
          <a:lstStyle/>
          <a:p>
            <a:pPr algn="ctr"/>
            <a:r>
              <a:rPr lang="en-GB" sz="2000" b="1" dirty="0">
                <a:solidFill>
                  <a:srgbClr val="FFC000"/>
                </a:solidFill>
              </a:rPr>
              <a:t>Lesson 2</a:t>
            </a:r>
            <a:endParaRPr lang="en-US" sz="2000" b="1" dirty="0">
              <a:solidFill>
                <a:srgbClr val="FFC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692696"/>
            <a:ext cx="8229600" cy="1143000"/>
          </a:xfrm>
        </p:spPr>
        <p:txBody>
          <a:bodyPr>
            <a:noAutofit/>
          </a:bodyPr>
          <a:lstStyle/>
          <a:p>
            <a:r>
              <a:rPr lang="en-GB" sz="2500" dirty="0"/>
              <a:t>As you move along your planning sheet, add in adverbs that will match some of the verbs you chose e.g. licked ‘</a:t>
            </a:r>
            <a:r>
              <a:rPr lang="en-GB" sz="2500" i="1" dirty="0"/>
              <a:t>greedily</a:t>
            </a:r>
            <a:r>
              <a:rPr lang="en-GB" sz="2500" dirty="0"/>
              <a:t>’, shines ‘brightly’, throw and catch ‘</a:t>
            </a:r>
            <a:r>
              <a:rPr lang="en-GB" sz="2500" i="1" dirty="0"/>
              <a:t>excitedly</a:t>
            </a:r>
            <a:r>
              <a:rPr lang="en-GB" sz="2500" dirty="0"/>
              <a:t>.</a:t>
            </a:r>
            <a:endParaRPr lang="en-US" sz="2500" dirty="0"/>
          </a:p>
        </p:txBody>
      </p:sp>
      <p:sp>
        <p:nvSpPr>
          <p:cNvPr id="4" name="TextBox 3"/>
          <p:cNvSpPr txBox="1"/>
          <p:nvPr/>
        </p:nvSpPr>
        <p:spPr>
          <a:xfrm>
            <a:off x="179512" y="5589240"/>
            <a:ext cx="8784976" cy="830997"/>
          </a:xfrm>
          <a:prstGeom prst="rect">
            <a:avLst/>
          </a:prstGeom>
          <a:noFill/>
        </p:spPr>
        <p:txBody>
          <a:bodyPr wrap="square" rtlCol="0" anchor="t">
            <a:spAutoFit/>
          </a:bodyPr>
          <a:lstStyle/>
          <a:p>
            <a:pPr algn="ctr"/>
            <a:r>
              <a:rPr lang="en-GB" sz="2400" dirty="0"/>
              <a:t>The end column allows you to add any other ideas to make your writing more exciting such as </a:t>
            </a:r>
            <a:r>
              <a:rPr lang="en-GB" sz="2400" b="1" i="1" dirty="0"/>
              <a:t>similes, alliteration </a:t>
            </a:r>
            <a:r>
              <a:rPr lang="en-GB" sz="2400" i="1" dirty="0"/>
              <a:t>and</a:t>
            </a:r>
            <a:r>
              <a:rPr lang="en-GB" sz="2400" b="1" i="1" dirty="0"/>
              <a:t> onomatopoeia</a:t>
            </a:r>
            <a:r>
              <a:rPr lang="en-GB" sz="2400" dirty="0"/>
              <a:t>.</a:t>
            </a:r>
            <a:endParaRPr lang="en-US" sz="2400" dirty="0"/>
          </a:p>
        </p:txBody>
      </p:sp>
      <p:graphicFrame>
        <p:nvGraphicFramePr>
          <p:cNvPr id="5" name="Table 4"/>
          <p:cNvGraphicFramePr>
            <a:graphicFrameLocks noGrp="1"/>
          </p:cNvGraphicFramePr>
          <p:nvPr>
            <p:extLst>
              <p:ext uri="{D42A27DB-BD31-4B8C-83A1-F6EECF244321}">
                <p14:modId xmlns:p14="http://schemas.microsoft.com/office/powerpoint/2010/main" val="4121028132"/>
              </p:ext>
            </p:extLst>
          </p:nvPr>
        </p:nvGraphicFramePr>
        <p:xfrm>
          <a:off x="539552" y="3212976"/>
          <a:ext cx="7992888" cy="1555024"/>
        </p:xfrm>
        <a:graphic>
          <a:graphicData uri="http://schemas.openxmlformats.org/drawingml/2006/table">
            <a:tbl>
              <a:tblPr/>
              <a:tblGrid>
                <a:gridCol w="1299336">
                  <a:extLst>
                    <a:ext uri="{9D8B030D-6E8A-4147-A177-3AD203B41FA5}">
                      <a16:colId xmlns:a16="http://schemas.microsoft.com/office/drawing/2014/main" val="20000"/>
                    </a:ext>
                  </a:extLst>
                </a:gridCol>
                <a:gridCol w="2093375">
                  <a:extLst>
                    <a:ext uri="{9D8B030D-6E8A-4147-A177-3AD203B41FA5}">
                      <a16:colId xmlns:a16="http://schemas.microsoft.com/office/drawing/2014/main" val="20001"/>
                    </a:ext>
                  </a:extLst>
                </a:gridCol>
                <a:gridCol w="1402692">
                  <a:extLst>
                    <a:ext uri="{9D8B030D-6E8A-4147-A177-3AD203B41FA5}">
                      <a16:colId xmlns:a16="http://schemas.microsoft.com/office/drawing/2014/main" val="20002"/>
                    </a:ext>
                  </a:extLst>
                </a:gridCol>
                <a:gridCol w="1598469">
                  <a:extLst>
                    <a:ext uri="{9D8B030D-6E8A-4147-A177-3AD203B41FA5}">
                      <a16:colId xmlns:a16="http://schemas.microsoft.com/office/drawing/2014/main" val="20003"/>
                    </a:ext>
                  </a:extLst>
                </a:gridCol>
                <a:gridCol w="1599016">
                  <a:extLst>
                    <a:ext uri="{9D8B030D-6E8A-4147-A177-3AD203B41FA5}">
                      <a16:colId xmlns:a16="http://schemas.microsoft.com/office/drawing/2014/main" val="20004"/>
                    </a:ext>
                  </a:extLst>
                </a:gridCol>
              </a:tblGrid>
              <a:tr h="622009">
                <a:tc>
                  <a:txBody>
                    <a:bodyPr/>
                    <a:lstStyle/>
                    <a:p>
                      <a:pPr algn="ctr">
                        <a:lnSpc>
                          <a:spcPct val="115000"/>
                        </a:lnSpc>
                        <a:spcAft>
                          <a:spcPts val="0"/>
                        </a:spcAft>
                      </a:pPr>
                      <a:r>
                        <a:rPr lang="en-US" sz="1500" b="1" dirty="0">
                          <a:latin typeface="Calibri"/>
                          <a:ea typeface="Calibri"/>
                          <a:cs typeface="Times New Roman"/>
                        </a:rPr>
                        <a:t>Summer word</a:t>
                      </a:r>
                      <a:endParaRPr lang="en-US" sz="15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lnSpc>
                          <a:spcPct val="115000"/>
                        </a:lnSpc>
                        <a:spcAft>
                          <a:spcPts val="0"/>
                        </a:spcAft>
                      </a:pPr>
                      <a:r>
                        <a:rPr lang="en-US" sz="1500" b="1" dirty="0">
                          <a:latin typeface="Calibri"/>
                          <a:ea typeface="Calibri"/>
                          <a:cs typeface="Times New Roman"/>
                        </a:rPr>
                        <a:t>adjectives</a:t>
                      </a:r>
                      <a:endParaRPr lang="en-US" sz="15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lnSpc>
                          <a:spcPct val="115000"/>
                        </a:lnSpc>
                        <a:spcAft>
                          <a:spcPts val="0"/>
                        </a:spcAft>
                      </a:pPr>
                      <a:r>
                        <a:rPr lang="en-US" sz="1500" b="1" dirty="0">
                          <a:latin typeface="Calibri"/>
                          <a:ea typeface="Calibri"/>
                          <a:cs typeface="Times New Roman"/>
                        </a:rPr>
                        <a:t>verbs</a:t>
                      </a:r>
                      <a:endParaRPr lang="en-US" sz="15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lnSpc>
                          <a:spcPct val="115000"/>
                        </a:lnSpc>
                        <a:spcAft>
                          <a:spcPts val="0"/>
                        </a:spcAft>
                      </a:pPr>
                      <a:r>
                        <a:rPr lang="en-US" sz="1500" b="1" dirty="0">
                          <a:latin typeface="Calibri"/>
                          <a:ea typeface="Calibri"/>
                          <a:cs typeface="Times New Roman"/>
                        </a:rPr>
                        <a:t>Adverbs (-</a:t>
                      </a:r>
                      <a:r>
                        <a:rPr lang="en-US" sz="1500" b="1" dirty="0" err="1">
                          <a:latin typeface="Calibri"/>
                          <a:ea typeface="Calibri"/>
                          <a:cs typeface="Times New Roman"/>
                        </a:rPr>
                        <a:t>ly</a:t>
                      </a:r>
                      <a:r>
                        <a:rPr lang="en-US" sz="1500" b="1" dirty="0">
                          <a:latin typeface="Calibri"/>
                          <a:ea typeface="Calibri"/>
                          <a:cs typeface="Times New Roman"/>
                        </a:rPr>
                        <a:t>)</a:t>
                      </a:r>
                      <a:endParaRPr lang="en-US" sz="15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lnSpc>
                          <a:spcPct val="115000"/>
                        </a:lnSpc>
                        <a:spcAft>
                          <a:spcPts val="0"/>
                        </a:spcAft>
                      </a:pPr>
                      <a:r>
                        <a:rPr lang="en-US" sz="1500" b="1" dirty="0">
                          <a:latin typeface="Calibri"/>
                          <a:ea typeface="Calibri"/>
                          <a:cs typeface="Times New Roman"/>
                        </a:rPr>
                        <a:t>Other interesting vocabulary ideas</a:t>
                      </a:r>
                      <a:endParaRPr lang="en-US" sz="15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10000"/>
                  </a:ext>
                </a:extLst>
              </a:tr>
              <a:tr h="933015">
                <a:tc>
                  <a:txBody>
                    <a:bodyPr/>
                    <a:lstStyle/>
                    <a:p>
                      <a:pPr algn="ctr">
                        <a:lnSpc>
                          <a:spcPct val="115000"/>
                        </a:lnSpc>
                        <a:spcAft>
                          <a:spcPts val="0"/>
                        </a:spcAft>
                      </a:pPr>
                      <a:r>
                        <a:rPr lang="en-US" sz="1100" b="1" dirty="0">
                          <a:latin typeface="Calibri"/>
                          <a:ea typeface="Calibri"/>
                          <a:cs typeface="Times New Roman"/>
                        </a:rPr>
                        <a:t>sun</a:t>
                      </a:r>
                      <a:endParaRPr lang="en-US" sz="11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100" b="1" dirty="0">
                          <a:latin typeface="Calibri"/>
                          <a:ea typeface="Calibri"/>
                          <a:cs typeface="Times New Roman"/>
                        </a:rPr>
                        <a:t>bright, golden, yellow, orange, sparkling, round, spherical, blazing, hot, scorching</a:t>
                      </a:r>
                      <a:endParaRPr lang="en-US" sz="11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100" b="1" dirty="0">
                          <a:latin typeface="Calibri"/>
                          <a:ea typeface="Calibri"/>
                          <a:cs typeface="Times New Roman"/>
                        </a:rPr>
                        <a:t>beam, glows, sparkles, shines, glistens</a:t>
                      </a:r>
                      <a:endParaRPr lang="en-US" sz="11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100" b="1" dirty="0">
                          <a:latin typeface="Calibri"/>
                          <a:ea typeface="Calibri"/>
                          <a:cs typeface="Times New Roman"/>
                        </a:rPr>
                        <a:t>brightly, warmly, happily, cheerfully, slowly, glistens</a:t>
                      </a:r>
                      <a:endParaRPr lang="en-US" sz="11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100" b="1" dirty="0">
                          <a:latin typeface="Calibri"/>
                          <a:ea typeface="Calibri"/>
                          <a:cs typeface="Times New Roman"/>
                        </a:rPr>
                        <a:t>flash</a:t>
                      </a:r>
                      <a:endParaRPr lang="en-US" sz="1100" dirty="0">
                        <a:latin typeface="Calibri"/>
                        <a:ea typeface="Calibri"/>
                        <a:cs typeface="Times New Roman"/>
                      </a:endParaRPr>
                    </a:p>
                    <a:p>
                      <a:pPr lvl="0" algn="ctr">
                        <a:lnSpc>
                          <a:spcPct val="114999"/>
                        </a:lnSpc>
                        <a:spcAft>
                          <a:spcPts val="0"/>
                        </a:spcAft>
                        <a:buNone/>
                      </a:pPr>
                      <a:r>
                        <a:rPr lang="en-US" sz="1100" b="1" dirty="0">
                          <a:latin typeface="Calibri"/>
                          <a:ea typeface="Calibri"/>
                          <a:cs typeface="Times New Roman"/>
                        </a:rPr>
                        <a:t> hot like lava</a:t>
                      </a:r>
                      <a:endParaRPr lang="en-US" sz="1100" dirty="0">
                        <a:latin typeface="Calibri"/>
                        <a:ea typeface="Calibri"/>
                        <a:cs typeface="Times New Roman"/>
                      </a:endParaRPr>
                    </a:p>
                    <a:p>
                      <a:pPr algn="ctr">
                        <a:lnSpc>
                          <a:spcPct val="115000"/>
                        </a:lnSpc>
                        <a:spcAft>
                          <a:spcPts val="0"/>
                        </a:spcAft>
                      </a:pPr>
                      <a:r>
                        <a:rPr lang="en-US" sz="1100" b="1" dirty="0">
                          <a:latin typeface="Calibri"/>
                          <a:ea typeface="Calibri"/>
                          <a:cs typeface="Times New Roman"/>
                        </a:rPr>
                        <a:t>orange glow like topaz</a:t>
                      </a:r>
                      <a:endParaRPr lang="en-US" sz="1100" dirty="0">
                        <a:latin typeface="Calibri"/>
                        <a:ea typeface="Calibri"/>
                        <a:cs typeface="Times New Roman"/>
                      </a:endParaRPr>
                    </a:p>
                  </a:txBody>
                  <a:tcPr marL="45044" marR="450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8193" name="Rectangle 1"/>
          <p:cNvSpPr>
            <a:spLocks noChangeArrowheads="1"/>
          </p:cNvSpPr>
          <p:nvPr/>
        </p:nvSpPr>
        <p:spPr bwMode="auto">
          <a:xfrm>
            <a:off x="251520" y="2636912"/>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Summer Poem planning sheet</a:t>
            </a: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7524328" y="188640"/>
            <a:ext cx="1296144" cy="400110"/>
          </a:xfrm>
          <a:prstGeom prst="rect">
            <a:avLst/>
          </a:prstGeom>
          <a:solidFill>
            <a:srgbClr val="FFFFCC"/>
          </a:solidFill>
          <a:ln w="38100">
            <a:solidFill>
              <a:srgbClr val="FFC000"/>
            </a:solidFill>
          </a:ln>
        </p:spPr>
        <p:txBody>
          <a:bodyPr wrap="square" rtlCol="0">
            <a:spAutoFit/>
          </a:bodyPr>
          <a:lstStyle/>
          <a:p>
            <a:pPr algn="ctr"/>
            <a:r>
              <a:rPr lang="en-GB" sz="2000" b="1" dirty="0">
                <a:solidFill>
                  <a:srgbClr val="FFC000"/>
                </a:solidFill>
              </a:rPr>
              <a:t>Lesson 2</a:t>
            </a:r>
            <a:endParaRPr lang="en-US" sz="2000" b="1" dirty="0">
              <a:solidFill>
                <a:srgbClr val="FFC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404664"/>
            <a:ext cx="8229600" cy="5400600"/>
          </a:xfrm>
        </p:spPr>
        <p:txBody>
          <a:bodyPr vert="horz" lIns="91440" tIns="45720" rIns="91440" bIns="45720" rtlCol="0" anchor="t">
            <a:normAutofit fontScale="77500" lnSpcReduction="20000"/>
          </a:bodyPr>
          <a:lstStyle/>
          <a:p>
            <a:pPr>
              <a:buNone/>
            </a:pPr>
            <a:r>
              <a:rPr lang="en-GB" b="1" dirty="0">
                <a:solidFill>
                  <a:srgbClr val="FFC000"/>
                </a:solidFill>
              </a:rPr>
              <a:t>A few points to consider first:</a:t>
            </a:r>
          </a:p>
          <a:p>
            <a:pPr marL="514350" indent="-514350"/>
            <a:endParaRPr lang="en-GB" dirty="0"/>
          </a:p>
          <a:p>
            <a:pPr marL="457200" indent="-457200"/>
            <a:r>
              <a:rPr lang="en-GB" sz="2200" dirty="0"/>
              <a:t>You can add lots of ideas to each column to accompany each ‘summer word’ and then choose your favourite ideas when you write your poem OR you may choose to think about lots of descriptive vocabulary but just write down your chosen words.</a:t>
            </a:r>
          </a:p>
          <a:p>
            <a:pPr marL="457200" indent="-457200"/>
            <a:endParaRPr lang="en-GB" sz="2200" dirty="0"/>
          </a:p>
          <a:p>
            <a:pPr marL="457200" indent="-457200"/>
            <a:r>
              <a:rPr lang="en-GB" sz="2200" dirty="0"/>
              <a:t>You might choose to work down each column, one at a time, thus focussing on one type of vocabulary e.g. Do all the verbs first, then all the adverbs OR you  may wish to work across the rows, focussing on each of the summer words one at a time and adding in all the vocabulary that relates to that word.</a:t>
            </a:r>
          </a:p>
          <a:p>
            <a:pPr marL="457200" indent="-457200"/>
            <a:endParaRPr lang="en-GB" sz="2200" dirty="0"/>
          </a:p>
          <a:p>
            <a:pPr marL="457200" indent="-457200"/>
            <a:r>
              <a:rPr lang="en-GB" sz="2200" dirty="0"/>
              <a:t>Each summer word will be the focus of each of your lines in the poem. So it will depend on how may ‘summer words’ you plan for as to how long your poem is. Don’t forget, if you over plan you don’t have to use all your ideas and if you under plan, you can always add more ideas to your plan and lines to your poem later.</a:t>
            </a:r>
          </a:p>
          <a:p>
            <a:pPr marL="457200" indent="-457200"/>
            <a:endParaRPr lang="en-GB" sz="2200" dirty="0"/>
          </a:p>
          <a:p>
            <a:pPr marL="457200" indent="-457200"/>
            <a:r>
              <a:rPr lang="en-GB" sz="2200" dirty="0"/>
              <a:t>You might find it helpful to read some of the example poem lines later in this PowerPoint to help you to see and understand our end aim.</a:t>
            </a:r>
            <a:endParaRPr lang="en-US" sz="2200" dirty="0">
              <a:cs typeface="Calibri"/>
            </a:endParaRPr>
          </a:p>
        </p:txBody>
      </p:sp>
      <p:sp>
        <p:nvSpPr>
          <p:cNvPr id="4" name="TextBox 3"/>
          <p:cNvSpPr txBox="1"/>
          <p:nvPr/>
        </p:nvSpPr>
        <p:spPr>
          <a:xfrm>
            <a:off x="7524328" y="188640"/>
            <a:ext cx="1296144" cy="400110"/>
          </a:xfrm>
          <a:prstGeom prst="rect">
            <a:avLst/>
          </a:prstGeom>
          <a:solidFill>
            <a:srgbClr val="FFFFCC"/>
          </a:solidFill>
          <a:ln w="38100">
            <a:solidFill>
              <a:srgbClr val="FFC000"/>
            </a:solidFill>
          </a:ln>
        </p:spPr>
        <p:txBody>
          <a:bodyPr wrap="square" rtlCol="0">
            <a:spAutoFit/>
          </a:bodyPr>
          <a:lstStyle/>
          <a:p>
            <a:pPr algn="ctr"/>
            <a:r>
              <a:rPr lang="en-GB" sz="2000" b="1" dirty="0">
                <a:solidFill>
                  <a:srgbClr val="FFC000"/>
                </a:solidFill>
              </a:rPr>
              <a:t>Lesson 2</a:t>
            </a:r>
            <a:endParaRPr lang="en-US" sz="2000" b="1" dirty="0">
              <a:solidFill>
                <a:srgbClr val="FFC000"/>
              </a:solidFill>
            </a:endParaRPr>
          </a:p>
        </p:txBody>
      </p:sp>
      <p:pic>
        <p:nvPicPr>
          <p:cNvPr id="5" name="Picture 6" descr="Summer Fair – Heavers Farm Primary School"/>
          <p:cNvPicPr>
            <a:picLocks noChangeAspect="1" noChangeArrowheads="1"/>
          </p:cNvPicPr>
          <p:nvPr/>
        </p:nvPicPr>
        <p:blipFill>
          <a:blip r:embed="rId2" cstate="print"/>
          <a:srcRect/>
          <a:stretch>
            <a:fillRect/>
          </a:stretch>
        </p:blipFill>
        <p:spPr bwMode="auto">
          <a:xfrm>
            <a:off x="7173884" y="4941168"/>
            <a:ext cx="1804967" cy="1728192"/>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ummer Clipart Bundle - 126 cliparts | Summer clipart, Clip art ..."/>
          <p:cNvPicPr>
            <a:picLocks noChangeAspect="1" noChangeArrowheads="1"/>
          </p:cNvPicPr>
          <p:nvPr/>
        </p:nvPicPr>
        <p:blipFill>
          <a:blip r:embed="rId2" cstate="print"/>
          <a:srcRect/>
          <a:stretch>
            <a:fillRect/>
          </a:stretch>
        </p:blipFill>
        <p:spPr bwMode="auto">
          <a:xfrm>
            <a:off x="1763688" y="2060848"/>
            <a:ext cx="5725007" cy="2974427"/>
          </a:xfrm>
          <a:prstGeom prst="rect">
            <a:avLst/>
          </a:prstGeom>
          <a:noFill/>
          <a:ln w="28575">
            <a:solidFill>
              <a:schemeClr val="accent6"/>
            </a:solidFill>
          </a:ln>
        </p:spPr>
      </p:pic>
      <p:sp>
        <p:nvSpPr>
          <p:cNvPr id="5" name="TextBox 4"/>
          <p:cNvSpPr txBox="1"/>
          <p:nvPr/>
        </p:nvSpPr>
        <p:spPr>
          <a:xfrm>
            <a:off x="3491880" y="692696"/>
            <a:ext cx="2376264" cy="630942"/>
          </a:xfrm>
          <a:prstGeom prst="rect">
            <a:avLst/>
          </a:prstGeom>
          <a:solidFill>
            <a:srgbClr val="FFFFCC"/>
          </a:solidFill>
          <a:ln w="38100">
            <a:solidFill>
              <a:srgbClr val="FFC000"/>
            </a:solidFill>
          </a:ln>
        </p:spPr>
        <p:txBody>
          <a:bodyPr wrap="square" rtlCol="0">
            <a:spAutoFit/>
          </a:bodyPr>
          <a:lstStyle/>
          <a:p>
            <a:pPr algn="ctr"/>
            <a:r>
              <a:rPr lang="en-GB" sz="3500" b="1" dirty="0">
                <a:solidFill>
                  <a:srgbClr val="FFC000"/>
                </a:solidFill>
              </a:rPr>
              <a:t>Lesson 3</a:t>
            </a:r>
            <a:endParaRPr lang="en-US" sz="3500" b="1" dirty="0">
              <a:solidFill>
                <a:srgbClr val="FFC0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457200" y="274638"/>
            <a:ext cx="8229600" cy="1143000"/>
          </a:xfrm>
          <a:solidFill>
            <a:srgbClr val="FFFFCC"/>
          </a:solidFill>
          <a:ln w="57150">
            <a:solidFill>
              <a:srgbClr val="FFC000"/>
            </a:solidFill>
          </a:ln>
        </p:spPr>
        <p:txBody>
          <a:bodyPr>
            <a:normAutofit/>
          </a:bodyPr>
          <a:lstStyle/>
          <a:p>
            <a:r>
              <a:rPr lang="en-GB" b="1" dirty="0">
                <a:solidFill>
                  <a:srgbClr val="FFC000"/>
                </a:solidFill>
              </a:rPr>
              <a:t>Time to write your poem</a:t>
            </a:r>
            <a:endParaRPr lang="en-US" b="1" dirty="0">
              <a:solidFill>
                <a:srgbClr val="FFC000"/>
              </a:solidFill>
            </a:endParaRPr>
          </a:p>
        </p:txBody>
      </p:sp>
      <p:sp>
        <p:nvSpPr>
          <p:cNvPr id="8" name="TextBox 7"/>
          <p:cNvSpPr txBox="1"/>
          <p:nvPr/>
        </p:nvSpPr>
        <p:spPr>
          <a:xfrm>
            <a:off x="7524328" y="188640"/>
            <a:ext cx="1296144" cy="400110"/>
          </a:xfrm>
          <a:prstGeom prst="rect">
            <a:avLst/>
          </a:prstGeom>
          <a:solidFill>
            <a:srgbClr val="FFFFCC"/>
          </a:solidFill>
          <a:ln w="38100">
            <a:solidFill>
              <a:srgbClr val="FFC000"/>
            </a:solidFill>
          </a:ln>
        </p:spPr>
        <p:txBody>
          <a:bodyPr wrap="square" rtlCol="0">
            <a:spAutoFit/>
          </a:bodyPr>
          <a:lstStyle/>
          <a:p>
            <a:pPr algn="ctr"/>
            <a:r>
              <a:rPr lang="en-GB" sz="2000" b="1" dirty="0">
                <a:solidFill>
                  <a:srgbClr val="FFC000"/>
                </a:solidFill>
              </a:rPr>
              <a:t>Lesson 3</a:t>
            </a:r>
            <a:endParaRPr lang="en-US" sz="2000" b="1" dirty="0">
              <a:solidFill>
                <a:srgbClr val="FFC000"/>
              </a:solidFill>
            </a:endParaRPr>
          </a:p>
        </p:txBody>
      </p:sp>
      <p:sp>
        <p:nvSpPr>
          <p:cNvPr id="9" name="TextBox 8"/>
          <p:cNvSpPr txBox="1"/>
          <p:nvPr/>
        </p:nvSpPr>
        <p:spPr>
          <a:xfrm>
            <a:off x="395536" y="1772816"/>
            <a:ext cx="8352928" cy="3970318"/>
          </a:xfrm>
          <a:prstGeom prst="rect">
            <a:avLst/>
          </a:prstGeom>
          <a:noFill/>
        </p:spPr>
        <p:txBody>
          <a:bodyPr wrap="square" rtlCol="0">
            <a:spAutoFit/>
          </a:bodyPr>
          <a:lstStyle/>
          <a:p>
            <a:pPr>
              <a:buFont typeface="Arial" pitchFamily="34" charset="0"/>
              <a:buChar char="•"/>
            </a:pPr>
            <a:r>
              <a:rPr lang="en-GB" dirty="0"/>
              <a:t>In this lesson, you are going to write some lines of your poem. </a:t>
            </a:r>
          </a:p>
          <a:p>
            <a:pPr>
              <a:buFont typeface="Arial" pitchFamily="34" charset="0"/>
              <a:buChar char="•"/>
            </a:pPr>
            <a:endParaRPr lang="en-GB" dirty="0"/>
          </a:p>
          <a:p>
            <a:pPr>
              <a:buFont typeface="Arial" pitchFamily="34" charset="0"/>
              <a:buChar char="•"/>
            </a:pPr>
            <a:r>
              <a:rPr lang="en-GB" dirty="0"/>
              <a:t>You might finish your poem today, or you may need lots of thinking time and chance to go back to your planning sheets so it may take a little longer.</a:t>
            </a:r>
          </a:p>
          <a:p>
            <a:pPr>
              <a:buFont typeface="Arial" pitchFamily="34" charset="0"/>
              <a:buChar char="•"/>
            </a:pPr>
            <a:endParaRPr lang="en-GB" dirty="0"/>
          </a:p>
          <a:p>
            <a:pPr>
              <a:buFont typeface="Arial" pitchFamily="34" charset="0"/>
              <a:buChar char="•"/>
            </a:pPr>
            <a:r>
              <a:rPr lang="en-GB" dirty="0"/>
              <a:t>By now you have probably thought about 4-6 ‘summer’ words you plan to use in your poem. However, you can write more if you wish. Remember, each chosen summer word will be used to write each line of your poem.</a:t>
            </a:r>
          </a:p>
          <a:p>
            <a:pPr>
              <a:buFont typeface="Arial" pitchFamily="34" charset="0"/>
              <a:buChar char="•"/>
            </a:pPr>
            <a:endParaRPr lang="en-GB" dirty="0"/>
          </a:p>
          <a:p>
            <a:pPr>
              <a:buFont typeface="Arial" pitchFamily="34" charset="0"/>
              <a:buChar char="•"/>
            </a:pPr>
            <a:r>
              <a:rPr lang="en-GB" dirty="0"/>
              <a:t>You will probably find your poem easier to write if you choose a pattern to follow. However, you can choose to vary this a little as you may have lots of ideas and vocabulary for some of the words and less for others. </a:t>
            </a:r>
          </a:p>
          <a:p>
            <a:pPr>
              <a:buFont typeface="Arial" pitchFamily="34" charset="0"/>
              <a:buChar char="•"/>
            </a:pPr>
            <a:endParaRPr lang="en-GB" dirty="0"/>
          </a:p>
          <a:p>
            <a:pPr>
              <a:buFont typeface="Arial" pitchFamily="34" charset="0"/>
              <a:buChar char="•"/>
            </a:pPr>
            <a:endParaRPr lang="en-US" dirty="0"/>
          </a:p>
        </p:txBody>
      </p:sp>
      <p:pic>
        <p:nvPicPr>
          <p:cNvPr id="10" name="Picture 6" descr="Summer Fair – Heavers Farm Primary School"/>
          <p:cNvPicPr>
            <a:picLocks noChangeAspect="1" noChangeArrowheads="1"/>
          </p:cNvPicPr>
          <p:nvPr/>
        </p:nvPicPr>
        <p:blipFill>
          <a:blip r:embed="rId2" cstate="print"/>
          <a:srcRect/>
          <a:stretch>
            <a:fillRect/>
          </a:stretch>
        </p:blipFill>
        <p:spPr bwMode="auto">
          <a:xfrm>
            <a:off x="7455518" y="5085184"/>
            <a:ext cx="1580977" cy="1513729"/>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95536" y="332656"/>
            <a:ext cx="8229600" cy="1143000"/>
          </a:xfrm>
          <a:prstGeom prst="rect">
            <a:avLst/>
          </a:prstGeom>
          <a:solidFill>
            <a:srgbClr val="FFFFCC"/>
          </a:solidFill>
          <a:ln w="57150">
            <a:solidFill>
              <a:srgbClr val="FFC000"/>
            </a:solidFill>
          </a:ln>
        </p:spPr>
        <p:txBody>
          <a:bodyPr vert="horz" lIns="91440" tIns="45720" rIns="91440" bIns="45720" rtlCol="0" anchor="ctr">
            <a:normAutofit/>
          </a:bodyPr>
          <a:lstStyle/>
          <a:p>
            <a:pPr lvl="0" algn="ctr">
              <a:spcBef>
                <a:spcPct val="0"/>
              </a:spcBef>
            </a:pPr>
            <a:r>
              <a:rPr lang="en-GB" sz="4400" b="1" i="1" dirty="0">
                <a:solidFill>
                  <a:srgbClr val="FFC000"/>
                </a:solidFill>
              </a:rPr>
              <a:t>Choosing you word pattern</a:t>
            </a:r>
            <a:endParaRPr kumimoji="0" lang="en-US" sz="4400" b="1" i="0" u="none" strike="noStrike" kern="1200" cap="none" spc="0" normalizeH="0" baseline="0" noProof="0" dirty="0">
              <a:ln>
                <a:noFill/>
              </a:ln>
              <a:solidFill>
                <a:srgbClr val="FFC000"/>
              </a:solidFill>
              <a:effectLst/>
              <a:uLnTx/>
              <a:uFillTx/>
              <a:latin typeface="+mj-lt"/>
              <a:ea typeface="+mj-ea"/>
              <a:cs typeface="+mj-cs"/>
            </a:endParaRPr>
          </a:p>
        </p:txBody>
      </p:sp>
      <p:sp>
        <p:nvSpPr>
          <p:cNvPr id="5" name="TextBox 4"/>
          <p:cNvSpPr txBox="1"/>
          <p:nvPr/>
        </p:nvSpPr>
        <p:spPr>
          <a:xfrm>
            <a:off x="7524328" y="188640"/>
            <a:ext cx="1296144" cy="400110"/>
          </a:xfrm>
          <a:prstGeom prst="rect">
            <a:avLst/>
          </a:prstGeom>
          <a:solidFill>
            <a:srgbClr val="FFFFCC"/>
          </a:solidFill>
          <a:ln w="38100">
            <a:solidFill>
              <a:srgbClr val="FFC000"/>
            </a:solidFill>
          </a:ln>
        </p:spPr>
        <p:txBody>
          <a:bodyPr wrap="square" rtlCol="0">
            <a:spAutoFit/>
          </a:bodyPr>
          <a:lstStyle/>
          <a:p>
            <a:pPr algn="ctr"/>
            <a:r>
              <a:rPr lang="en-GB" sz="2000" b="1" dirty="0">
                <a:solidFill>
                  <a:srgbClr val="FFC000"/>
                </a:solidFill>
              </a:rPr>
              <a:t>Lesson 3</a:t>
            </a:r>
            <a:endParaRPr lang="en-US" sz="2000" b="1" dirty="0">
              <a:solidFill>
                <a:srgbClr val="FFC000"/>
              </a:solidFill>
            </a:endParaRPr>
          </a:p>
        </p:txBody>
      </p:sp>
      <p:pic>
        <p:nvPicPr>
          <p:cNvPr id="6" name="Picture 6" descr="Summer Fair – Heavers Farm Primary School"/>
          <p:cNvPicPr>
            <a:picLocks noChangeAspect="1" noChangeArrowheads="1"/>
          </p:cNvPicPr>
          <p:nvPr/>
        </p:nvPicPr>
        <p:blipFill>
          <a:blip r:embed="rId2" cstate="print"/>
          <a:srcRect/>
          <a:stretch>
            <a:fillRect/>
          </a:stretch>
        </p:blipFill>
        <p:spPr bwMode="auto">
          <a:xfrm>
            <a:off x="179512" y="5589240"/>
            <a:ext cx="1204942" cy="1153689"/>
          </a:xfrm>
          <a:prstGeom prst="rect">
            <a:avLst/>
          </a:prstGeom>
          <a:noFill/>
        </p:spPr>
      </p:pic>
      <p:sp>
        <p:nvSpPr>
          <p:cNvPr id="7" name="TextBox 6"/>
          <p:cNvSpPr txBox="1"/>
          <p:nvPr/>
        </p:nvSpPr>
        <p:spPr>
          <a:xfrm>
            <a:off x="251520" y="1772816"/>
            <a:ext cx="8640960" cy="646331"/>
          </a:xfrm>
          <a:prstGeom prst="rect">
            <a:avLst/>
          </a:prstGeom>
          <a:noFill/>
        </p:spPr>
        <p:txBody>
          <a:bodyPr wrap="square" rtlCol="0">
            <a:spAutoFit/>
          </a:bodyPr>
          <a:lstStyle/>
          <a:p>
            <a:r>
              <a:rPr lang="en-GB" dirty="0"/>
              <a:t>You will probably find it easier to write your pattern with a set pattern. Here’s some you could try:</a:t>
            </a:r>
            <a:endParaRPr lang="en-US" dirty="0"/>
          </a:p>
        </p:txBody>
      </p:sp>
      <p:sp>
        <p:nvSpPr>
          <p:cNvPr id="9" name="TextBox 8"/>
          <p:cNvSpPr txBox="1"/>
          <p:nvPr/>
        </p:nvSpPr>
        <p:spPr>
          <a:xfrm>
            <a:off x="395536" y="2852936"/>
            <a:ext cx="3384376" cy="369332"/>
          </a:xfrm>
          <a:prstGeom prst="rect">
            <a:avLst/>
          </a:prstGeom>
          <a:noFill/>
        </p:spPr>
        <p:txBody>
          <a:bodyPr wrap="square" rtlCol="0">
            <a:spAutoFit/>
          </a:bodyPr>
          <a:lstStyle/>
          <a:p>
            <a:r>
              <a:rPr lang="en-GB" b="1" dirty="0"/>
              <a:t>adjective   noun    verb   adverb.</a:t>
            </a:r>
            <a:endParaRPr lang="en-US" b="1" dirty="0"/>
          </a:p>
        </p:txBody>
      </p:sp>
      <p:sp>
        <p:nvSpPr>
          <p:cNvPr id="10" name="TextBox 9"/>
          <p:cNvSpPr txBox="1"/>
          <p:nvPr/>
        </p:nvSpPr>
        <p:spPr>
          <a:xfrm>
            <a:off x="503040" y="3501008"/>
            <a:ext cx="3780928" cy="923330"/>
          </a:xfrm>
          <a:prstGeom prst="rect">
            <a:avLst/>
          </a:prstGeom>
          <a:noFill/>
        </p:spPr>
        <p:txBody>
          <a:bodyPr wrap="square" rtlCol="0">
            <a:spAutoFit/>
          </a:bodyPr>
          <a:lstStyle/>
          <a:p>
            <a:r>
              <a:rPr lang="en-GB" i="1" dirty="0"/>
              <a:t>Hot sun glistening brightly.</a:t>
            </a:r>
          </a:p>
          <a:p>
            <a:r>
              <a:rPr lang="en-GB" i="1" dirty="0"/>
              <a:t>Colourful beach ball bouncing joyfully.</a:t>
            </a:r>
          </a:p>
          <a:p>
            <a:r>
              <a:rPr lang="en-GB" i="1" dirty="0"/>
              <a:t>Cold ice-cream melting quickly.</a:t>
            </a:r>
            <a:endParaRPr lang="en-US" i="1" dirty="0"/>
          </a:p>
        </p:txBody>
      </p:sp>
      <p:sp>
        <p:nvSpPr>
          <p:cNvPr id="11" name="TextBox 10"/>
          <p:cNvSpPr txBox="1"/>
          <p:nvPr/>
        </p:nvSpPr>
        <p:spPr>
          <a:xfrm>
            <a:off x="4572000" y="3717032"/>
            <a:ext cx="4248472" cy="369332"/>
          </a:xfrm>
          <a:prstGeom prst="rect">
            <a:avLst/>
          </a:prstGeom>
          <a:noFill/>
        </p:spPr>
        <p:txBody>
          <a:bodyPr wrap="square" rtlCol="0">
            <a:spAutoFit/>
          </a:bodyPr>
          <a:lstStyle/>
          <a:p>
            <a:r>
              <a:rPr lang="en-GB" b="1" dirty="0"/>
              <a:t>adjective, adjective   noun   verb   adverb.</a:t>
            </a:r>
            <a:endParaRPr lang="en-US" b="1" dirty="0"/>
          </a:p>
        </p:txBody>
      </p:sp>
      <p:sp>
        <p:nvSpPr>
          <p:cNvPr id="12" name="TextBox 11"/>
          <p:cNvSpPr txBox="1"/>
          <p:nvPr/>
        </p:nvSpPr>
        <p:spPr>
          <a:xfrm>
            <a:off x="4355976" y="4293096"/>
            <a:ext cx="4536504" cy="923330"/>
          </a:xfrm>
          <a:prstGeom prst="rect">
            <a:avLst/>
          </a:prstGeom>
          <a:noFill/>
        </p:spPr>
        <p:txBody>
          <a:bodyPr wrap="square" rtlCol="0">
            <a:spAutoFit/>
          </a:bodyPr>
          <a:lstStyle/>
          <a:p>
            <a:r>
              <a:rPr lang="en-GB" i="1" dirty="0"/>
              <a:t>Hot, golden sun glistening brightly.</a:t>
            </a:r>
          </a:p>
          <a:p>
            <a:r>
              <a:rPr lang="en-GB" i="1" dirty="0"/>
              <a:t>Bright, colourful beach ball bouncing joyfully.</a:t>
            </a:r>
          </a:p>
          <a:p>
            <a:r>
              <a:rPr lang="en-GB" i="1" dirty="0"/>
              <a:t>Cold, strawberry ice-cream melting quickly.</a:t>
            </a:r>
            <a:endParaRPr lang="en-US" i="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Title 1"/>
          <p:cNvSpPr txBox="1">
            <a:spLocks/>
          </p:cNvSpPr>
          <p:nvPr/>
        </p:nvSpPr>
        <p:spPr>
          <a:xfrm>
            <a:off x="395536" y="332656"/>
            <a:ext cx="8229600" cy="1143000"/>
          </a:xfrm>
          <a:prstGeom prst="rect">
            <a:avLst/>
          </a:prstGeom>
          <a:solidFill>
            <a:srgbClr val="FFFFCC"/>
          </a:solidFill>
          <a:ln w="57150">
            <a:solidFill>
              <a:srgbClr val="FFC000"/>
            </a:solidFill>
          </a:ln>
        </p:spPr>
        <p:txBody>
          <a:bodyPr vert="horz" lIns="91440" tIns="45720" rIns="91440" bIns="45720" rtlCol="0" anchor="ctr">
            <a:normAutofit/>
          </a:bodyPr>
          <a:lstStyle/>
          <a:p>
            <a:pPr lvl="0" algn="ctr">
              <a:spcBef>
                <a:spcPct val="0"/>
              </a:spcBef>
            </a:pPr>
            <a:r>
              <a:rPr lang="en-GB" sz="4400" b="1" i="1" dirty="0">
                <a:solidFill>
                  <a:srgbClr val="FFC000"/>
                </a:solidFill>
              </a:rPr>
              <a:t>Choosing you word pattern</a:t>
            </a:r>
            <a:endParaRPr kumimoji="0" lang="en-US" sz="4400" b="1" i="0" u="none" strike="noStrike" kern="1200" cap="none" spc="0" normalizeH="0" baseline="0" noProof="0" dirty="0">
              <a:ln>
                <a:noFill/>
              </a:ln>
              <a:solidFill>
                <a:srgbClr val="FFC000"/>
              </a:solidFill>
              <a:effectLst/>
              <a:uLnTx/>
              <a:uFillTx/>
              <a:latin typeface="+mj-lt"/>
              <a:ea typeface="+mj-ea"/>
              <a:cs typeface="+mj-cs"/>
            </a:endParaRPr>
          </a:p>
        </p:txBody>
      </p:sp>
      <p:sp>
        <p:nvSpPr>
          <p:cNvPr id="5" name="TextBox 4"/>
          <p:cNvSpPr txBox="1"/>
          <p:nvPr/>
        </p:nvSpPr>
        <p:spPr>
          <a:xfrm>
            <a:off x="7524328" y="188640"/>
            <a:ext cx="1296144" cy="400110"/>
          </a:xfrm>
          <a:prstGeom prst="rect">
            <a:avLst/>
          </a:prstGeom>
          <a:solidFill>
            <a:srgbClr val="FFFFCC"/>
          </a:solidFill>
          <a:ln w="38100">
            <a:solidFill>
              <a:srgbClr val="FFC000"/>
            </a:solidFill>
          </a:ln>
        </p:spPr>
        <p:txBody>
          <a:bodyPr wrap="square" rtlCol="0">
            <a:spAutoFit/>
          </a:bodyPr>
          <a:lstStyle/>
          <a:p>
            <a:pPr algn="ctr"/>
            <a:r>
              <a:rPr lang="en-GB" sz="2000" b="1" dirty="0">
                <a:solidFill>
                  <a:srgbClr val="FFC000"/>
                </a:solidFill>
              </a:rPr>
              <a:t>Lesson 3</a:t>
            </a:r>
            <a:endParaRPr lang="en-US" sz="2000" b="1" dirty="0">
              <a:solidFill>
                <a:srgbClr val="FFC000"/>
              </a:solidFill>
            </a:endParaRPr>
          </a:p>
        </p:txBody>
      </p:sp>
      <p:sp>
        <p:nvSpPr>
          <p:cNvPr id="6" name="TextBox 5"/>
          <p:cNvSpPr txBox="1"/>
          <p:nvPr/>
        </p:nvSpPr>
        <p:spPr>
          <a:xfrm>
            <a:off x="467544" y="1844824"/>
            <a:ext cx="5472608" cy="369332"/>
          </a:xfrm>
          <a:prstGeom prst="rect">
            <a:avLst/>
          </a:prstGeom>
          <a:noFill/>
        </p:spPr>
        <p:txBody>
          <a:bodyPr wrap="square" rtlCol="0">
            <a:spAutoFit/>
          </a:bodyPr>
          <a:lstStyle/>
          <a:p>
            <a:r>
              <a:rPr lang="en-GB" b="1" dirty="0"/>
              <a:t>adjective, adjective   noun  adverb  verb  and  verb.</a:t>
            </a:r>
            <a:endParaRPr lang="en-US" b="1" dirty="0"/>
          </a:p>
        </p:txBody>
      </p:sp>
      <p:sp>
        <p:nvSpPr>
          <p:cNvPr id="8" name="TextBox 7"/>
          <p:cNvSpPr txBox="1"/>
          <p:nvPr/>
        </p:nvSpPr>
        <p:spPr>
          <a:xfrm>
            <a:off x="467544" y="2420888"/>
            <a:ext cx="6120680" cy="923330"/>
          </a:xfrm>
          <a:prstGeom prst="rect">
            <a:avLst/>
          </a:prstGeom>
          <a:noFill/>
        </p:spPr>
        <p:txBody>
          <a:bodyPr wrap="square" rtlCol="0">
            <a:spAutoFit/>
          </a:bodyPr>
          <a:lstStyle/>
          <a:p>
            <a:r>
              <a:rPr lang="en-GB" i="1" dirty="0"/>
              <a:t>Hot, golden sun brightly glistening and sparkling.</a:t>
            </a:r>
          </a:p>
          <a:p>
            <a:r>
              <a:rPr lang="en-GB" i="1" dirty="0"/>
              <a:t>Bright, colourful beach ball joyfully rolling and bouncing.</a:t>
            </a:r>
          </a:p>
          <a:p>
            <a:r>
              <a:rPr lang="en-GB" i="1" dirty="0"/>
              <a:t>Cold, strawberry ice-cream quickly melting and trickling.</a:t>
            </a:r>
            <a:endParaRPr lang="en-US" i="1" dirty="0"/>
          </a:p>
        </p:txBody>
      </p:sp>
      <p:sp>
        <p:nvSpPr>
          <p:cNvPr id="9" name="TextBox 8"/>
          <p:cNvSpPr txBox="1"/>
          <p:nvPr/>
        </p:nvSpPr>
        <p:spPr>
          <a:xfrm>
            <a:off x="2339752" y="3501008"/>
            <a:ext cx="6552728" cy="369332"/>
          </a:xfrm>
          <a:prstGeom prst="rect">
            <a:avLst/>
          </a:prstGeom>
          <a:noFill/>
        </p:spPr>
        <p:txBody>
          <a:bodyPr wrap="square" rtlCol="0">
            <a:spAutoFit/>
          </a:bodyPr>
          <a:lstStyle/>
          <a:p>
            <a:r>
              <a:rPr lang="en-GB" b="1" dirty="0"/>
              <a:t>onomatopoeia adjective, adjective   noun  adverb  verb  and  verb.</a:t>
            </a:r>
            <a:endParaRPr lang="en-US" b="1" dirty="0"/>
          </a:p>
        </p:txBody>
      </p:sp>
      <p:sp>
        <p:nvSpPr>
          <p:cNvPr id="12" name="TextBox 11"/>
          <p:cNvSpPr txBox="1"/>
          <p:nvPr/>
        </p:nvSpPr>
        <p:spPr>
          <a:xfrm>
            <a:off x="2555776" y="3933056"/>
            <a:ext cx="6120680" cy="923330"/>
          </a:xfrm>
          <a:prstGeom prst="rect">
            <a:avLst/>
          </a:prstGeom>
          <a:noFill/>
        </p:spPr>
        <p:txBody>
          <a:bodyPr wrap="square" rtlCol="0" anchor="t">
            <a:spAutoFit/>
          </a:bodyPr>
          <a:lstStyle/>
          <a:p>
            <a:r>
              <a:rPr lang="en-GB" i="1" dirty="0"/>
              <a:t>Flash - Hot, golden sun brightly glistening and sparkling.</a:t>
            </a:r>
          </a:p>
          <a:p>
            <a:r>
              <a:rPr lang="en-GB" i="1" dirty="0"/>
              <a:t>Boing - Bright, colourful ball joyfully rolling and bouncing.</a:t>
            </a:r>
          </a:p>
          <a:p>
            <a:r>
              <a:rPr lang="en-GB" i="1" dirty="0"/>
              <a:t>Drip - Cold, strawberry ice-cream quickly melting and trickling.</a:t>
            </a:r>
            <a:endParaRPr lang="en-US" i="1" dirty="0"/>
          </a:p>
        </p:txBody>
      </p:sp>
      <p:sp>
        <p:nvSpPr>
          <p:cNvPr id="13" name="TextBox 12"/>
          <p:cNvSpPr txBox="1"/>
          <p:nvPr/>
        </p:nvSpPr>
        <p:spPr>
          <a:xfrm>
            <a:off x="395536" y="5085184"/>
            <a:ext cx="6552728" cy="369332"/>
          </a:xfrm>
          <a:prstGeom prst="rect">
            <a:avLst/>
          </a:prstGeom>
          <a:noFill/>
        </p:spPr>
        <p:txBody>
          <a:bodyPr wrap="square" rtlCol="0">
            <a:spAutoFit/>
          </a:bodyPr>
          <a:lstStyle/>
          <a:p>
            <a:r>
              <a:rPr lang="en-GB" b="1" dirty="0"/>
              <a:t>adjective, adjective noun verb adverb simile</a:t>
            </a:r>
            <a:endParaRPr lang="en-US" b="1" dirty="0"/>
          </a:p>
        </p:txBody>
      </p:sp>
      <p:sp>
        <p:nvSpPr>
          <p:cNvPr id="14" name="TextBox 13"/>
          <p:cNvSpPr txBox="1"/>
          <p:nvPr/>
        </p:nvSpPr>
        <p:spPr>
          <a:xfrm>
            <a:off x="467544" y="5517232"/>
            <a:ext cx="6480720" cy="923330"/>
          </a:xfrm>
          <a:prstGeom prst="rect">
            <a:avLst/>
          </a:prstGeom>
          <a:noFill/>
        </p:spPr>
        <p:txBody>
          <a:bodyPr wrap="square" rtlCol="0" anchor="t">
            <a:spAutoFit/>
          </a:bodyPr>
          <a:lstStyle/>
          <a:p>
            <a:r>
              <a:rPr lang="en-GB" i="1" dirty="0"/>
              <a:t>The hot, golden sun glistens brightly like a jewel in the sky.</a:t>
            </a:r>
          </a:p>
          <a:p>
            <a:r>
              <a:rPr lang="en-GB" i="1" dirty="0"/>
              <a:t>A bright, colourful beach ball bounces joyfully like a coiled spring.</a:t>
            </a:r>
            <a:endParaRPr lang="en-GB" i="1" dirty="0">
              <a:cs typeface="Calibri"/>
            </a:endParaRPr>
          </a:p>
          <a:p>
            <a:r>
              <a:rPr lang="en-GB" i="1" dirty="0"/>
              <a:t>A cold, strawberry ice-cream melts quickly like a flowing stream.</a:t>
            </a:r>
            <a:endParaRPr lang="en-US" i="1" dirty="0"/>
          </a:p>
        </p:txBody>
      </p:sp>
      <p:pic>
        <p:nvPicPr>
          <p:cNvPr id="15" name="Picture 6" descr="Summer Fair – Heavers Farm Primary School"/>
          <p:cNvPicPr>
            <a:picLocks noChangeAspect="1" noChangeArrowheads="1"/>
          </p:cNvPicPr>
          <p:nvPr/>
        </p:nvPicPr>
        <p:blipFill>
          <a:blip r:embed="rId2" cstate="print"/>
          <a:srcRect/>
          <a:stretch>
            <a:fillRect/>
          </a:stretch>
        </p:blipFill>
        <p:spPr bwMode="auto">
          <a:xfrm>
            <a:off x="7455518" y="5085184"/>
            <a:ext cx="1580977" cy="1513729"/>
          </a:xfrm>
          <a:prstGeom prst="rect">
            <a:avLst/>
          </a:prstGeom>
          <a:noFill/>
        </p:spPr>
      </p:pic>
      <p:pic>
        <p:nvPicPr>
          <p:cNvPr id="16" name="Picture 6" descr="Summer Fair – Heavers Farm Primary School"/>
          <p:cNvPicPr>
            <a:picLocks noChangeAspect="1" noChangeArrowheads="1"/>
          </p:cNvPicPr>
          <p:nvPr/>
        </p:nvPicPr>
        <p:blipFill>
          <a:blip r:embed="rId2" cstate="print"/>
          <a:srcRect/>
          <a:stretch>
            <a:fillRect/>
          </a:stretch>
        </p:blipFill>
        <p:spPr bwMode="auto">
          <a:xfrm>
            <a:off x="6876256" y="1772816"/>
            <a:ext cx="1580977" cy="1513729"/>
          </a:xfrm>
          <a:prstGeom prst="rect">
            <a:avLst/>
          </a:prstGeom>
          <a:noFill/>
        </p:spPr>
      </p:pic>
      <p:pic>
        <p:nvPicPr>
          <p:cNvPr id="17" name="Picture 6" descr="Summer Fair – Heavers Farm Primary School"/>
          <p:cNvPicPr>
            <a:picLocks noChangeAspect="1" noChangeArrowheads="1"/>
          </p:cNvPicPr>
          <p:nvPr/>
        </p:nvPicPr>
        <p:blipFill>
          <a:blip r:embed="rId2" cstate="print"/>
          <a:srcRect/>
          <a:stretch>
            <a:fillRect/>
          </a:stretch>
        </p:blipFill>
        <p:spPr bwMode="auto">
          <a:xfrm>
            <a:off x="323528" y="3429000"/>
            <a:ext cx="1580977" cy="1513729"/>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95536" y="332656"/>
            <a:ext cx="8229600" cy="1143000"/>
          </a:xfrm>
          <a:prstGeom prst="rect">
            <a:avLst/>
          </a:prstGeom>
          <a:solidFill>
            <a:srgbClr val="FFFFCC"/>
          </a:solidFill>
          <a:ln w="57150">
            <a:solidFill>
              <a:srgbClr val="FFC000"/>
            </a:solidFill>
          </a:ln>
        </p:spPr>
        <p:txBody>
          <a:bodyPr vert="horz" lIns="91440" tIns="45720" rIns="91440" bIns="45720" rtlCol="0" anchor="ctr">
            <a:normAutofit/>
          </a:bodyPr>
          <a:lstStyle/>
          <a:p>
            <a:pPr lvl="0" algn="ctr">
              <a:spcBef>
                <a:spcPct val="0"/>
              </a:spcBef>
            </a:pPr>
            <a:r>
              <a:rPr lang="en-GB" sz="4400" b="1" i="1" dirty="0">
                <a:solidFill>
                  <a:srgbClr val="FFC000"/>
                </a:solidFill>
              </a:rPr>
              <a:t>Choosing you word pattern</a:t>
            </a:r>
            <a:endParaRPr kumimoji="0" lang="en-US" sz="4400" b="1" i="0" u="none" strike="noStrike" kern="1200" cap="none" spc="0" normalizeH="0" baseline="0" noProof="0" dirty="0">
              <a:ln>
                <a:noFill/>
              </a:ln>
              <a:solidFill>
                <a:srgbClr val="FFC000"/>
              </a:solidFill>
              <a:effectLst/>
              <a:uLnTx/>
              <a:uFillTx/>
              <a:latin typeface="+mj-lt"/>
              <a:ea typeface="+mj-ea"/>
              <a:cs typeface="+mj-cs"/>
            </a:endParaRPr>
          </a:p>
        </p:txBody>
      </p:sp>
      <p:sp>
        <p:nvSpPr>
          <p:cNvPr id="5" name="TextBox 4"/>
          <p:cNvSpPr txBox="1"/>
          <p:nvPr/>
        </p:nvSpPr>
        <p:spPr>
          <a:xfrm>
            <a:off x="7524328" y="188640"/>
            <a:ext cx="1296144" cy="400110"/>
          </a:xfrm>
          <a:prstGeom prst="rect">
            <a:avLst/>
          </a:prstGeom>
          <a:solidFill>
            <a:srgbClr val="FFFFCC"/>
          </a:solidFill>
          <a:ln w="38100">
            <a:solidFill>
              <a:srgbClr val="FFC000"/>
            </a:solidFill>
          </a:ln>
        </p:spPr>
        <p:txBody>
          <a:bodyPr wrap="square" rtlCol="0">
            <a:spAutoFit/>
          </a:bodyPr>
          <a:lstStyle/>
          <a:p>
            <a:pPr algn="ctr"/>
            <a:r>
              <a:rPr lang="en-GB" sz="2000" b="1" dirty="0">
                <a:solidFill>
                  <a:srgbClr val="FFC000"/>
                </a:solidFill>
              </a:rPr>
              <a:t>Lesson 3</a:t>
            </a:r>
            <a:endParaRPr lang="en-US" sz="2000" b="1" dirty="0">
              <a:solidFill>
                <a:srgbClr val="FFC000"/>
              </a:solidFill>
            </a:endParaRPr>
          </a:p>
        </p:txBody>
      </p:sp>
      <p:sp>
        <p:nvSpPr>
          <p:cNvPr id="6" name="TextBox 5"/>
          <p:cNvSpPr txBox="1"/>
          <p:nvPr/>
        </p:nvSpPr>
        <p:spPr>
          <a:xfrm>
            <a:off x="395536" y="1772816"/>
            <a:ext cx="8280920" cy="923330"/>
          </a:xfrm>
          <a:prstGeom prst="rect">
            <a:avLst/>
          </a:prstGeom>
          <a:noFill/>
        </p:spPr>
        <p:txBody>
          <a:bodyPr wrap="square" rtlCol="0" anchor="t">
            <a:spAutoFit/>
          </a:bodyPr>
          <a:lstStyle/>
          <a:p>
            <a:r>
              <a:rPr lang="en-GB" dirty="0"/>
              <a:t>There are so many varieties that you can choose to use a selection but it is better to at least stick to some pattern in each line to ensure that your poem includes a variety of interesting vocabulary and follows the line structure.</a:t>
            </a:r>
            <a:endParaRPr lang="en-US" dirty="0"/>
          </a:p>
        </p:txBody>
      </p:sp>
      <p:sp>
        <p:nvSpPr>
          <p:cNvPr id="7" name="TextBox 6"/>
          <p:cNvSpPr txBox="1"/>
          <p:nvPr/>
        </p:nvSpPr>
        <p:spPr>
          <a:xfrm>
            <a:off x="557137" y="3109138"/>
            <a:ext cx="8208912" cy="646331"/>
          </a:xfrm>
          <a:prstGeom prst="rect">
            <a:avLst/>
          </a:prstGeom>
          <a:noFill/>
        </p:spPr>
        <p:txBody>
          <a:bodyPr wrap="square" rtlCol="0">
            <a:spAutoFit/>
          </a:bodyPr>
          <a:lstStyle/>
          <a:p>
            <a:r>
              <a:rPr lang="en-GB" dirty="0"/>
              <a:t>Want to do verses?  Maybe you could do 2 or 3 lines about summer food, then 2 or 3 lines about summer garden activities and then 2 or 3 lines about on the beach.</a:t>
            </a:r>
            <a:endParaRPr lang="en-US" dirty="0"/>
          </a:p>
        </p:txBody>
      </p:sp>
      <p:sp>
        <p:nvSpPr>
          <p:cNvPr id="9" name="Title 1"/>
          <p:cNvSpPr txBox="1">
            <a:spLocks/>
          </p:cNvSpPr>
          <p:nvPr/>
        </p:nvSpPr>
        <p:spPr>
          <a:xfrm>
            <a:off x="539552" y="5373216"/>
            <a:ext cx="8229600" cy="1143000"/>
          </a:xfrm>
          <a:prstGeom prst="rect">
            <a:avLst/>
          </a:prstGeom>
          <a:solidFill>
            <a:srgbClr val="FFFFCC"/>
          </a:solidFill>
          <a:ln w="57150">
            <a:solidFill>
              <a:srgbClr val="FFC000"/>
            </a:solidFill>
          </a:ln>
        </p:spPr>
        <p:txBody>
          <a:bodyPr vert="horz" lIns="91440" tIns="45720" rIns="91440" bIns="45720" rtlCol="0" anchor="ctr">
            <a:normAutofit/>
          </a:bodyPr>
          <a:lstStyle/>
          <a:p>
            <a:pPr lvl="0" algn="ctr">
              <a:spcBef>
                <a:spcPct val="0"/>
              </a:spcBef>
            </a:pPr>
            <a:endParaRPr kumimoji="0" lang="en-US" sz="4400" b="1" i="0" u="none" strike="noStrike" kern="1200" cap="none" spc="0" normalizeH="0" baseline="0" noProof="0" dirty="0">
              <a:ln>
                <a:noFill/>
              </a:ln>
              <a:solidFill>
                <a:srgbClr val="FFC000"/>
              </a:solidFill>
              <a:effectLst/>
              <a:uLnTx/>
              <a:uFillTx/>
              <a:latin typeface="+mj-lt"/>
              <a:ea typeface="+mj-ea"/>
              <a:cs typeface="+mj-cs"/>
            </a:endParaRPr>
          </a:p>
        </p:txBody>
      </p:sp>
      <p:sp>
        <p:nvSpPr>
          <p:cNvPr id="10" name="TextBox 9"/>
          <p:cNvSpPr txBox="1"/>
          <p:nvPr/>
        </p:nvSpPr>
        <p:spPr>
          <a:xfrm>
            <a:off x="971600" y="5517232"/>
            <a:ext cx="7488832" cy="707886"/>
          </a:xfrm>
          <a:prstGeom prst="rect">
            <a:avLst/>
          </a:prstGeom>
          <a:noFill/>
        </p:spPr>
        <p:txBody>
          <a:bodyPr wrap="square" rtlCol="0">
            <a:spAutoFit/>
          </a:bodyPr>
          <a:lstStyle/>
          <a:p>
            <a:pPr algn="ctr"/>
            <a:r>
              <a:rPr lang="en-GB" sz="4000" dirty="0"/>
              <a:t>Be creative with your writing!</a:t>
            </a:r>
            <a:endParaRPr lang="en-US" sz="4000" dirty="0"/>
          </a:p>
        </p:txBody>
      </p:sp>
      <p:pic>
        <p:nvPicPr>
          <p:cNvPr id="11" name="Picture 6" descr="Summer Fair – Heavers Farm Primary School"/>
          <p:cNvPicPr>
            <a:picLocks noChangeAspect="1" noChangeArrowheads="1"/>
          </p:cNvPicPr>
          <p:nvPr/>
        </p:nvPicPr>
        <p:blipFill>
          <a:blip r:embed="rId2" cstate="print"/>
          <a:srcRect/>
          <a:stretch>
            <a:fillRect/>
          </a:stretch>
        </p:blipFill>
        <p:spPr bwMode="auto">
          <a:xfrm>
            <a:off x="4355976" y="4221088"/>
            <a:ext cx="932906" cy="893224"/>
          </a:xfrm>
          <a:prstGeom prst="rect">
            <a:avLst/>
          </a:prstGeom>
          <a:noFill/>
        </p:spPr>
      </p:pic>
      <p:pic>
        <p:nvPicPr>
          <p:cNvPr id="12" name="Picture 6" descr="Summer Fair – Heavers Farm Primary School"/>
          <p:cNvPicPr>
            <a:picLocks noChangeAspect="1" noChangeArrowheads="1"/>
          </p:cNvPicPr>
          <p:nvPr/>
        </p:nvPicPr>
        <p:blipFill>
          <a:blip r:embed="rId2" cstate="print"/>
          <a:srcRect/>
          <a:stretch>
            <a:fillRect/>
          </a:stretch>
        </p:blipFill>
        <p:spPr bwMode="auto">
          <a:xfrm>
            <a:off x="7956376" y="4293096"/>
            <a:ext cx="932906" cy="893224"/>
          </a:xfrm>
          <a:prstGeom prst="rect">
            <a:avLst/>
          </a:prstGeom>
          <a:noFill/>
        </p:spPr>
      </p:pic>
      <p:pic>
        <p:nvPicPr>
          <p:cNvPr id="13" name="Picture 6" descr="Summer Fair – Heavers Farm Primary School"/>
          <p:cNvPicPr>
            <a:picLocks noChangeAspect="1" noChangeArrowheads="1"/>
          </p:cNvPicPr>
          <p:nvPr/>
        </p:nvPicPr>
        <p:blipFill>
          <a:blip r:embed="rId2" cstate="print"/>
          <a:srcRect/>
          <a:stretch>
            <a:fillRect/>
          </a:stretch>
        </p:blipFill>
        <p:spPr bwMode="auto">
          <a:xfrm>
            <a:off x="611560" y="4077072"/>
            <a:ext cx="932906" cy="893224"/>
          </a:xfrm>
          <a:prstGeom prst="rect">
            <a:avLst/>
          </a:prstGeom>
          <a:noFill/>
        </p:spPr>
      </p:pic>
      <p:pic>
        <p:nvPicPr>
          <p:cNvPr id="14" name="Picture 6" descr="Summer Fair – Heavers Farm Primary School"/>
          <p:cNvPicPr>
            <a:picLocks noChangeAspect="1" noChangeArrowheads="1"/>
          </p:cNvPicPr>
          <p:nvPr/>
        </p:nvPicPr>
        <p:blipFill>
          <a:blip r:embed="rId2" cstate="print"/>
          <a:srcRect/>
          <a:stretch>
            <a:fillRect/>
          </a:stretch>
        </p:blipFill>
        <p:spPr bwMode="auto">
          <a:xfrm>
            <a:off x="6156176" y="4149080"/>
            <a:ext cx="932906" cy="893224"/>
          </a:xfrm>
          <a:prstGeom prst="rect">
            <a:avLst/>
          </a:prstGeom>
          <a:noFill/>
        </p:spPr>
      </p:pic>
      <p:pic>
        <p:nvPicPr>
          <p:cNvPr id="15" name="Picture 6" descr="Summer Fair – Heavers Farm Primary School"/>
          <p:cNvPicPr>
            <a:picLocks noChangeAspect="1" noChangeArrowheads="1"/>
          </p:cNvPicPr>
          <p:nvPr/>
        </p:nvPicPr>
        <p:blipFill>
          <a:blip r:embed="rId2" cstate="print"/>
          <a:srcRect/>
          <a:stretch>
            <a:fillRect/>
          </a:stretch>
        </p:blipFill>
        <p:spPr bwMode="auto">
          <a:xfrm>
            <a:off x="2555776" y="4077072"/>
            <a:ext cx="932906" cy="893224"/>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ummer Clipart Bundle - 126 cliparts | Summer clipart, Clip art ..."/>
          <p:cNvPicPr>
            <a:picLocks noChangeAspect="1" noChangeArrowheads="1"/>
          </p:cNvPicPr>
          <p:nvPr/>
        </p:nvPicPr>
        <p:blipFill>
          <a:blip r:embed="rId2" cstate="print"/>
          <a:srcRect/>
          <a:stretch>
            <a:fillRect/>
          </a:stretch>
        </p:blipFill>
        <p:spPr bwMode="auto">
          <a:xfrm>
            <a:off x="1763688" y="2060848"/>
            <a:ext cx="5725007" cy="2974427"/>
          </a:xfrm>
          <a:prstGeom prst="rect">
            <a:avLst/>
          </a:prstGeom>
          <a:noFill/>
          <a:ln w="28575">
            <a:solidFill>
              <a:schemeClr val="accent6"/>
            </a:solidFill>
          </a:ln>
        </p:spPr>
      </p:pic>
      <p:sp>
        <p:nvSpPr>
          <p:cNvPr id="5" name="TextBox 4"/>
          <p:cNvSpPr txBox="1"/>
          <p:nvPr/>
        </p:nvSpPr>
        <p:spPr>
          <a:xfrm>
            <a:off x="3491880" y="692696"/>
            <a:ext cx="2376264" cy="630942"/>
          </a:xfrm>
          <a:prstGeom prst="rect">
            <a:avLst/>
          </a:prstGeom>
          <a:solidFill>
            <a:srgbClr val="FFFFCC"/>
          </a:solidFill>
          <a:ln w="38100">
            <a:solidFill>
              <a:srgbClr val="FFC000"/>
            </a:solidFill>
          </a:ln>
        </p:spPr>
        <p:txBody>
          <a:bodyPr wrap="square" rtlCol="0">
            <a:spAutoFit/>
          </a:bodyPr>
          <a:lstStyle/>
          <a:p>
            <a:pPr algn="ctr"/>
            <a:r>
              <a:rPr lang="en-GB" sz="3500" b="1" dirty="0">
                <a:solidFill>
                  <a:srgbClr val="FFC000"/>
                </a:solidFill>
              </a:rPr>
              <a:t>Lesson 4</a:t>
            </a:r>
            <a:endParaRPr lang="en-US" sz="3500" b="1" dirty="0">
              <a:solidFill>
                <a:srgbClr val="FFC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2060848"/>
            <a:ext cx="8229600" cy="4525963"/>
          </a:xfrm>
        </p:spPr>
        <p:txBody>
          <a:bodyPr>
            <a:normAutofit/>
          </a:bodyPr>
          <a:lstStyle/>
          <a:p>
            <a:pPr>
              <a:buFont typeface="Wingdings" pitchFamily="2" charset="2"/>
              <a:buChar char="Ø"/>
            </a:pPr>
            <a:r>
              <a:rPr lang="en-GB" sz="2500" dirty="0"/>
              <a:t>Did you manage to finish your poem in the last lesson or do you need a little more time?</a:t>
            </a:r>
          </a:p>
          <a:p>
            <a:pPr>
              <a:buFont typeface="Wingdings" pitchFamily="2" charset="2"/>
              <a:buChar char="Ø"/>
            </a:pPr>
            <a:r>
              <a:rPr lang="en-GB" sz="2500" dirty="0"/>
              <a:t>Did you get part way through and wish you had chosen a different pattern? Maybe you started to see groups of ‘lines’ that would go nicely together to create verses?</a:t>
            </a:r>
          </a:p>
          <a:p>
            <a:pPr>
              <a:buFont typeface="Wingdings" pitchFamily="2" charset="2"/>
              <a:buChar char="Ø"/>
            </a:pPr>
            <a:r>
              <a:rPr lang="en-GB" sz="2500" dirty="0"/>
              <a:t>Did you stick to your chosen pattern or choose to change for a reason? </a:t>
            </a:r>
            <a:endParaRPr lang="en-US" sz="2500" dirty="0"/>
          </a:p>
        </p:txBody>
      </p:sp>
      <p:sp>
        <p:nvSpPr>
          <p:cNvPr id="4" name="Title 1"/>
          <p:cNvSpPr txBox="1">
            <a:spLocks/>
          </p:cNvSpPr>
          <p:nvPr/>
        </p:nvSpPr>
        <p:spPr>
          <a:xfrm>
            <a:off x="467544" y="260648"/>
            <a:ext cx="8229600" cy="1143000"/>
          </a:xfrm>
          <a:prstGeom prst="rect">
            <a:avLst/>
          </a:prstGeom>
          <a:solidFill>
            <a:srgbClr val="FFFFCC"/>
          </a:solidFill>
          <a:ln w="57150">
            <a:solidFill>
              <a:srgbClr val="FFC000"/>
            </a:solidFill>
          </a:ln>
        </p:spPr>
        <p:txBody>
          <a:bodyPr vert="horz" lIns="91440" tIns="45720" rIns="91440" bIns="45720" rtlCol="0" anchor="ctr">
            <a:normAutofit/>
          </a:bodyPr>
          <a:lstStyle/>
          <a:p>
            <a:pPr lvl="0" algn="ctr">
              <a:spcBef>
                <a:spcPct val="0"/>
              </a:spcBef>
            </a:pPr>
            <a:r>
              <a:rPr lang="en-GB" sz="4400" b="1" i="1" dirty="0">
                <a:solidFill>
                  <a:srgbClr val="FFC000"/>
                </a:solidFill>
              </a:rPr>
              <a:t>Proof-read, edit and check!</a:t>
            </a:r>
            <a:endParaRPr kumimoji="0" lang="en-US" sz="4400" b="1" i="0" u="none" strike="noStrike" kern="1200" cap="none" spc="0" normalizeH="0" baseline="0" noProof="0" dirty="0">
              <a:ln>
                <a:noFill/>
              </a:ln>
              <a:solidFill>
                <a:srgbClr val="FFC000"/>
              </a:solidFill>
              <a:effectLst/>
              <a:uLnTx/>
              <a:uFillTx/>
              <a:latin typeface="+mj-lt"/>
              <a:ea typeface="+mj-ea"/>
              <a:cs typeface="+mj-cs"/>
            </a:endParaRPr>
          </a:p>
        </p:txBody>
      </p:sp>
      <p:sp>
        <p:nvSpPr>
          <p:cNvPr id="6" name="TextBox 5"/>
          <p:cNvSpPr txBox="1"/>
          <p:nvPr/>
        </p:nvSpPr>
        <p:spPr>
          <a:xfrm>
            <a:off x="7524328" y="188640"/>
            <a:ext cx="1296144" cy="400110"/>
          </a:xfrm>
          <a:prstGeom prst="rect">
            <a:avLst/>
          </a:prstGeom>
          <a:solidFill>
            <a:srgbClr val="FFFFCC"/>
          </a:solidFill>
          <a:ln w="38100">
            <a:solidFill>
              <a:srgbClr val="FFC000"/>
            </a:solidFill>
          </a:ln>
        </p:spPr>
        <p:txBody>
          <a:bodyPr wrap="square" rtlCol="0">
            <a:spAutoFit/>
          </a:bodyPr>
          <a:lstStyle/>
          <a:p>
            <a:pPr algn="ctr"/>
            <a:r>
              <a:rPr lang="en-GB" sz="2000" b="1" dirty="0">
                <a:solidFill>
                  <a:srgbClr val="FFC000"/>
                </a:solidFill>
              </a:rPr>
              <a:t>Lesson 4</a:t>
            </a:r>
            <a:endParaRPr lang="en-US" sz="2000" b="1" dirty="0">
              <a:solidFill>
                <a:srgbClr val="FFC000"/>
              </a:solidFill>
            </a:endParaRPr>
          </a:p>
        </p:txBody>
      </p:sp>
      <p:pic>
        <p:nvPicPr>
          <p:cNvPr id="7" name="Picture 6" descr="Summer Fair – Heavers Farm Primary School"/>
          <p:cNvPicPr>
            <a:picLocks noChangeAspect="1" noChangeArrowheads="1"/>
          </p:cNvPicPr>
          <p:nvPr/>
        </p:nvPicPr>
        <p:blipFill>
          <a:blip r:embed="rId2" cstate="print"/>
          <a:srcRect/>
          <a:stretch>
            <a:fillRect/>
          </a:stretch>
        </p:blipFill>
        <p:spPr bwMode="auto">
          <a:xfrm>
            <a:off x="2195736" y="5229200"/>
            <a:ext cx="932906" cy="893224"/>
          </a:xfrm>
          <a:prstGeom prst="rect">
            <a:avLst/>
          </a:prstGeom>
          <a:noFill/>
        </p:spPr>
      </p:pic>
      <p:pic>
        <p:nvPicPr>
          <p:cNvPr id="8" name="Picture 6" descr="Summer Fair – Heavers Farm Primary School"/>
          <p:cNvPicPr>
            <a:picLocks noChangeAspect="1" noChangeArrowheads="1"/>
          </p:cNvPicPr>
          <p:nvPr/>
        </p:nvPicPr>
        <p:blipFill>
          <a:blip r:embed="rId2" cstate="print"/>
          <a:srcRect/>
          <a:stretch>
            <a:fillRect/>
          </a:stretch>
        </p:blipFill>
        <p:spPr bwMode="auto">
          <a:xfrm>
            <a:off x="611560" y="5589240"/>
            <a:ext cx="932906" cy="893224"/>
          </a:xfrm>
          <a:prstGeom prst="rect">
            <a:avLst/>
          </a:prstGeom>
          <a:noFill/>
        </p:spPr>
      </p:pic>
      <p:pic>
        <p:nvPicPr>
          <p:cNvPr id="9" name="Picture 6" descr="Summer Fair – Heavers Farm Primary School"/>
          <p:cNvPicPr>
            <a:picLocks noChangeAspect="1" noChangeArrowheads="1"/>
          </p:cNvPicPr>
          <p:nvPr/>
        </p:nvPicPr>
        <p:blipFill>
          <a:blip r:embed="rId2" cstate="print"/>
          <a:srcRect/>
          <a:stretch>
            <a:fillRect/>
          </a:stretch>
        </p:blipFill>
        <p:spPr bwMode="auto">
          <a:xfrm>
            <a:off x="6012160" y="5157192"/>
            <a:ext cx="932906" cy="893224"/>
          </a:xfrm>
          <a:prstGeom prst="rect">
            <a:avLst/>
          </a:prstGeom>
          <a:noFill/>
        </p:spPr>
      </p:pic>
      <p:pic>
        <p:nvPicPr>
          <p:cNvPr id="10" name="Picture 6" descr="Summer Fair – Heavers Farm Primary School"/>
          <p:cNvPicPr>
            <a:picLocks noChangeAspect="1" noChangeArrowheads="1"/>
          </p:cNvPicPr>
          <p:nvPr/>
        </p:nvPicPr>
        <p:blipFill>
          <a:blip r:embed="rId2" cstate="print"/>
          <a:srcRect/>
          <a:stretch>
            <a:fillRect/>
          </a:stretch>
        </p:blipFill>
        <p:spPr bwMode="auto">
          <a:xfrm>
            <a:off x="7956376" y="5589240"/>
            <a:ext cx="932906" cy="893224"/>
          </a:xfrm>
          <a:prstGeom prst="rect">
            <a:avLst/>
          </a:prstGeom>
          <a:noFill/>
        </p:spPr>
      </p:pic>
      <p:pic>
        <p:nvPicPr>
          <p:cNvPr id="11" name="Picture 6" descr="Summer Fair – Heavers Farm Primary School"/>
          <p:cNvPicPr>
            <a:picLocks noChangeAspect="1" noChangeArrowheads="1"/>
          </p:cNvPicPr>
          <p:nvPr/>
        </p:nvPicPr>
        <p:blipFill>
          <a:blip r:embed="rId2" cstate="print"/>
          <a:srcRect/>
          <a:stretch>
            <a:fillRect/>
          </a:stretch>
        </p:blipFill>
        <p:spPr bwMode="auto">
          <a:xfrm>
            <a:off x="4067944" y="4869160"/>
            <a:ext cx="932906" cy="893224"/>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Font typeface="Wingdings" pitchFamily="2" charset="2"/>
              <a:buChar char="ü"/>
            </a:pPr>
            <a:r>
              <a:rPr lang="en-GB" sz="2500" dirty="0"/>
              <a:t>Read and ‘</a:t>
            </a:r>
            <a:r>
              <a:rPr lang="en-GB" sz="2500" i="1" dirty="0"/>
              <a:t>track</a:t>
            </a:r>
            <a:r>
              <a:rPr lang="en-GB" sz="2500" dirty="0"/>
              <a:t>’ through your poem carefully. Check for spellings and any little mistakes like missed out words.</a:t>
            </a:r>
          </a:p>
          <a:p>
            <a:pPr>
              <a:buFont typeface="Wingdings" pitchFamily="2" charset="2"/>
              <a:buChar char="ü"/>
            </a:pPr>
            <a:r>
              <a:rPr lang="en-GB" sz="2500" dirty="0"/>
              <a:t>Have you repeated any words a lot? If so, can you maybe think of an alternative? Or have you spotted a word and now think you could have used an even better word – maybe a more specific and more powerful noun or verb?</a:t>
            </a:r>
          </a:p>
          <a:p>
            <a:pPr>
              <a:buNone/>
            </a:pPr>
            <a:endParaRPr lang="en-GB" sz="2500" dirty="0"/>
          </a:p>
          <a:p>
            <a:pPr>
              <a:buNone/>
            </a:pPr>
            <a:r>
              <a:rPr lang="en-GB" sz="2500" dirty="0"/>
              <a:t>     Do you remember when we </a:t>
            </a:r>
            <a:r>
              <a:rPr lang="en-GB" sz="2500" u="sng" dirty="0"/>
              <a:t>use a different coloured pencil crayon to underline each word type</a:t>
            </a:r>
            <a:r>
              <a:rPr lang="en-GB" sz="2500" dirty="0"/>
              <a:t>? You could try this with your poem. It will help you to check if you followed your pattern and will highlight any vocabulary repetitions</a:t>
            </a:r>
            <a:endParaRPr lang="en-US" sz="2500" dirty="0"/>
          </a:p>
        </p:txBody>
      </p:sp>
      <p:sp>
        <p:nvSpPr>
          <p:cNvPr id="4" name="Title 1"/>
          <p:cNvSpPr txBox="1">
            <a:spLocks/>
          </p:cNvSpPr>
          <p:nvPr/>
        </p:nvSpPr>
        <p:spPr>
          <a:xfrm>
            <a:off x="467544" y="260648"/>
            <a:ext cx="8229600" cy="1143000"/>
          </a:xfrm>
          <a:prstGeom prst="rect">
            <a:avLst/>
          </a:prstGeom>
          <a:solidFill>
            <a:srgbClr val="FFFFCC"/>
          </a:solidFill>
          <a:ln w="57150">
            <a:solidFill>
              <a:srgbClr val="FFC000"/>
            </a:solidFill>
          </a:ln>
        </p:spPr>
        <p:txBody>
          <a:bodyPr vert="horz" lIns="91440" tIns="45720" rIns="91440" bIns="45720" rtlCol="0" anchor="ctr">
            <a:normAutofit/>
          </a:bodyPr>
          <a:lstStyle/>
          <a:p>
            <a:pPr lvl="0" algn="ctr">
              <a:spcBef>
                <a:spcPct val="0"/>
              </a:spcBef>
            </a:pPr>
            <a:r>
              <a:rPr lang="en-GB" sz="4400" b="1" i="1" dirty="0">
                <a:solidFill>
                  <a:srgbClr val="FFC000"/>
                </a:solidFill>
              </a:rPr>
              <a:t>Proof-read, edit and check!</a:t>
            </a:r>
            <a:endParaRPr kumimoji="0" lang="en-US" sz="4400" b="1" i="0" u="none" strike="noStrike" kern="1200" cap="none" spc="0" normalizeH="0" baseline="0" noProof="0" dirty="0">
              <a:ln>
                <a:noFill/>
              </a:ln>
              <a:solidFill>
                <a:srgbClr val="FFC000"/>
              </a:solidFill>
              <a:effectLst/>
              <a:uLnTx/>
              <a:uFillTx/>
              <a:latin typeface="+mj-lt"/>
              <a:ea typeface="+mj-ea"/>
              <a:cs typeface="+mj-cs"/>
            </a:endParaRPr>
          </a:p>
        </p:txBody>
      </p:sp>
      <p:sp>
        <p:nvSpPr>
          <p:cNvPr id="5" name="TextBox 4"/>
          <p:cNvSpPr txBox="1"/>
          <p:nvPr/>
        </p:nvSpPr>
        <p:spPr>
          <a:xfrm>
            <a:off x="7524328" y="188640"/>
            <a:ext cx="1296144" cy="400110"/>
          </a:xfrm>
          <a:prstGeom prst="rect">
            <a:avLst/>
          </a:prstGeom>
          <a:solidFill>
            <a:srgbClr val="FFFFCC"/>
          </a:solidFill>
          <a:ln w="38100">
            <a:solidFill>
              <a:srgbClr val="FFC000"/>
            </a:solidFill>
          </a:ln>
        </p:spPr>
        <p:txBody>
          <a:bodyPr wrap="square" rtlCol="0">
            <a:spAutoFit/>
          </a:bodyPr>
          <a:lstStyle/>
          <a:p>
            <a:pPr algn="ctr"/>
            <a:r>
              <a:rPr lang="en-GB" sz="2000" b="1" dirty="0">
                <a:solidFill>
                  <a:srgbClr val="FFC000"/>
                </a:solidFill>
              </a:rPr>
              <a:t>Lesson 4</a:t>
            </a:r>
            <a:endParaRPr lang="en-US" sz="2000" b="1" dirty="0">
              <a:solidFill>
                <a:srgbClr val="FFC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ummer Clipart Bundle - 126 cliparts | Summer clipart, Clip art ..."/>
          <p:cNvPicPr>
            <a:picLocks noChangeAspect="1" noChangeArrowheads="1"/>
          </p:cNvPicPr>
          <p:nvPr/>
        </p:nvPicPr>
        <p:blipFill>
          <a:blip r:embed="rId2" cstate="print"/>
          <a:srcRect/>
          <a:stretch>
            <a:fillRect/>
          </a:stretch>
        </p:blipFill>
        <p:spPr bwMode="auto">
          <a:xfrm>
            <a:off x="1763688" y="2060848"/>
            <a:ext cx="5725007" cy="2974427"/>
          </a:xfrm>
          <a:prstGeom prst="rect">
            <a:avLst/>
          </a:prstGeom>
          <a:noFill/>
          <a:ln w="28575">
            <a:solidFill>
              <a:schemeClr val="accent6"/>
            </a:solidFill>
          </a:ln>
        </p:spPr>
      </p:pic>
      <p:sp>
        <p:nvSpPr>
          <p:cNvPr id="5" name="TextBox 4"/>
          <p:cNvSpPr txBox="1"/>
          <p:nvPr/>
        </p:nvSpPr>
        <p:spPr>
          <a:xfrm>
            <a:off x="3491880" y="692696"/>
            <a:ext cx="2376264" cy="630942"/>
          </a:xfrm>
          <a:prstGeom prst="rect">
            <a:avLst/>
          </a:prstGeom>
          <a:solidFill>
            <a:srgbClr val="FFFFCC"/>
          </a:solidFill>
          <a:ln w="38100">
            <a:solidFill>
              <a:srgbClr val="FFC000"/>
            </a:solidFill>
          </a:ln>
        </p:spPr>
        <p:txBody>
          <a:bodyPr wrap="square" rtlCol="0">
            <a:spAutoFit/>
          </a:bodyPr>
          <a:lstStyle/>
          <a:p>
            <a:pPr algn="ctr"/>
            <a:r>
              <a:rPr lang="en-GB" sz="3500" b="1" dirty="0">
                <a:solidFill>
                  <a:srgbClr val="FFC000"/>
                </a:solidFill>
              </a:rPr>
              <a:t>Lesson 5</a:t>
            </a:r>
            <a:endParaRPr lang="en-US" sz="3500" b="1" dirty="0">
              <a:solidFill>
                <a:srgbClr val="FFC0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600201"/>
            <a:ext cx="8229600" cy="2404864"/>
          </a:xfrm>
        </p:spPr>
        <p:txBody>
          <a:bodyPr/>
          <a:lstStyle/>
          <a:p>
            <a:pPr algn="ctr">
              <a:buNone/>
            </a:pPr>
            <a:r>
              <a:rPr lang="en-GB" dirty="0"/>
              <a:t>    It would be absolutely wonderful to receive some of your poems at our email addresses.</a:t>
            </a:r>
            <a:endParaRPr lang="en-US" dirty="0"/>
          </a:p>
        </p:txBody>
      </p:sp>
      <p:sp>
        <p:nvSpPr>
          <p:cNvPr id="4" name="Title 1"/>
          <p:cNvSpPr txBox="1">
            <a:spLocks/>
          </p:cNvSpPr>
          <p:nvPr/>
        </p:nvSpPr>
        <p:spPr>
          <a:xfrm>
            <a:off x="467544" y="260648"/>
            <a:ext cx="8229600" cy="1143000"/>
          </a:xfrm>
          <a:prstGeom prst="rect">
            <a:avLst/>
          </a:prstGeom>
          <a:solidFill>
            <a:srgbClr val="FFFFCC"/>
          </a:solidFill>
          <a:ln w="57150">
            <a:solidFill>
              <a:srgbClr val="FFC000"/>
            </a:solidFill>
          </a:ln>
        </p:spPr>
        <p:txBody>
          <a:bodyPr vert="horz" lIns="91440" tIns="45720" rIns="91440" bIns="45720" rtlCol="0" anchor="ctr">
            <a:normAutofit/>
          </a:bodyPr>
          <a:lstStyle/>
          <a:p>
            <a:pPr lvl="0" algn="ctr">
              <a:spcBef>
                <a:spcPct val="0"/>
              </a:spcBef>
            </a:pPr>
            <a:r>
              <a:rPr lang="en-GB" sz="4400" b="1" i="1" dirty="0">
                <a:solidFill>
                  <a:srgbClr val="FFC000"/>
                </a:solidFill>
              </a:rPr>
              <a:t>Present and perform</a:t>
            </a:r>
            <a:endParaRPr kumimoji="0" lang="en-US" sz="4400" b="1" i="0" u="none" strike="noStrike" kern="1200" cap="none" spc="0" normalizeH="0" baseline="0" noProof="0" dirty="0">
              <a:ln>
                <a:noFill/>
              </a:ln>
              <a:solidFill>
                <a:srgbClr val="FFC000"/>
              </a:solidFill>
              <a:effectLst/>
              <a:uLnTx/>
              <a:uFillTx/>
              <a:latin typeface="+mj-lt"/>
              <a:ea typeface="+mj-ea"/>
              <a:cs typeface="+mj-cs"/>
            </a:endParaRPr>
          </a:p>
        </p:txBody>
      </p:sp>
      <p:sp>
        <p:nvSpPr>
          <p:cNvPr id="5" name="TextBox 4"/>
          <p:cNvSpPr txBox="1"/>
          <p:nvPr/>
        </p:nvSpPr>
        <p:spPr>
          <a:xfrm>
            <a:off x="7524328" y="188640"/>
            <a:ext cx="1296144" cy="400110"/>
          </a:xfrm>
          <a:prstGeom prst="rect">
            <a:avLst/>
          </a:prstGeom>
          <a:solidFill>
            <a:srgbClr val="FFFFCC"/>
          </a:solidFill>
          <a:ln w="38100">
            <a:solidFill>
              <a:srgbClr val="FFC000"/>
            </a:solidFill>
          </a:ln>
        </p:spPr>
        <p:txBody>
          <a:bodyPr wrap="square" rtlCol="0">
            <a:spAutoFit/>
          </a:bodyPr>
          <a:lstStyle/>
          <a:p>
            <a:pPr algn="ctr"/>
            <a:r>
              <a:rPr lang="en-GB" sz="2000" b="1" dirty="0">
                <a:solidFill>
                  <a:srgbClr val="FFC000"/>
                </a:solidFill>
              </a:rPr>
              <a:t>Lesson 5</a:t>
            </a:r>
            <a:endParaRPr lang="en-US" sz="2000" b="1" dirty="0">
              <a:solidFill>
                <a:srgbClr val="FFC000"/>
              </a:solidFill>
            </a:endParaRPr>
          </a:p>
        </p:txBody>
      </p:sp>
      <p:sp>
        <p:nvSpPr>
          <p:cNvPr id="6" name="Rectangle 5"/>
          <p:cNvSpPr/>
          <p:nvPr/>
        </p:nvSpPr>
        <p:spPr>
          <a:xfrm>
            <a:off x="2699792" y="2852936"/>
            <a:ext cx="3960440" cy="923330"/>
          </a:xfrm>
          <a:prstGeom prst="rect">
            <a:avLst/>
          </a:prstGeom>
        </p:spPr>
        <p:txBody>
          <a:bodyPr wrap="square">
            <a:spAutoFit/>
          </a:bodyPr>
          <a:lstStyle/>
          <a:p>
            <a:pPr fontAlgn="base"/>
            <a:r>
              <a:rPr lang="en-GB" i="1" u="sng" dirty="0">
                <a:hlinkClick r:id="rId2"/>
              </a:rPr>
              <a:t>12HP@bramhopeprimaryschool.co.uk</a:t>
            </a:r>
            <a:r>
              <a:rPr lang="en-GB" dirty="0"/>
              <a:t> </a:t>
            </a:r>
          </a:p>
          <a:p>
            <a:pPr fontAlgn="base"/>
            <a:r>
              <a:rPr lang="en-GB" i="1" u="sng" dirty="0">
                <a:hlinkClick r:id="rId3"/>
              </a:rPr>
              <a:t>12F@bramhopeprimaryschool.co.uk</a:t>
            </a:r>
            <a:r>
              <a:rPr lang="en-GB" dirty="0"/>
              <a:t> </a:t>
            </a:r>
          </a:p>
          <a:p>
            <a:pPr fontAlgn="base"/>
            <a:r>
              <a:rPr lang="en-GB" i="1" u="sng" dirty="0">
                <a:hlinkClick r:id="rId4"/>
              </a:rPr>
              <a:t>12G@bramhopeprimaryschool.co.uk</a:t>
            </a:r>
            <a:r>
              <a:rPr lang="en-GB" dirty="0"/>
              <a:t> </a:t>
            </a:r>
          </a:p>
        </p:txBody>
      </p:sp>
      <p:sp>
        <p:nvSpPr>
          <p:cNvPr id="7" name="TextBox 6"/>
          <p:cNvSpPr txBox="1"/>
          <p:nvPr/>
        </p:nvSpPr>
        <p:spPr>
          <a:xfrm>
            <a:off x="395536" y="4005064"/>
            <a:ext cx="8496944" cy="2585323"/>
          </a:xfrm>
          <a:prstGeom prst="rect">
            <a:avLst/>
          </a:prstGeom>
          <a:noFill/>
        </p:spPr>
        <p:txBody>
          <a:bodyPr wrap="square" rtlCol="0" anchor="t">
            <a:spAutoFit/>
          </a:bodyPr>
          <a:lstStyle/>
          <a:p>
            <a:r>
              <a:rPr lang="en-GB" dirty="0"/>
              <a:t>Use lesson 5 to present your final poem in your choice.</a:t>
            </a:r>
          </a:p>
          <a:p>
            <a:r>
              <a:rPr lang="en-GB" dirty="0"/>
              <a:t>Maybe you would like to write your poem up in the neatest writing you can – possibly with some illustrations to decorate it. You can choose to use the optional writing frame uploaded or design your own.</a:t>
            </a:r>
          </a:p>
          <a:p>
            <a:r>
              <a:rPr lang="en-GB" dirty="0"/>
              <a:t>Maybe you’d like to use your computing skills to type your poem or even display it in a PowerPoint presentation.</a:t>
            </a:r>
          </a:p>
          <a:p>
            <a:r>
              <a:rPr lang="en-GB" dirty="0"/>
              <a:t>Or would you like to develop your speaking skills and film a little video of yourself reading or reciting your poem. You may even wish to perform and add some accompanying actions.</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ummer Clipart Bundle - 126 cliparts | Summer clipart, Clip art ..."/>
          <p:cNvPicPr>
            <a:picLocks noChangeAspect="1" noChangeArrowheads="1"/>
          </p:cNvPicPr>
          <p:nvPr/>
        </p:nvPicPr>
        <p:blipFill>
          <a:blip r:embed="rId2" cstate="print"/>
          <a:srcRect/>
          <a:stretch>
            <a:fillRect/>
          </a:stretch>
        </p:blipFill>
        <p:spPr bwMode="auto">
          <a:xfrm>
            <a:off x="1835696" y="2780928"/>
            <a:ext cx="5725007" cy="2974427"/>
          </a:xfrm>
          <a:prstGeom prst="rect">
            <a:avLst/>
          </a:prstGeom>
          <a:noFill/>
          <a:ln w="28575">
            <a:solidFill>
              <a:schemeClr val="accent6"/>
            </a:solidFill>
          </a:ln>
        </p:spPr>
      </p:pic>
      <p:sp>
        <p:nvSpPr>
          <p:cNvPr id="5" name="TextBox 4"/>
          <p:cNvSpPr txBox="1"/>
          <p:nvPr/>
        </p:nvSpPr>
        <p:spPr>
          <a:xfrm>
            <a:off x="3851920" y="5949280"/>
            <a:ext cx="2376264" cy="630942"/>
          </a:xfrm>
          <a:prstGeom prst="rect">
            <a:avLst/>
          </a:prstGeom>
          <a:solidFill>
            <a:srgbClr val="FFFFCC"/>
          </a:solidFill>
          <a:ln w="38100">
            <a:solidFill>
              <a:srgbClr val="FFC000"/>
            </a:solidFill>
          </a:ln>
        </p:spPr>
        <p:txBody>
          <a:bodyPr wrap="square" rtlCol="0">
            <a:spAutoFit/>
          </a:bodyPr>
          <a:lstStyle/>
          <a:p>
            <a:pPr algn="ctr"/>
            <a:r>
              <a:rPr lang="en-GB" sz="3500" b="1" dirty="0">
                <a:solidFill>
                  <a:srgbClr val="FFC000"/>
                </a:solidFill>
              </a:rPr>
              <a:t>The End</a:t>
            </a:r>
            <a:endParaRPr lang="en-US" sz="3500" b="1" dirty="0">
              <a:solidFill>
                <a:srgbClr val="FFC000"/>
              </a:solidFill>
            </a:endParaRPr>
          </a:p>
        </p:txBody>
      </p:sp>
      <p:sp>
        <p:nvSpPr>
          <p:cNvPr id="6" name="TextBox 5"/>
          <p:cNvSpPr txBox="1"/>
          <p:nvPr/>
        </p:nvSpPr>
        <p:spPr>
          <a:xfrm>
            <a:off x="467544" y="188640"/>
            <a:ext cx="8208912" cy="2200602"/>
          </a:xfrm>
          <a:prstGeom prst="rect">
            <a:avLst/>
          </a:prstGeom>
          <a:noFill/>
        </p:spPr>
        <p:txBody>
          <a:bodyPr wrap="square" rtlCol="0">
            <a:spAutoFit/>
          </a:bodyPr>
          <a:lstStyle/>
          <a:p>
            <a:pPr algn="ctr"/>
            <a:r>
              <a:rPr lang="en-GB" sz="3300" i="1" dirty="0">
                <a:solidFill>
                  <a:srgbClr val="FFC000"/>
                </a:solidFill>
              </a:rPr>
              <a:t>We really hope that you are able to enjoy some of the things you have chosen to include in your poem throughout the </a:t>
            </a:r>
          </a:p>
          <a:p>
            <a:pPr algn="ctr"/>
            <a:r>
              <a:rPr lang="en-GB" sz="3800" b="1" dirty="0">
                <a:solidFill>
                  <a:srgbClr val="FFC000"/>
                </a:solidFill>
              </a:rPr>
              <a:t>Summer Holidays – ENJOY!!!</a:t>
            </a:r>
            <a:endParaRPr lang="en-US" sz="3800" b="1" dirty="0">
              <a:solidFill>
                <a:srgbClr val="FFC000"/>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364</TotalTime>
  <Words>1473</Words>
  <Application>Microsoft Office PowerPoint</Application>
  <PresentationFormat>On-screen Show (4:3)</PresentationFormat>
  <Paragraphs>137</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Summer Poem</vt:lpstr>
      <vt:lpstr>This week, we return to poetry</vt:lpstr>
      <vt:lpstr>PowerPoint Presentation</vt:lpstr>
      <vt:lpstr>All things summer</vt:lpstr>
      <vt:lpstr>PowerPoint Presentation</vt:lpstr>
      <vt:lpstr>PowerPoint Presentation</vt:lpstr>
      <vt:lpstr>Planning &amp; Vocabulary</vt:lpstr>
      <vt:lpstr>PowerPoint Presentation</vt:lpstr>
      <vt:lpstr>Now, continue along the planning sheet adding in some verbs.   For the verbs – either think of action words to match the summer word or action words you may use with the summer word. For example if your word is ‘sun’ then the verb could be ‘shine’ similarly for an item like ‘beach ball’ the verb could be ‘bounce’ or ‘roll’. However, also in the word ‘beach ball’ you could think about the action of a person with the ‘beach ball’ like ‘throw’ and ‘catch’.  Another example could be ‘ice cream’ – you could have ‘melt’ and ‘drip’ because this is what the ice cream is doing but you could also add ‘gobble’ and ‘lick’ as this is what you might do to an ice cream. </vt:lpstr>
      <vt:lpstr>As you move along your planning sheet, add in adverbs that will match some of the verbs you chose e.g. licked ‘greedily’, shines ‘brightly’, throw and catch ‘excitedly.</vt:lpstr>
      <vt:lpstr>PowerPoint Presentation</vt:lpstr>
      <vt:lpstr>PowerPoint Presentation</vt:lpstr>
      <vt:lpstr>Time to write your poem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Summer Poem</dc:title>
  <dc:creator>DARREN FOGARTY</dc:creator>
  <cp:lastModifiedBy>DARREN FOGARTY</cp:lastModifiedBy>
  <cp:revision>108</cp:revision>
  <dcterms:created xsi:type="dcterms:W3CDTF">2020-06-26T17:18:37Z</dcterms:created>
  <dcterms:modified xsi:type="dcterms:W3CDTF">2020-07-09T21:49:39Z</dcterms:modified>
</cp:coreProperties>
</file>