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90" r:id="rId2"/>
    <p:sldId id="299" r:id="rId3"/>
    <p:sldId id="291" r:id="rId4"/>
    <p:sldId id="292" r:id="rId5"/>
    <p:sldId id="293" r:id="rId6"/>
    <p:sldId id="295" r:id="rId7"/>
    <p:sldId id="294" r:id="rId8"/>
    <p:sldId id="310" r:id="rId9"/>
    <p:sldId id="256" r:id="rId10"/>
    <p:sldId id="296" r:id="rId11"/>
    <p:sldId id="297" r:id="rId12"/>
    <p:sldId id="298" r:id="rId13"/>
    <p:sldId id="301" r:id="rId14"/>
    <p:sldId id="258" r:id="rId15"/>
    <p:sldId id="302" r:id="rId16"/>
    <p:sldId id="303" r:id="rId17"/>
    <p:sldId id="304" r:id="rId18"/>
    <p:sldId id="259" r:id="rId19"/>
    <p:sldId id="260" r:id="rId20"/>
    <p:sldId id="305" r:id="rId21"/>
    <p:sldId id="261" r:id="rId22"/>
    <p:sldId id="266" r:id="rId23"/>
    <p:sldId id="267" r:id="rId24"/>
    <p:sldId id="262" r:id="rId25"/>
    <p:sldId id="268" r:id="rId26"/>
    <p:sldId id="269" r:id="rId27"/>
    <p:sldId id="263" r:id="rId28"/>
    <p:sldId id="264" r:id="rId29"/>
    <p:sldId id="270" r:id="rId30"/>
    <p:sldId id="271" r:id="rId31"/>
    <p:sldId id="272" r:id="rId32"/>
    <p:sldId id="273" r:id="rId33"/>
    <p:sldId id="274" r:id="rId34"/>
    <p:sldId id="275" r:id="rId35"/>
    <p:sldId id="276" r:id="rId36"/>
    <p:sldId id="277" r:id="rId37"/>
    <p:sldId id="306" r:id="rId38"/>
    <p:sldId id="308" r:id="rId39"/>
    <p:sldId id="307" r:id="rId40"/>
    <p:sldId id="257" r:id="rId41"/>
    <p:sldId id="280" r:id="rId42"/>
    <p:sldId id="281" r:id="rId43"/>
    <p:sldId id="282" r:id="rId44"/>
    <p:sldId id="283" r:id="rId45"/>
    <p:sldId id="284" r:id="rId46"/>
    <p:sldId id="285" r:id="rId47"/>
    <p:sldId id="265" r:id="rId48"/>
    <p:sldId id="309" r:id="rId49"/>
    <p:sldId id="286" r:id="rId50"/>
    <p:sldId id="287" r:id="rId51"/>
    <p:sldId id="289" r:id="rId52"/>
    <p:sldId id="312" r:id="rId53"/>
    <p:sldId id="311" r:id="rId54"/>
    <p:sldId id="313" r:id="rId55"/>
    <p:sldId id="314" r:id="rId56"/>
    <p:sldId id="315" r:id="rId57"/>
    <p:sldId id="316" r:id="rId58"/>
    <p:sldId id="317" r:id="rId59"/>
    <p:sldId id="318" r:id="rId60"/>
    <p:sldId id="320" r:id="rId61"/>
    <p:sldId id="319"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D4E515-B682-E9DE-C0D4-E5ABC5406FC7}" v="114" dt="2021-01-03T14:31:00.8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2" d="100"/>
          <a:sy n="122" d="100"/>
        </p:scale>
        <p:origin x="-13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D5D4E515-B682-E9DE-C0D4-E5ABC5406FC7}"/>
    <pc:docChg chg="modSld">
      <pc:chgData name="Rachel Harrison" userId="S::rachel.harrison@bramhopeprimaryschool.co.uk::1ceaffb2-cd00-4957-9443-572dfb74df9c" providerId="AD" clId="Web-{D5D4E515-B682-E9DE-C0D4-E5ABC5406FC7}" dt="2021-01-03T14:31:00.862" v="101" actId="20577"/>
      <pc:docMkLst>
        <pc:docMk/>
      </pc:docMkLst>
      <pc:sldChg chg="modSp">
        <pc:chgData name="Rachel Harrison" userId="S::rachel.harrison@bramhopeprimaryschool.co.uk::1ceaffb2-cd00-4957-9443-572dfb74df9c" providerId="AD" clId="Web-{D5D4E515-B682-E9DE-C0D4-E5ABC5406FC7}" dt="2021-01-03T14:11:22.211" v="37" actId="20577"/>
        <pc:sldMkLst>
          <pc:docMk/>
          <pc:sldMk cId="0" sldId="260"/>
        </pc:sldMkLst>
        <pc:spChg chg="mod">
          <ac:chgData name="Rachel Harrison" userId="S::rachel.harrison@bramhopeprimaryschool.co.uk::1ceaffb2-cd00-4957-9443-572dfb74df9c" providerId="AD" clId="Web-{D5D4E515-B682-E9DE-C0D4-E5ABC5406FC7}" dt="2021-01-03T14:11:22.211" v="37" actId="20577"/>
          <ac:spMkLst>
            <pc:docMk/>
            <pc:sldMk cId="0" sldId="260"/>
            <ac:spMk id="2" creationId="{00000000-0000-0000-0000-000000000000}"/>
          </ac:spMkLst>
        </pc:spChg>
      </pc:sldChg>
      <pc:sldChg chg="modSp">
        <pc:chgData name="Rachel Harrison" userId="S::rachel.harrison@bramhopeprimaryschool.co.uk::1ceaffb2-cd00-4957-9443-572dfb74df9c" providerId="AD" clId="Web-{D5D4E515-B682-E9DE-C0D4-E5ABC5406FC7}" dt="2021-01-03T14:13:28.541" v="65" actId="1076"/>
        <pc:sldMkLst>
          <pc:docMk/>
          <pc:sldMk cId="0" sldId="285"/>
        </pc:sldMkLst>
        <pc:picChg chg="mod">
          <ac:chgData name="Rachel Harrison" userId="S::rachel.harrison@bramhopeprimaryschool.co.uk::1ceaffb2-cd00-4957-9443-572dfb74df9c" providerId="AD" clId="Web-{D5D4E515-B682-E9DE-C0D4-E5ABC5406FC7}" dt="2021-01-03T14:13:28.541" v="65" actId="1076"/>
          <ac:picMkLst>
            <pc:docMk/>
            <pc:sldMk cId="0" sldId="285"/>
            <ac:picMk id="40962" creationId="{00000000-0000-0000-0000-000000000000}"/>
          </ac:picMkLst>
        </pc:picChg>
      </pc:sldChg>
      <pc:sldChg chg="modSp">
        <pc:chgData name="Rachel Harrison" userId="S::rachel.harrison@bramhopeprimaryschool.co.uk::1ceaffb2-cd00-4957-9443-572dfb74df9c" providerId="AD" clId="Web-{D5D4E515-B682-E9DE-C0D4-E5ABC5406FC7}" dt="2021-01-03T14:14:06.886" v="71" actId="20577"/>
        <pc:sldMkLst>
          <pc:docMk/>
          <pc:sldMk cId="0" sldId="286"/>
        </pc:sldMkLst>
        <pc:spChg chg="mod">
          <ac:chgData name="Rachel Harrison" userId="S::rachel.harrison@bramhopeprimaryschool.co.uk::1ceaffb2-cd00-4957-9443-572dfb74df9c" providerId="AD" clId="Web-{D5D4E515-B682-E9DE-C0D4-E5ABC5406FC7}" dt="2021-01-03T14:14:06.886" v="71" actId="20577"/>
          <ac:spMkLst>
            <pc:docMk/>
            <pc:sldMk cId="0" sldId="286"/>
            <ac:spMk id="6" creationId="{00000000-0000-0000-0000-000000000000}"/>
          </ac:spMkLst>
        </pc:spChg>
        <pc:spChg chg="mod">
          <ac:chgData name="Rachel Harrison" userId="S::rachel.harrison@bramhopeprimaryschool.co.uk::1ceaffb2-cd00-4957-9443-572dfb74df9c" providerId="AD" clId="Web-{D5D4E515-B682-E9DE-C0D4-E5ABC5406FC7}" dt="2021-01-03T14:13:46.745" v="66" actId="1076"/>
          <ac:spMkLst>
            <pc:docMk/>
            <pc:sldMk cId="0" sldId="286"/>
            <ac:spMk id="7" creationId="{00000000-0000-0000-0000-000000000000}"/>
          </ac:spMkLst>
        </pc:spChg>
      </pc:sldChg>
      <pc:sldChg chg="modSp">
        <pc:chgData name="Rachel Harrison" userId="S::rachel.harrison@bramhopeprimaryschool.co.uk::1ceaffb2-cd00-4957-9443-572dfb74df9c" providerId="AD" clId="Web-{D5D4E515-B682-E9DE-C0D4-E5ABC5406FC7}" dt="2021-01-03T14:08:45.801" v="3" actId="20577"/>
        <pc:sldMkLst>
          <pc:docMk/>
          <pc:sldMk cId="0" sldId="294"/>
        </pc:sldMkLst>
        <pc:spChg chg="mod">
          <ac:chgData name="Rachel Harrison" userId="S::rachel.harrison@bramhopeprimaryschool.co.uk::1ceaffb2-cd00-4957-9443-572dfb74df9c" providerId="AD" clId="Web-{D5D4E515-B682-E9DE-C0D4-E5ABC5406FC7}" dt="2021-01-03T14:08:45.801" v="3" actId="20577"/>
          <ac:spMkLst>
            <pc:docMk/>
            <pc:sldMk cId="0" sldId="294"/>
            <ac:spMk id="10" creationId="{00000000-0000-0000-0000-000000000000}"/>
          </ac:spMkLst>
        </pc:spChg>
      </pc:sldChg>
      <pc:sldChg chg="modSp">
        <pc:chgData name="Rachel Harrison" userId="S::rachel.harrison@bramhopeprimaryschool.co.uk::1ceaffb2-cd00-4957-9443-572dfb74df9c" providerId="AD" clId="Web-{D5D4E515-B682-E9DE-C0D4-E5ABC5406FC7}" dt="2021-01-03T14:09:09.520" v="5" actId="20577"/>
        <pc:sldMkLst>
          <pc:docMk/>
          <pc:sldMk cId="0" sldId="296"/>
        </pc:sldMkLst>
        <pc:spChg chg="mod">
          <ac:chgData name="Rachel Harrison" userId="S::rachel.harrison@bramhopeprimaryschool.co.uk::1ceaffb2-cd00-4957-9443-572dfb74df9c" providerId="AD" clId="Web-{D5D4E515-B682-E9DE-C0D4-E5ABC5406FC7}" dt="2021-01-03T14:09:09.520" v="5" actId="20577"/>
          <ac:spMkLst>
            <pc:docMk/>
            <pc:sldMk cId="0" sldId="296"/>
            <ac:spMk id="7" creationId="{00000000-0000-0000-0000-000000000000}"/>
          </ac:spMkLst>
        </pc:spChg>
      </pc:sldChg>
      <pc:sldChg chg="modSp">
        <pc:chgData name="Rachel Harrison" userId="S::rachel.harrison@bramhopeprimaryschool.co.uk::1ceaffb2-cd00-4957-9443-572dfb74df9c" providerId="AD" clId="Web-{D5D4E515-B682-E9DE-C0D4-E5ABC5406FC7}" dt="2021-01-03T14:10:19.709" v="35" actId="20577"/>
        <pc:sldMkLst>
          <pc:docMk/>
          <pc:sldMk cId="0" sldId="298"/>
        </pc:sldMkLst>
        <pc:spChg chg="mod">
          <ac:chgData name="Rachel Harrison" userId="S::rachel.harrison@bramhopeprimaryschool.co.uk::1ceaffb2-cd00-4957-9443-572dfb74df9c" providerId="AD" clId="Web-{D5D4E515-B682-E9DE-C0D4-E5ABC5406FC7}" dt="2021-01-03T14:10:19.709" v="35" actId="20577"/>
          <ac:spMkLst>
            <pc:docMk/>
            <pc:sldMk cId="0" sldId="298"/>
            <ac:spMk id="5" creationId="{00000000-0000-0000-0000-000000000000}"/>
          </ac:spMkLst>
        </pc:spChg>
      </pc:sldChg>
      <pc:sldChg chg="modSp">
        <pc:chgData name="Rachel Harrison" userId="S::rachel.harrison@bramhopeprimaryschool.co.uk::1ceaffb2-cd00-4957-9443-572dfb74df9c" providerId="AD" clId="Web-{D5D4E515-B682-E9DE-C0D4-E5ABC5406FC7}" dt="2021-01-03T14:11:39.914" v="40" actId="20577"/>
        <pc:sldMkLst>
          <pc:docMk/>
          <pc:sldMk cId="0" sldId="305"/>
        </pc:sldMkLst>
        <pc:spChg chg="mod">
          <ac:chgData name="Rachel Harrison" userId="S::rachel.harrison@bramhopeprimaryschool.co.uk::1ceaffb2-cd00-4957-9443-572dfb74df9c" providerId="AD" clId="Web-{D5D4E515-B682-E9DE-C0D4-E5ABC5406FC7}" dt="2021-01-03T14:11:39.914" v="40" actId="20577"/>
          <ac:spMkLst>
            <pc:docMk/>
            <pc:sldMk cId="0" sldId="305"/>
            <ac:spMk id="3" creationId="{00000000-0000-0000-0000-000000000000}"/>
          </ac:spMkLst>
        </pc:spChg>
      </pc:sldChg>
      <pc:sldChg chg="modSp">
        <pc:chgData name="Rachel Harrison" userId="S::rachel.harrison@bramhopeprimaryschool.co.uk::1ceaffb2-cd00-4957-9443-572dfb74df9c" providerId="AD" clId="Web-{D5D4E515-B682-E9DE-C0D4-E5ABC5406FC7}" dt="2021-01-03T14:12:47.369" v="59" actId="20577"/>
        <pc:sldMkLst>
          <pc:docMk/>
          <pc:sldMk cId="0" sldId="306"/>
        </pc:sldMkLst>
        <pc:spChg chg="mod">
          <ac:chgData name="Rachel Harrison" userId="S::rachel.harrison@bramhopeprimaryschool.co.uk::1ceaffb2-cd00-4957-9443-572dfb74df9c" providerId="AD" clId="Web-{D5D4E515-B682-E9DE-C0D4-E5ABC5406FC7}" dt="2021-01-03T14:12:47.369" v="59" actId="20577"/>
          <ac:spMkLst>
            <pc:docMk/>
            <pc:sldMk cId="0" sldId="306"/>
            <ac:spMk id="3" creationId="{00000000-0000-0000-0000-000000000000}"/>
          </ac:spMkLst>
        </pc:spChg>
      </pc:sldChg>
      <pc:sldChg chg="modSp">
        <pc:chgData name="Rachel Harrison" userId="S::rachel.harrison@bramhopeprimaryschool.co.uk::1ceaffb2-cd00-4957-9443-572dfb74df9c" providerId="AD" clId="Web-{D5D4E515-B682-E9DE-C0D4-E5ABC5406FC7}" dt="2021-01-03T14:13:05.978" v="63" actId="20577"/>
        <pc:sldMkLst>
          <pc:docMk/>
          <pc:sldMk cId="0" sldId="307"/>
        </pc:sldMkLst>
        <pc:spChg chg="mod">
          <ac:chgData name="Rachel Harrison" userId="S::rachel.harrison@bramhopeprimaryschool.co.uk::1ceaffb2-cd00-4957-9443-572dfb74df9c" providerId="AD" clId="Web-{D5D4E515-B682-E9DE-C0D4-E5ABC5406FC7}" dt="2021-01-03T14:13:05.978" v="63" actId="20577"/>
          <ac:spMkLst>
            <pc:docMk/>
            <pc:sldMk cId="0" sldId="307"/>
            <ac:spMk id="3" creationId="{00000000-0000-0000-0000-000000000000}"/>
          </ac:spMkLst>
        </pc:spChg>
      </pc:sldChg>
      <pc:sldChg chg="modSp">
        <pc:chgData name="Rachel Harrison" userId="S::rachel.harrison@bramhopeprimaryschool.co.uk::1ceaffb2-cd00-4957-9443-572dfb74df9c" providerId="AD" clId="Web-{D5D4E515-B682-E9DE-C0D4-E5ABC5406FC7}" dt="2021-01-03T14:29:10.204" v="75" actId="20577"/>
        <pc:sldMkLst>
          <pc:docMk/>
          <pc:sldMk cId="0" sldId="311"/>
        </pc:sldMkLst>
        <pc:spChg chg="mod">
          <ac:chgData name="Rachel Harrison" userId="S::rachel.harrison@bramhopeprimaryschool.co.uk::1ceaffb2-cd00-4957-9443-572dfb74df9c" providerId="AD" clId="Web-{D5D4E515-B682-E9DE-C0D4-E5ABC5406FC7}" dt="2021-01-03T14:29:10.204" v="75" actId="20577"/>
          <ac:spMkLst>
            <pc:docMk/>
            <pc:sldMk cId="0" sldId="311"/>
            <ac:spMk id="3" creationId="{00000000-0000-0000-0000-000000000000}"/>
          </ac:spMkLst>
        </pc:spChg>
      </pc:sldChg>
      <pc:sldChg chg="modSp">
        <pc:chgData name="Rachel Harrison" userId="S::rachel.harrison@bramhopeprimaryschool.co.uk::1ceaffb2-cd00-4957-9443-572dfb74df9c" providerId="AD" clId="Web-{D5D4E515-B682-E9DE-C0D4-E5ABC5406FC7}" dt="2021-01-03T14:29:34.298" v="79" actId="20577"/>
        <pc:sldMkLst>
          <pc:docMk/>
          <pc:sldMk cId="0" sldId="313"/>
        </pc:sldMkLst>
        <pc:spChg chg="mod">
          <ac:chgData name="Rachel Harrison" userId="S::rachel.harrison@bramhopeprimaryschool.co.uk::1ceaffb2-cd00-4957-9443-572dfb74df9c" providerId="AD" clId="Web-{D5D4E515-B682-E9DE-C0D4-E5ABC5406FC7}" dt="2021-01-03T14:29:34.298" v="79" actId="20577"/>
          <ac:spMkLst>
            <pc:docMk/>
            <pc:sldMk cId="0" sldId="313"/>
            <ac:spMk id="3" creationId="{00000000-0000-0000-0000-000000000000}"/>
          </ac:spMkLst>
        </pc:spChg>
      </pc:sldChg>
      <pc:sldChg chg="modSp">
        <pc:chgData name="Rachel Harrison" userId="S::rachel.harrison@bramhopeprimaryschool.co.uk::1ceaffb2-cd00-4957-9443-572dfb74df9c" providerId="AD" clId="Web-{D5D4E515-B682-E9DE-C0D4-E5ABC5406FC7}" dt="2021-01-03T14:29:44.673" v="81" actId="20577"/>
        <pc:sldMkLst>
          <pc:docMk/>
          <pc:sldMk cId="0" sldId="314"/>
        </pc:sldMkLst>
        <pc:spChg chg="mod">
          <ac:chgData name="Rachel Harrison" userId="S::rachel.harrison@bramhopeprimaryschool.co.uk::1ceaffb2-cd00-4957-9443-572dfb74df9c" providerId="AD" clId="Web-{D5D4E515-B682-E9DE-C0D4-E5ABC5406FC7}" dt="2021-01-03T14:29:44.673" v="81" actId="20577"/>
          <ac:spMkLst>
            <pc:docMk/>
            <pc:sldMk cId="0" sldId="314"/>
            <ac:spMk id="3" creationId="{00000000-0000-0000-0000-000000000000}"/>
          </ac:spMkLst>
        </pc:spChg>
      </pc:sldChg>
      <pc:sldChg chg="modSp">
        <pc:chgData name="Rachel Harrison" userId="S::rachel.harrison@bramhopeprimaryschool.co.uk::1ceaffb2-cd00-4957-9443-572dfb74df9c" providerId="AD" clId="Web-{D5D4E515-B682-E9DE-C0D4-E5ABC5406FC7}" dt="2021-01-03T14:29:51.892" v="84" actId="20577"/>
        <pc:sldMkLst>
          <pc:docMk/>
          <pc:sldMk cId="0" sldId="316"/>
        </pc:sldMkLst>
        <pc:spChg chg="mod">
          <ac:chgData name="Rachel Harrison" userId="S::rachel.harrison@bramhopeprimaryschool.co.uk::1ceaffb2-cd00-4957-9443-572dfb74df9c" providerId="AD" clId="Web-{D5D4E515-B682-E9DE-C0D4-E5ABC5406FC7}" dt="2021-01-03T14:29:51.892" v="84" actId="20577"/>
          <ac:spMkLst>
            <pc:docMk/>
            <pc:sldMk cId="0" sldId="316"/>
            <ac:spMk id="3" creationId="{00000000-0000-0000-0000-000000000000}"/>
          </ac:spMkLst>
        </pc:spChg>
      </pc:sldChg>
      <pc:sldChg chg="modSp">
        <pc:chgData name="Rachel Harrison" userId="S::rachel.harrison@bramhopeprimaryschool.co.uk::1ceaffb2-cd00-4957-9443-572dfb74df9c" providerId="AD" clId="Web-{D5D4E515-B682-E9DE-C0D4-E5ABC5406FC7}" dt="2021-01-03T14:30:27.502" v="89" actId="20577"/>
        <pc:sldMkLst>
          <pc:docMk/>
          <pc:sldMk cId="0" sldId="318"/>
        </pc:sldMkLst>
        <pc:spChg chg="mod">
          <ac:chgData name="Rachel Harrison" userId="S::rachel.harrison@bramhopeprimaryschool.co.uk::1ceaffb2-cd00-4957-9443-572dfb74df9c" providerId="AD" clId="Web-{D5D4E515-B682-E9DE-C0D4-E5ABC5406FC7}" dt="2021-01-03T14:30:27.502" v="89" actId="20577"/>
          <ac:spMkLst>
            <pc:docMk/>
            <pc:sldMk cId="0" sldId="318"/>
            <ac:spMk id="2" creationId="{00000000-0000-0000-0000-000000000000}"/>
          </ac:spMkLst>
        </pc:spChg>
      </pc:sldChg>
      <pc:sldChg chg="modSp">
        <pc:chgData name="Rachel Harrison" userId="S::rachel.harrison@bramhopeprimaryschool.co.uk::1ceaffb2-cd00-4957-9443-572dfb74df9c" providerId="AD" clId="Web-{D5D4E515-B682-E9DE-C0D4-E5ABC5406FC7}" dt="2021-01-03T14:31:00.862" v="100" actId="20577"/>
        <pc:sldMkLst>
          <pc:docMk/>
          <pc:sldMk cId="0" sldId="319"/>
        </pc:sldMkLst>
        <pc:spChg chg="mod">
          <ac:chgData name="Rachel Harrison" userId="S::rachel.harrison@bramhopeprimaryschool.co.uk::1ceaffb2-cd00-4957-9443-572dfb74df9c" providerId="AD" clId="Web-{D5D4E515-B682-E9DE-C0D4-E5ABC5406FC7}" dt="2021-01-03T14:30:33.346" v="91" actId="20577"/>
          <ac:spMkLst>
            <pc:docMk/>
            <pc:sldMk cId="0" sldId="319"/>
            <ac:spMk id="2" creationId="{00000000-0000-0000-0000-000000000000}"/>
          </ac:spMkLst>
        </pc:spChg>
        <pc:spChg chg="mod">
          <ac:chgData name="Rachel Harrison" userId="S::rachel.harrison@bramhopeprimaryschool.co.uk::1ceaffb2-cd00-4957-9443-572dfb74df9c" providerId="AD" clId="Web-{D5D4E515-B682-E9DE-C0D4-E5ABC5406FC7}" dt="2021-01-03T14:31:00.862" v="100" actId="20577"/>
          <ac:spMkLst>
            <pc:docMk/>
            <pc:sldMk cId="0" sldId="31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4EE373A-BCDE-4265-ACDA-685C813EE7DE}" type="datetimeFigureOut">
              <a:rPr lang="en-US" smtClean="0"/>
              <a:pPr/>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4EE373A-BCDE-4265-ACDA-685C813EE7DE}" type="datetimeFigureOut">
              <a:rPr lang="en-US" smtClean="0"/>
              <a:pPr/>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EE373A-BCDE-4265-ACDA-685C813EE7DE}" type="datetimeFigureOut">
              <a:rPr lang="en-US" smtClean="0"/>
              <a:pPr/>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4EE373A-BCDE-4265-ACDA-685C813EE7DE}" type="datetimeFigureOut">
              <a:rPr lang="en-US" smtClean="0"/>
              <a:pPr/>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4EE373A-BCDE-4265-ACDA-685C813EE7DE}" type="datetimeFigureOut">
              <a:rPr lang="en-US" smtClean="0"/>
              <a:pPr/>
              <a:t>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4EE373A-BCDE-4265-ACDA-685C813EE7DE}" type="datetimeFigureOut">
              <a:rPr lang="en-US" smtClean="0"/>
              <a:pPr/>
              <a:t>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EE373A-BCDE-4265-ACDA-685C813EE7DE}" type="datetimeFigureOut">
              <a:rPr lang="en-US" smtClean="0"/>
              <a:pPr/>
              <a:t>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EE373A-BCDE-4265-ACDA-685C813EE7DE}" type="datetimeFigureOut">
              <a:rPr lang="en-US" smtClean="0"/>
              <a:pPr/>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EE373A-BCDE-4265-ACDA-685C813EE7DE}" type="datetimeFigureOut">
              <a:rPr lang="en-US" smtClean="0"/>
              <a:pPr/>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4EE373A-BCDE-4265-ACDA-685C813EE7DE}" type="datetimeFigureOut">
              <a:rPr lang="en-US" smtClean="0"/>
              <a:pPr/>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4EE373A-BCDE-4265-ACDA-685C813EE7DE}" type="datetimeFigureOut">
              <a:rPr lang="en-US" smtClean="0"/>
              <a:pPr/>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75C6AB-854C-49F3-9603-A4BDAFDD6D0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EE373A-BCDE-4265-ACDA-685C813EE7DE}" type="datetimeFigureOut">
              <a:rPr lang="en-US" smtClean="0"/>
              <a:pPr/>
              <a:t>1/3/2021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75C6AB-854C-49F3-9603-A4BDAFDD6D0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uk/url?sa=i&amp;source=images&amp;cd=&amp;cad=rja&amp;docid=R8Gi53jPKLi0UM&amp;tbnid=tG1KtSx8QsiRbM:&amp;ved=0CAgQjRwwAA&amp;url=http://www.radiolab.org/story/257288-snowflake-science/&amp;ei=ilWBUrvaA8qShgf1_IC4CA&amp;psig=AFQjCNHamVJt-lT_oqczi3wpP4V1Estf-Q&amp;ust=1384294154121059"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uk/url?sa=i&amp;rct=j&amp;q=&amp;esrc=s&amp;frm=1&amp;source=images&amp;cd=&amp;cad=rja&amp;docid=tn7bk3J6tNOqRM&amp;tbnid=woHGYEXWrBzsKM:&amp;ved=0CAUQjRw&amp;url=http://joshuapundit.blogspot.com/2012/11/watchers-council-nomination-autumn.html&amp;ei=5VWBUo2ZDYjs0gWkxYEo&amp;bvm=bv.56146854,d.ZG4&amp;psig=AFQjCNF1tK4Xv1hb1krqWNDd0A3kMQ3zrg&amp;ust=1384294235812550" TargetMode="Externa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google.co.uk/url?sa=i&amp;rct=j&amp;q=&amp;esrc=s&amp;frm=1&amp;source=images&amp;cd=&amp;cad=rja&amp;docid=0K2sc0R1T1t28M&amp;tbnid=VOLwgan1Uj1eqM:&amp;ved=0CAUQjRw&amp;url=http://commons.wikimedia.org/wiki/File:Tomato-global.png&amp;ei=K1aBUvyGBeWg0QXLpICYBw&amp;bvm=bv.56146854,d.ZG4&amp;psig=AFQjCNHdbUSiRxkPMGOQ3RnBldy_lTPC0Q&amp;ust=1384294299739316" TargetMode="Externa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4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google.co.uk/url?sa=i&amp;rct=j&amp;q=&amp;esrc=s&amp;frm=1&amp;source=images&amp;cd=&amp;cad=rja&amp;docid=dPwiIGd_mkWq5M&amp;tbnid=l3Sp5Tnfemp8JM:&amp;ved=0CAUQjRw&amp;url=http://www.wallpaperswala.com/stars/&amp;ei=elaBUvu1BqfO0AWVoYHAAw&amp;bvm=bv.56146854,d.ZG4&amp;psig=AFQjCNETFKmRGzhynI6LnIWX7BzYgQTEow&amp;ust=1384294385723152"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google.co.uk/url?sa=i&amp;rct=j&amp;q=&amp;esrc=s&amp;frm=1&amp;source=images&amp;cd=&amp;cad=rja&amp;docid=w7dly8zwSmMh7M&amp;tbnid=IlowHqyPG7ykdM:&amp;ved=0CAUQjRw&amp;url=http://www.yorkvision.co.uk/lifestyle/lick-your-tipple-alcoholic-ice-lollies-for-al-fresco-frolics/22/07/2013&amp;ei=DFeBUrPXF8fK0QWPmYHABQ&amp;bvm=bv.56146854,d.ZG4&amp;psig=AFQjCNFoKpc55q0OgMO4u-V93FxgfqvwNQ&amp;ust=1384294537256947" TargetMode="Externa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source=images&amp;cd=&amp;cad=rja&amp;docid=CTZFBICnpAJplM&amp;tbnid=wLxwPZ-KKgkEAM:&amp;ved=0CAgQjRwwAA&amp;url=http://www.freefever.com/wallpaper/1600x1064/snowman-wallpaper-23588.html&amp;ei=A0aBUpScGJOThgeP7IH4AQ&amp;psig=AFQjCNF71qB2-S9SNFbeJrsKfmVl12FsCA&amp;ust=1384290179481803"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507288" cy="1143000"/>
          </a:xfrm>
        </p:spPr>
        <p:txBody>
          <a:bodyPr>
            <a:noAutofit/>
          </a:bodyPr>
          <a:lstStyle/>
          <a:p>
            <a:r>
              <a:rPr lang="en-GB" sz="7000" b="1" dirty="0">
                <a:solidFill>
                  <a:srgbClr val="0070C0"/>
                </a:solidFill>
              </a:rPr>
              <a:t>Winter themed poetry</a:t>
            </a:r>
            <a:endParaRPr lang="en-US" sz="7000" b="1" dirty="0">
              <a:solidFill>
                <a:srgbClr val="0070C0"/>
              </a:solidFill>
            </a:endParaRPr>
          </a:p>
        </p:txBody>
      </p:sp>
      <p:pic>
        <p:nvPicPr>
          <p:cNvPr id="4"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771800" y="5517232"/>
            <a:ext cx="4680520" cy="1124149"/>
          </a:xfrm>
          <a:prstGeom prst="rect">
            <a:avLst/>
          </a:prstGeom>
          <a:noFill/>
        </p:spPr>
      </p:pic>
      <p:pic>
        <p:nvPicPr>
          <p:cNvPr id="5" name="Picture 2" descr="http://t0.gstatic.com/images?q=tbn:ANd9GcT0IEMQ49h0b6R7MEmfFksVF9b9HH0ch5LHoXfBtEP9xjs1nbcY">
            <a:hlinkClick r:id="rId3"/>
          </p:cNvPr>
          <p:cNvPicPr>
            <a:picLocks noChangeAspect="1" noChangeArrowheads="1"/>
          </p:cNvPicPr>
          <p:nvPr/>
        </p:nvPicPr>
        <p:blipFill>
          <a:blip r:embed="rId4" cstate="print"/>
          <a:srcRect/>
          <a:stretch>
            <a:fillRect/>
          </a:stretch>
        </p:blipFill>
        <p:spPr bwMode="auto">
          <a:xfrm>
            <a:off x="1691680" y="1484784"/>
            <a:ext cx="5688632" cy="403147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274638"/>
            <a:ext cx="5688632" cy="1143000"/>
          </a:xfrm>
          <a:solidFill>
            <a:schemeClr val="tx2">
              <a:lumMod val="20000"/>
              <a:lumOff val="80000"/>
            </a:schemeClr>
          </a:solidFill>
          <a:ln w="76200">
            <a:solidFill>
              <a:schemeClr val="tx2">
                <a:lumMod val="60000"/>
                <a:lumOff val="40000"/>
              </a:schemeClr>
            </a:solidFill>
          </a:ln>
        </p:spPr>
        <p:txBody>
          <a:bodyPr>
            <a:normAutofit/>
          </a:bodyPr>
          <a:lstStyle/>
          <a:p>
            <a:r>
              <a:rPr lang="en-GB" sz="6000" b="1" dirty="0">
                <a:solidFill>
                  <a:srgbClr val="0070C0"/>
                </a:solidFill>
              </a:rPr>
              <a:t>Lesson 1</a:t>
            </a:r>
            <a:endParaRPr lang="en-US" sz="6000" b="1" dirty="0">
              <a:solidFill>
                <a:srgbClr val="0070C0"/>
              </a:solidFill>
            </a:endParaRPr>
          </a:p>
        </p:txBody>
      </p:sp>
      <p:sp>
        <p:nvSpPr>
          <p:cNvPr id="3" name="Content Placeholder 2"/>
          <p:cNvSpPr>
            <a:spLocks noGrp="1"/>
          </p:cNvSpPr>
          <p:nvPr>
            <p:ph idx="1"/>
          </p:nvPr>
        </p:nvSpPr>
        <p:spPr/>
        <p:txBody>
          <a:bodyPr/>
          <a:lstStyle/>
          <a:p>
            <a:endParaRPr lang="en-US" dirty="0"/>
          </a:p>
        </p:txBody>
      </p:sp>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1691680" y="1700808"/>
            <a:ext cx="5688632" cy="403147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
        <p:nvSpPr>
          <p:cNvPr id="4" name="TextBox 3"/>
          <p:cNvSpPr txBox="1"/>
          <p:nvPr/>
        </p:nvSpPr>
        <p:spPr>
          <a:xfrm>
            <a:off x="971600" y="1340768"/>
            <a:ext cx="7416824" cy="1754326"/>
          </a:xfrm>
          <a:prstGeom prst="rect">
            <a:avLst/>
          </a:prstGeom>
          <a:noFill/>
        </p:spPr>
        <p:txBody>
          <a:bodyPr wrap="square" rtlCol="0">
            <a:spAutoFit/>
          </a:bodyPr>
          <a:lstStyle/>
          <a:p>
            <a:r>
              <a:rPr lang="en-GB" dirty="0">
                <a:solidFill>
                  <a:srgbClr val="0070C0"/>
                </a:solidFill>
              </a:rPr>
              <a:t>First of all, let’s enjoy sharing some winter-themed poems.</a:t>
            </a:r>
          </a:p>
          <a:p>
            <a:endParaRPr lang="en-GB" dirty="0">
              <a:solidFill>
                <a:srgbClr val="0070C0"/>
              </a:solidFill>
            </a:endParaRPr>
          </a:p>
          <a:p>
            <a:r>
              <a:rPr lang="en-GB" dirty="0">
                <a:solidFill>
                  <a:srgbClr val="0070C0"/>
                </a:solidFill>
              </a:rPr>
              <a:t>Remember, poems sometimes rhyme but a poem </a:t>
            </a:r>
            <a:r>
              <a:rPr lang="en-GB" b="1" dirty="0">
                <a:solidFill>
                  <a:srgbClr val="0070C0"/>
                </a:solidFill>
              </a:rPr>
              <a:t>does not have to rhyme</a:t>
            </a:r>
            <a:r>
              <a:rPr lang="en-US" dirty="0">
                <a:solidFill>
                  <a:srgbClr val="0070C0"/>
                </a:solidFill>
              </a:rPr>
              <a:t>.</a:t>
            </a:r>
          </a:p>
          <a:p>
            <a:endParaRPr lang="en-GB" dirty="0">
              <a:solidFill>
                <a:srgbClr val="0070C0"/>
              </a:solidFill>
            </a:endParaRPr>
          </a:p>
          <a:p>
            <a:r>
              <a:rPr lang="en-GB" dirty="0">
                <a:solidFill>
                  <a:srgbClr val="0070C0"/>
                </a:solidFill>
              </a:rPr>
              <a:t>Take a look at how these </a:t>
            </a:r>
            <a:r>
              <a:rPr lang="en-GB" b="1" dirty="0">
                <a:solidFill>
                  <a:srgbClr val="0070C0"/>
                </a:solidFill>
              </a:rPr>
              <a:t>poems</a:t>
            </a:r>
            <a:r>
              <a:rPr lang="en-GB" dirty="0">
                <a:solidFill>
                  <a:srgbClr val="0070C0"/>
                </a:solidFill>
              </a:rPr>
              <a:t> are arranged. Some have</a:t>
            </a:r>
            <a:r>
              <a:rPr lang="en-GB" b="1" dirty="0">
                <a:solidFill>
                  <a:srgbClr val="0070C0"/>
                </a:solidFill>
              </a:rPr>
              <a:t> lines </a:t>
            </a:r>
            <a:r>
              <a:rPr lang="en-GB" dirty="0">
                <a:solidFill>
                  <a:srgbClr val="0070C0"/>
                </a:solidFill>
              </a:rPr>
              <a:t>which are organised into </a:t>
            </a:r>
            <a:r>
              <a:rPr lang="en-GB" b="1" dirty="0">
                <a:solidFill>
                  <a:srgbClr val="0070C0"/>
                </a:solidFill>
              </a:rPr>
              <a:t>verses</a:t>
            </a:r>
            <a:r>
              <a:rPr lang="en-GB" dirty="0">
                <a:solidFill>
                  <a:srgbClr val="0070C0"/>
                </a:solidFill>
              </a:rPr>
              <a:t>.</a:t>
            </a:r>
          </a:p>
        </p:txBody>
      </p:sp>
      <p:pic>
        <p:nvPicPr>
          <p:cNvPr id="5" name="Picture 2" descr="Snow Forest Wallpapers - Wallpaper Cave"/>
          <p:cNvPicPr>
            <a:picLocks noChangeAspect="1" noChangeArrowheads="1"/>
          </p:cNvPicPr>
          <p:nvPr/>
        </p:nvPicPr>
        <p:blipFill>
          <a:blip r:embed="rId2" cstate="print"/>
          <a:srcRect/>
          <a:stretch>
            <a:fillRect/>
          </a:stretch>
        </p:blipFill>
        <p:spPr bwMode="auto">
          <a:xfrm>
            <a:off x="2123728" y="3284984"/>
            <a:ext cx="5328592" cy="3231080"/>
          </a:xfrm>
          <a:prstGeom prst="rect">
            <a:avLst/>
          </a:prstGeom>
          <a:noFill/>
        </p:spPr>
      </p:pic>
      <p:pic>
        <p:nvPicPr>
          <p:cNvPr id="6" name="Picture 4" descr="Fun Facts About Snowflakes - And All There Is To Know About SnowHow To Make  Science Projects For Kids"/>
          <p:cNvPicPr>
            <a:picLocks noChangeAspect="1" noChangeArrowheads="1"/>
          </p:cNvPicPr>
          <p:nvPr/>
        </p:nvPicPr>
        <p:blipFill>
          <a:blip r:embed="rId3" cstate="print"/>
          <a:srcRect/>
          <a:stretch>
            <a:fillRect/>
          </a:stretch>
        </p:blipFill>
        <p:spPr bwMode="auto">
          <a:xfrm>
            <a:off x="7452320" y="188640"/>
            <a:ext cx="1513216" cy="151809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11560" y="643332"/>
            <a:ext cx="3384376"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500" b="1" i="0" u="none" strike="noStrike" cap="none" normalizeH="0" baseline="0" dirty="0">
                <a:ln>
                  <a:noFill/>
                </a:ln>
                <a:solidFill>
                  <a:schemeClr val="tx1"/>
                </a:solidFill>
                <a:effectLst/>
                <a:latin typeface="Comic Sans MS" pitchFamily="66" charset="0"/>
                <a:ea typeface="Times New Roman" pitchFamily="18" charset="0"/>
                <a:cs typeface="Arial" pitchFamily="34" charset="0"/>
              </a:rPr>
              <a:t>Falling Snow</a:t>
            </a:r>
            <a:br>
              <a:rPr kumimoji="0" lang="en-GB" sz="1500" b="0" i="0" u="none" strike="noStrike" cap="none" normalizeH="0" baseline="0" dirty="0">
                <a:ln>
                  <a:noFill/>
                </a:ln>
                <a:solidFill>
                  <a:schemeClr val="tx1"/>
                </a:solidFill>
                <a:effectLst/>
                <a:latin typeface="Comic Sans MS" pitchFamily="66" charset="0"/>
                <a:ea typeface="Times New Roman" pitchFamily="18" charset="0"/>
                <a:cs typeface="Arial" pitchFamily="34" charset="0"/>
              </a:rPr>
            </a:br>
            <a:endParaRPr kumimoji="0" lang="en-US" sz="1200" b="0" i="1"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See the pretty snowflakes</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Falling from the sky;</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On the wall and housetops</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Soft and thick they lie.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5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On the window ledges,</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On the branches bare;</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Now how fast they gather,</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Filling all the air.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5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Look into the garden,</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Where the grass was green;</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Covered by the snowflakes,</a:t>
            </a:r>
            <a:b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br>
            <a:r>
              <a:rPr kumimoji="0" lang="en-GB" sz="15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rPr>
              <a:t>Not a blade is seen.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5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Now the bare black bushes</a:t>
            </a:r>
            <a:b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All look soft and white,</a:t>
            </a:r>
            <a:b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Every twig is laden,</a:t>
            </a:r>
            <a:b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5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What a pretty sight!</a:t>
            </a:r>
          </a:p>
          <a:p>
            <a:pPr marL="0" marR="0" lvl="0" indent="0" algn="l" defTabSz="914400" rtl="0" eaLnBrk="0" fontAlgn="base" latinLnBrk="0" hangingPunct="0">
              <a:lnSpc>
                <a:spcPct val="100000"/>
              </a:lnSpc>
              <a:spcBef>
                <a:spcPct val="0"/>
              </a:spcBef>
              <a:spcAft>
                <a:spcPct val="0"/>
              </a:spcAft>
              <a:buClrTx/>
              <a:buSzTx/>
              <a:buFontTx/>
              <a:buNone/>
              <a:tabLst/>
            </a:pPr>
            <a:endParaRPr lang="en-GB" sz="1500" dirty="0">
              <a:latin typeface="Comic Sans MS" pitchFamily="66" charset="0"/>
              <a:cs typeface="Times New Roman" pitchFamily="18" charset="0"/>
            </a:endParaRPr>
          </a:p>
          <a:p>
            <a:pPr lvl="0" eaLnBrk="0" fontAlgn="base" hangingPunct="0">
              <a:spcBef>
                <a:spcPct val="0"/>
              </a:spcBef>
              <a:spcAft>
                <a:spcPct val="0"/>
              </a:spcAft>
            </a:pPr>
            <a:r>
              <a:rPr lang="en-GB" sz="1400" i="1" dirty="0">
                <a:latin typeface="Comic Sans MS" pitchFamily="66" charset="0"/>
                <a:ea typeface="Times New Roman" pitchFamily="18" charset="0"/>
                <a:cs typeface="Arial" pitchFamily="34" charset="0"/>
              </a:rPr>
              <a:t>by anonymous</a:t>
            </a:r>
            <a:endParaRPr kumimoji="0" lang="en-GB" sz="1400" b="0" i="0" u="none" strike="noStrike" cap="none" normalizeH="0" baseline="0" dirty="0">
              <a:ln>
                <a:noFill/>
              </a:ln>
              <a:solidFill>
                <a:schemeClr val="tx1"/>
              </a:solidFill>
              <a:effectLst/>
              <a:latin typeface="Arial" pitchFamily="34" charset="0"/>
              <a:cs typeface="Arial" pitchFamily="34" charset="0"/>
            </a:endParaRPr>
          </a:p>
        </p:txBody>
      </p:sp>
      <p:pic>
        <p:nvPicPr>
          <p:cNvPr id="1027" name="Picture 3" descr="NYIP Photo Articles : Photographing Falling Snow"/>
          <p:cNvPicPr>
            <a:picLocks noChangeAspect="1" noChangeArrowheads="1"/>
          </p:cNvPicPr>
          <p:nvPr/>
        </p:nvPicPr>
        <p:blipFill>
          <a:blip r:embed="rId2" cstate="print"/>
          <a:srcRect/>
          <a:stretch>
            <a:fillRect/>
          </a:stretch>
        </p:blipFill>
        <p:spPr bwMode="auto">
          <a:xfrm>
            <a:off x="3923928" y="2996952"/>
            <a:ext cx="4658278" cy="3096344"/>
          </a:xfrm>
          <a:prstGeom prst="rect">
            <a:avLst/>
          </a:prstGeom>
          <a:noFill/>
        </p:spPr>
      </p:pic>
      <p:sp>
        <p:nvSpPr>
          <p:cNvPr id="8"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395536" y="764704"/>
            <a:ext cx="2465740" cy="57246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a:ln>
                  <a:noFill/>
                </a:ln>
                <a:effectLst/>
                <a:latin typeface="Comic Sans MS" pitchFamily="66" charset="0"/>
                <a:ea typeface="Times New Roman" pitchFamily="18" charset="0"/>
                <a:cs typeface="Arial" pitchFamily="34" charset="0"/>
              </a:rPr>
              <a:t>Coasting Down the Hill</a:t>
            </a:r>
            <a:r>
              <a:rPr kumimoji="0" lang="en-GB" sz="1200" b="1" i="0" u="none" strike="noStrike" cap="none" normalizeH="0" baseline="0" dirty="0">
                <a:ln>
                  <a:noFill/>
                </a:ln>
                <a:solidFill>
                  <a:srgbClr val="545199"/>
                </a:solidFill>
                <a:effectLst/>
                <a:latin typeface="Comic Sans MS" pitchFamily="66"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6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Frosty is the morning;</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But the sun is bright,</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Flooding all the landscape</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With its golden light.</a:t>
            </a:r>
          </a:p>
          <a:p>
            <a:pPr marL="0" marR="0" lvl="0" indent="0" algn="l" defTabSz="914400" rtl="0" eaLnBrk="0" fontAlgn="base" latinLnBrk="0" hangingPunct="0">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Hark the sounds of laughter</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And the voices shrill!</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See the happy children</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Coasting down the hill.</a:t>
            </a:r>
          </a:p>
          <a:p>
            <a:pPr marL="0" marR="0" lvl="0" indent="0" algn="l" defTabSz="914400" rtl="0" eaLnBrk="0" fontAlgn="base" latinLnBrk="0" hangingPunct="0">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There are Tom and Charley,</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And their sister Nell;</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There are John and Willie,</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Kate and Isabel –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Eyes with pleasure beaming,</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Cheeks with health aglow;</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Bless the merry children,</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Trudging through the snow!</a:t>
            </a:r>
          </a:p>
          <a:p>
            <a:pPr marL="0" marR="0" lvl="0" indent="0" algn="l" defTabSz="914400" rtl="0" eaLnBrk="0" fontAlgn="base" latinLnBrk="0" hangingPunct="0">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Now I hear them shouting,</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"Ready! Clear the track!"</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Down the slope they're rushing,</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Now they're trotting back.</a:t>
            </a:r>
          </a:p>
          <a:p>
            <a:pPr marL="0" marR="0" lvl="0" indent="0" algn="l" defTabSz="914400" rtl="0" eaLnBrk="0" fontAlgn="base" latinLnBrk="0" hangingPunct="0">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Full of fun and frolic,</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Thus they come and go.</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Coasting down the hillside,</a:t>
            </a: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br>
            <a:r>
              <a:rPr kumimoji="0" lang="en-GB" sz="12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Trudging through the snow.</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pic>
        <p:nvPicPr>
          <p:cNvPr id="50179" name="Picture 3" descr="Weather updates for Ipswich, Suffolk, Essex including information about  snow and ice, school closures and A14 A12 travel | Sudbury Mercury"/>
          <p:cNvPicPr>
            <a:picLocks noChangeAspect="1" noChangeArrowheads="1"/>
          </p:cNvPicPr>
          <p:nvPr/>
        </p:nvPicPr>
        <p:blipFill>
          <a:blip r:embed="rId2" cstate="print"/>
          <a:srcRect/>
          <a:stretch>
            <a:fillRect/>
          </a:stretch>
        </p:blipFill>
        <p:spPr bwMode="auto">
          <a:xfrm>
            <a:off x="3203848" y="1196752"/>
            <a:ext cx="6238852" cy="4149080"/>
          </a:xfrm>
          <a:prstGeom prst="rect">
            <a:avLst/>
          </a:prstGeom>
          <a:noFill/>
        </p:spPr>
      </p:pic>
      <p:sp>
        <p:nvSpPr>
          <p:cNvPr id="6"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980728"/>
            <a:ext cx="3610744" cy="5145435"/>
          </a:xfrm>
        </p:spPr>
        <p:txBody>
          <a:bodyPr>
            <a:normAutofit fontScale="55000" lnSpcReduction="20000"/>
          </a:bodyPr>
          <a:lstStyle/>
          <a:p>
            <a:pPr marL="0" lvl="0" indent="0" eaLnBrk="0" fontAlgn="base" hangingPunct="0">
              <a:spcBef>
                <a:spcPct val="0"/>
              </a:spcBef>
              <a:spcAft>
                <a:spcPct val="0"/>
              </a:spcAft>
              <a:buNone/>
            </a:pPr>
            <a:r>
              <a:rPr lang="en-GB" sz="2900" dirty="0">
                <a:latin typeface="+mj-lt"/>
                <a:ea typeface="Times New Roman" pitchFamily="18" charset="0"/>
                <a:cs typeface="Arial" pitchFamily="34" charset="0"/>
              </a:rPr>
              <a:t>The door was shut, as doors should be,</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Before you went to bed last night;</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Yet Jack Frost has got in, you see,</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And left your window silver white.</a:t>
            </a:r>
          </a:p>
          <a:p>
            <a:pPr marL="0" lvl="0" indent="0" eaLnBrk="0" fontAlgn="base" hangingPunct="0">
              <a:spcBef>
                <a:spcPct val="0"/>
              </a:spcBef>
              <a:spcAft>
                <a:spcPct val="0"/>
              </a:spcAft>
              <a:buNone/>
            </a:pPr>
            <a:endParaRPr lang="en-GB" sz="2900" dirty="0">
              <a:latin typeface="+mj-lt"/>
              <a:cs typeface="Arial" pitchFamily="34" charset="0"/>
            </a:endParaRPr>
          </a:p>
          <a:p>
            <a:pPr marL="0" lvl="0" indent="0" eaLnBrk="0" fontAlgn="base" hangingPunct="0">
              <a:spcBef>
                <a:spcPct val="0"/>
              </a:spcBef>
              <a:spcAft>
                <a:spcPct val="0"/>
              </a:spcAft>
              <a:buNone/>
            </a:pPr>
            <a:endParaRPr lang="en-US" sz="2900" dirty="0">
              <a:latin typeface="+mj-lt"/>
              <a:cs typeface="Arial" pitchFamily="34" charset="0"/>
            </a:endParaRPr>
          </a:p>
          <a:p>
            <a:pPr marL="0" lvl="0" indent="0" eaLnBrk="0" fontAlgn="base" hangingPunct="0">
              <a:spcBef>
                <a:spcPct val="0"/>
              </a:spcBef>
              <a:spcAft>
                <a:spcPct val="0"/>
              </a:spcAft>
              <a:buNone/>
            </a:pPr>
            <a:r>
              <a:rPr lang="en-GB" sz="2900" dirty="0">
                <a:latin typeface="+mj-lt"/>
                <a:ea typeface="Times New Roman" pitchFamily="18" charset="0"/>
                <a:cs typeface="Arial" pitchFamily="34" charset="0"/>
              </a:rPr>
              <a:t>He must have waited till you slept;</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And not a single word he spoke,</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But pencilled o'er the panes and crept</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Away again before you woke.</a:t>
            </a:r>
          </a:p>
          <a:p>
            <a:pPr marL="0" lvl="0" indent="0" eaLnBrk="0" fontAlgn="base" hangingPunct="0">
              <a:spcBef>
                <a:spcPct val="0"/>
              </a:spcBef>
              <a:spcAft>
                <a:spcPct val="0"/>
              </a:spcAft>
              <a:buNone/>
            </a:pPr>
            <a:endParaRPr lang="en-GB" sz="2900" dirty="0">
              <a:latin typeface="+mj-lt"/>
              <a:cs typeface="Arial" pitchFamily="34" charset="0"/>
            </a:endParaRPr>
          </a:p>
          <a:p>
            <a:pPr marL="0" lvl="0" indent="0" eaLnBrk="0" fontAlgn="base" hangingPunct="0">
              <a:spcBef>
                <a:spcPct val="0"/>
              </a:spcBef>
              <a:spcAft>
                <a:spcPct val="0"/>
              </a:spcAft>
              <a:buNone/>
            </a:pPr>
            <a:endParaRPr lang="en-US" sz="2900" dirty="0">
              <a:latin typeface="+mj-lt"/>
              <a:cs typeface="Arial" pitchFamily="34" charset="0"/>
            </a:endParaRPr>
          </a:p>
          <a:p>
            <a:pPr marL="0" lvl="0" indent="0" eaLnBrk="0" fontAlgn="base" hangingPunct="0">
              <a:spcBef>
                <a:spcPct val="0"/>
              </a:spcBef>
              <a:spcAft>
                <a:spcPct val="0"/>
              </a:spcAft>
              <a:buNone/>
            </a:pPr>
            <a:r>
              <a:rPr lang="en-GB" sz="2900" dirty="0">
                <a:latin typeface="+mj-lt"/>
                <a:ea typeface="Times New Roman" pitchFamily="18" charset="0"/>
                <a:cs typeface="Arial" pitchFamily="34" charset="0"/>
              </a:rPr>
              <a:t>And now you cannot see the hills</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Nor fields that stretch beyond the lane;</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But there are fairer things than these</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His fingers traced on every pane.</a:t>
            </a:r>
          </a:p>
          <a:p>
            <a:pPr marL="0" lvl="0" indent="0" eaLnBrk="0" fontAlgn="base" hangingPunct="0">
              <a:spcBef>
                <a:spcPct val="0"/>
              </a:spcBef>
              <a:spcAft>
                <a:spcPct val="0"/>
              </a:spcAft>
              <a:buNone/>
            </a:pPr>
            <a:endParaRPr lang="en-GB" sz="2900" dirty="0">
              <a:latin typeface="+mj-lt"/>
              <a:cs typeface="Arial" pitchFamily="34" charset="0"/>
            </a:endParaRPr>
          </a:p>
          <a:p>
            <a:pPr marL="0" lvl="0" indent="0" eaLnBrk="0" fontAlgn="base" hangingPunct="0">
              <a:spcBef>
                <a:spcPct val="0"/>
              </a:spcBef>
              <a:spcAft>
                <a:spcPct val="0"/>
              </a:spcAft>
              <a:buNone/>
            </a:pPr>
            <a:endParaRPr lang="en-US" sz="2900" dirty="0">
              <a:latin typeface="+mj-lt"/>
              <a:cs typeface="Arial" pitchFamily="34" charset="0"/>
            </a:endParaRPr>
          </a:p>
          <a:p>
            <a:pPr marL="0" lvl="0" indent="0" eaLnBrk="0" fontAlgn="base" hangingPunct="0">
              <a:spcBef>
                <a:spcPct val="0"/>
              </a:spcBef>
              <a:spcAft>
                <a:spcPct val="0"/>
              </a:spcAft>
              <a:buNone/>
            </a:pPr>
            <a:r>
              <a:rPr lang="en-GB" sz="2900" dirty="0">
                <a:latin typeface="+mj-lt"/>
                <a:ea typeface="Times New Roman" pitchFamily="18" charset="0"/>
                <a:cs typeface="Arial" pitchFamily="34" charset="0"/>
              </a:rPr>
              <a:t>Rocks and castles towering high;</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Hills and dales, and streams and fields;</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And knights in armour riding by,</a:t>
            </a:r>
            <a:br>
              <a:rPr lang="en-GB" sz="2900" dirty="0">
                <a:latin typeface="+mj-lt"/>
                <a:ea typeface="Times New Roman" pitchFamily="18" charset="0"/>
                <a:cs typeface="Arial" pitchFamily="34" charset="0"/>
              </a:rPr>
            </a:br>
            <a:r>
              <a:rPr lang="en-GB" sz="2900" dirty="0">
                <a:latin typeface="+mj-lt"/>
                <a:ea typeface="Times New Roman" pitchFamily="18" charset="0"/>
                <a:cs typeface="Arial" pitchFamily="34" charset="0"/>
              </a:rPr>
              <a:t>With nodding plumes and shining shields.</a:t>
            </a:r>
          </a:p>
          <a:p>
            <a:pPr>
              <a:buNone/>
            </a:pPr>
            <a:endParaRPr lang="en-US" dirty="0"/>
          </a:p>
        </p:txBody>
      </p:sp>
      <p:sp>
        <p:nvSpPr>
          <p:cNvPr id="5" name="TextBox 4"/>
          <p:cNvSpPr txBox="1"/>
          <p:nvPr/>
        </p:nvSpPr>
        <p:spPr>
          <a:xfrm>
            <a:off x="2339752" y="260648"/>
            <a:ext cx="4608512" cy="430887"/>
          </a:xfrm>
          <a:prstGeom prst="rect">
            <a:avLst/>
          </a:prstGeom>
          <a:noFill/>
        </p:spPr>
        <p:txBody>
          <a:bodyPr wrap="square" rtlCol="0">
            <a:spAutoFit/>
          </a:bodyPr>
          <a:lstStyle/>
          <a:p>
            <a:r>
              <a:rPr lang="en-GB" sz="2200" b="1" dirty="0">
                <a:latin typeface="Comic Sans MS" pitchFamily="66" charset="0"/>
                <a:ea typeface="Times New Roman" pitchFamily="18" charset="0"/>
                <a:cs typeface="Arial" pitchFamily="34" charset="0"/>
              </a:rPr>
              <a:t>       Jack Frost</a:t>
            </a:r>
            <a:endParaRPr lang="en-US" sz="2200" dirty="0"/>
          </a:p>
        </p:txBody>
      </p:sp>
      <p:sp>
        <p:nvSpPr>
          <p:cNvPr id="7" name="Rectangle 6"/>
          <p:cNvSpPr/>
          <p:nvPr/>
        </p:nvSpPr>
        <p:spPr>
          <a:xfrm>
            <a:off x="4427984" y="908720"/>
            <a:ext cx="4572000" cy="4770537"/>
          </a:xfrm>
          <a:prstGeom prst="rect">
            <a:avLst/>
          </a:prstGeom>
        </p:spPr>
        <p:txBody>
          <a:bodyPr>
            <a:spAutoFit/>
          </a:bodyPr>
          <a:lstStyle/>
          <a:p>
            <a:pPr lvl="0" eaLnBrk="0" fontAlgn="base" hangingPunct="0">
              <a:spcBef>
                <a:spcPct val="0"/>
              </a:spcBef>
              <a:spcAft>
                <a:spcPct val="0"/>
              </a:spcAft>
            </a:pPr>
            <a:r>
              <a:rPr lang="en-GB" sz="1600" dirty="0">
                <a:latin typeface="+mj-lt"/>
                <a:ea typeface="Times New Roman" pitchFamily="18" charset="0"/>
                <a:cs typeface="Arial" pitchFamily="34" charset="0"/>
              </a:rPr>
              <a:t>And here are little boats, and there</a:t>
            </a:r>
            <a:br>
              <a:rPr lang="en-GB" sz="1600" dirty="0">
                <a:latin typeface="+mj-lt"/>
                <a:ea typeface="Times New Roman" pitchFamily="18" charset="0"/>
                <a:cs typeface="Arial" pitchFamily="34" charset="0"/>
              </a:rPr>
            </a:br>
            <a:r>
              <a:rPr lang="en-GB" sz="1600" dirty="0">
                <a:latin typeface="+mj-lt"/>
                <a:ea typeface="Times New Roman" pitchFamily="18" charset="0"/>
                <a:cs typeface="Arial" pitchFamily="34" charset="0"/>
              </a:rPr>
              <a:t>Big ships with sails spread to the breeze;</a:t>
            </a:r>
            <a:br>
              <a:rPr lang="en-GB" sz="1600" dirty="0">
                <a:latin typeface="+mj-lt"/>
                <a:ea typeface="Times New Roman" pitchFamily="18" charset="0"/>
                <a:cs typeface="Arial" pitchFamily="34" charset="0"/>
              </a:rPr>
            </a:br>
            <a:r>
              <a:rPr lang="en-GB" sz="1600" dirty="0">
                <a:latin typeface="+mj-lt"/>
                <a:ea typeface="Times New Roman" pitchFamily="18" charset="0"/>
                <a:cs typeface="Arial" pitchFamily="34" charset="0"/>
              </a:rPr>
              <a:t>And yonder, palm trees waving fair</a:t>
            </a:r>
            <a:br>
              <a:rPr lang="en-GB" sz="1600" dirty="0">
                <a:latin typeface="+mj-lt"/>
                <a:ea typeface="Times New Roman" pitchFamily="18" charset="0"/>
                <a:cs typeface="Arial" pitchFamily="34" charset="0"/>
              </a:rPr>
            </a:br>
            <a:r>
              <a:rPr lang="en-GB" sz="1600" dirty="0">
                <a:latin typeface="+mj-lt"/>
                <a:ea typeface="Times New Roman" pitchFamily="18" charset="0"/>
                <a:cs typeface="Arial" pitchFamily="34" charset="0"/>
              </a:rPr>
              <a:t>On islands set in silver seas,</a:t>
            </a:r>
          </a:p>
          <a:p>
            <a:pPr lvl="0" eaLnBrk="0" fontAlgn="base" hangingPunct="0">
              <a:spcBef>
                <a:spcPct val="0"/>
              </a:spcBef>
              <a:spcAft>
                <a:spcPct val="0"/>
              </a:spcAft>
            </a:pPr>
            <a:endParaRPr lang="en-GB" sz="1600" dirty="0">
              <a:solidFill>
                <a:srgbClr val="000066"/>
              </a:solidFill>
              <a:latin typeface="+mj-lt"/>
              <a:ea typeface="Times New Roman" pitchFamily="18" charset="0"/>
              <a:cs typeface="Arial" pitchFamily="34" charset="0"/>
            </a:endParaRPr>
          </a:p>
          <a:p>
            <a:r>
              <a:rPr lang="en-GB" sz="1600" dirty="0">
                <a:latin typeface="+mj-lt"/>
              </a:rPr>
              <a:t>And butterflies with gauzy wings;</a:t>
            </a:r>
            <a:br>
              <a:rPr lang="en-GB" sz="1600" dirty="0">
                <a:latin typeface="+mj-lt"/>
              </a:rPr>
            </a:br>
            <a:r>
              <a:rPr lang="en-GB" sz="1600" dirty="0">
                <a:latin typeface="+mj-lt"/>
              </a:rPr>
              <a:t>And herds of cows and flocks of sheep;</a:t>
            </a:r>
            <a:br>
              <a:rPr lang="en-GB" sz="1600" dirty="0">
                <a:latin typeface="+mj-lt"/>
              </a:rPr>
            </a:br>
            <a:r>
              <a:rPr lang="en-GB" sz="1600" dirty="0">
                <a:latin typeface="+mj-lt"/>
              </a:rPr>
              <a:t>And fruit and flowers and all the things</a:t>
            </a:r>
            <a:br>
              <a:rPr lang="en-GB" sz="1600" dirty="0">
                <a:latin typeface="+mj-lt"/>
              </a:rPr>
            </a:br>
            <a:r>
              <a:rPr lang="en-GB" sz="1600" dirty="0">
                <a:latin typeface="+mj-lt"/>
              </a:rPr>
              <a:t>You see when you are sound asleep.</a:t>
            </a:r>
          </a:p>
          <a:p>
            <a:endParaRPr lang="en-US" sz="1600" dirty="0">
              <a:latin typeface="+mj-lt"/>
            </a:endParaRPr>
          </a:p>
          <a:p>
            <a:r>
              <a:rPr lang="en-GB" sz="1600" dirty="0">
                <a:latin typeface="+mj-lt"/>
              </a:rPr>
              <a:t>For, creeping softly underneath</a:t>
            </a:r>
            <a:br>
              <a:rPr lang="en-GB" sz="1600" dirty="0">
                <a:latin typeface="+mj-lt"/>
              </a:rPr>
            </a:br>
            <a:r>
              <a:rPr lang="en-GB" sz="1600" dirty="0">
                <a:latin typeface="+mj-lt"/>
              </a:rPr>
              <a:t>The door when all the lights are out,</a:t>
            </a:r>
            <a:br>
              <a:rPr lang="en-GB" sz="1600" dirty="0">
                <a:latin typeface="+mj-lt"/>
              </a:rPr>
            </a:br>
            <a:r>
              <a:rPr lang="en-GB" sz="1600" dirty="0">
                <a:latin typeface="+mj-lt"/>
              </a:rPr>
              <a:t>Jack Frost takes every breath you breathe,</a:t>
            </a:r>
            <a:br>
              <a:rPr lang="en-GB" sz="1600" dirty="0">
                <a:latin typeface="+mj-lt"/>
              </a:rPr>
            </a:br>
            <a:r>
              <a:rPr lang="en-GB" sz="1600" dirty="0">
                <a:latin typeface="+mj-lt"/>
              </a:rPr>
              <a:t>And knows the things you think about.</a:t>
            </a:r>
          </a:p>
          <a:p>
            <a:endParaRPr lang="en-US" sz="1600" dirty="0">
              <a:latin typeface="+mj-lt"/>
            </a:endParaRPr>
          </a:p>
          <a:p>
            <a:r>
              <a:rPr lang="en-GB" sz="1600" dirty="0">
                <a:latin typeface="+mj-lt"/>
              </a:rPr>
              <a:t>He paints them on the window-pane</a:t>
            </a:r>
            <a:br>
              <a:rPr lang="en-GB" sz="1600" dirty="0">
                <a:latin typeface="+mj-lt"/>
              </a:rPr>
            </a:br>
            <a:r>
              <a:rPr lang="en-GB" sz="1600" dirty="0">
                <a:latin typeface="+mj-lt"/>
              </a:rPr>
              <a:t>In fairy lines with frozen steam;</a:t>
            </a:r>
            <a:br>
              <a:rPr lang="en-GB" sz="1600" dirty="0">
                <a:latin typeface="+mj-lt"/>
              </a:rPr>
            </a:br>
            <a:r>
              <a:rPr lang="en-GB" sz="1600" dirty="0">
                <a:latin typeface="+mj-lt"/>
              </a:rPr>
              <a:t>And when you wake you see again</a:t>
            </a:r>
            <a:br>
              <a:rPr lang="en-GB" sz="1600" dirty="0">
                <a:latin typeface="+mj-lt"/>
              </a:rPr>
            </a:br>
            <a:r>
              <a:rPr lang="en-GB" sz="1600" dirty="0">
                <a:latin typeface="+mj-lt"/>
              </a:rPr>
              <a:t>The lovely things you saw in dream.</a:t>
            </a:r>
            <a:endParaRPr lang="en-US" sz="1600" dirty="0">
              <a:latin typeface="+mj-lt"/>
            </a:endParaRPr>
          </a:p>
        </p:txBody>
      </p:sp>
      <p:sp>
        <p:nvSpPr>
          <p:cNvPr id="8" name="Rectangle 7"/>
          <p:cNvSpPr/>
          <p:nvPr/>
        </p:nvSpPr>
        <p:spPr>
          <a:xfrm>
            <a:off x="3131840" y="6093296"/>
            <a:ext cx="2113079" cy="369332"/>
          </a:xfrm>
          <a:prstGeom prst="rect">
            <a:avLst/>
          </a:prstGeom>
        </p:spPr>
        <p:txBody>
          <a:bodyPr wrap="none">
            <a:spAutoFit/>
          </a:bodyPr>
          <a:lstStyle/>
          <a:p>
            <a:pPr lvl="0" eaLnBrk="0" fontAlgn="base" hangingPunct="0">
              <a:spcBef>
                <a:spcPct val="0"/>
              </a:spcBef>
              <a:spcAft>
                <a:spcPct val="0"/>
              </a:spcAft>
            </a:pPr>
            <a:r>
              <a:rPr lang="en-GB" i="1" dirty="0">
                <a:latin typeface="Comic Sans MS" pitchFamily="66" charset="0"/>
                <a:ea typeface="Times New Roman" pitchFamily="18" charset="0"/>
                <a:cs typeface="Arial" pitchFamily="34" charset="0"/>
              </a:rPr>
              <a:t>by Gabriel </a:t>
            </a:r>
            <a:r>
              <a:rPr lang="en-GB" i="1" dirty="0" err="1">
                <a:latin typeface="Comic Sans MS" pitchFamily="66" charset="0"/>
                <a:ea typeface="Times New Roman" pitchFamily="18" charset="0"/>
                <a:cs typeface="Arial" pitchFamily="34" charset="0"/>
              </a:rPr>
              <a:t>Setoun</a:t>
            </a:r>
            <a:endParaRPr lang="en-GB" i="1" dirty="0">
              <a:latin typeface="Arial" pitchFamily="34" charset="0"/>
              <a:cs typeface="Arial" pitchFamily="34" charset="0"/>
            </a:endParaRPr>
          </a:p>
        </p:txBody>
      </p:sp>
      <p:sp>
        <p:nvSpPr>
          <p:cNvPr id="9"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467544" y="2738049"/>
            <a:ext cx="184731"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Times New Roman" pitchFamily="18" charset="0"/>
                <a:cs typeface="Arial" pitchFamily="34" charset="0"/>
              </a:rPr>
            </a:br>
            <a:endParaRPr kumimoji="0" lang="en-US" sz="6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6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a:ln>
                <a:noFill/>
              </a:ln>
              <a:solidFill>
                <a:srgbClr val="000066"/>
              </a:solidFill>
              <a:effectLst/>
              <a:latin typeface="Comic Sans MS" pitchFamily="66"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200" dirty="0">
              <a:solidFill>
                <a:srgbClr val="000066"/>
              </a:solidFill>
              <a:latin typeface="Comic Sans MS" pitchFamily="66" charset="0"/>
              <a:cs typeface="Arial" pitchFamily="34" charset="0"/>
            </a:endParaRPr>
          </a:p>
        </p:txBody>
      </p:sp>
      <p:pic>
        <p:nvPicPr>
          <p:cNvPr id="51204" name="Picture 4" descr="How to build the perfect snowman - three step guide - CoventryLive"/>
          <p:cNvPicPr>
            <a:picLocks noChangeAspect="1" noChangeArrowheads="1"/>
          </p:cNvPicPr>
          <p:nvPr/>
        </p:nvPicPr>
        <p:blipFill>
          <a:blip r:embed="rId2" cstate="print"/>
          <a:srcRect/>
          <a:stretch>
            <a:fillRect/>
          </a:stretch>
        </p:blipFill>
        <p:spPr bwMode="auto">
          <a:xfrm>
            <a:off x="1547664" y="332656"/>
            <a:ext cx="7920880" cy="6228692"/>
          </a:xfrm>
          <a:prstGeom prst="rect">
            <a:avLst/>
          </a:prstGeom>
          <a:noFill/>
        </p:spPr>
      </p:pic>
      <p:sp>
        <p:nvSpPr>
          <p:cNvPr id="9" name="Rectangle 2"/>
          <p:cNvSpPr>
            <a:spLocks noChangeArrowheads="1"/>
          </p:cNvSpPr>
          <p:nvPr/>
        </p:nvSpPr>
        <p:spPr bwMode="auto">
          <a:xfrm>
            <a:off x="827584" y="1196752"/>
            <a:ext cx="4429418" cy="433965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br>
              <a:rPr kumimoji="0" lang="en-GB" sz="1200"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br>
              <a:rPr kumimoji="0" lang="en-GB" sz="1200"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Icy fingers, icy toes,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Bright red cheeks and bright red nose.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Watch the snowflakes as they fall,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Try so hard to count them all.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Build a snowman way up high,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See if he can touch the sky.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Snow forts, snowballs, angels, too,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In the snow, so white and new.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Slip and slide and skate so fast. </a:t>
            </a:r>
            <a:b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br>
            <a:r>
              <a:rPr kumimoji="0" lang="en-GB" b="0" i="0" u="none" strike="noStrike" cap="none" normalizeH="0" baseline="0" dirty="0">
                <a:ln>
                  <a:noFill/>
                </a:ln>
                <a:solidFill>
                  <a:schemeClr val="tx1"/>
                </a:solidFill>
                <a:effectLst/>
                <a:latin typeface="Comic Sans MS" pitchFamily="66" charset="0"/>
                <a:ea typeface="Calibri" pitchFamily="34" charset="0"/>
                <a:cs typeface="Times New Roman" pitchFamily="18" charset="0"/>
              </a:rPr>
              <a:t>Wintertime is here at last.</a:t>
            </a:r>
            <a:endParaRPr kumimoji="0" lang="en-GB" b="0" i="0" u="none" strike="noStrike" cap="none" normalizeH="0" baseline="0" dirty="0">
              <a:ln>
                <a:noFill/>
              </a:ln>
              <a:solidFill>
                <a:schemeClr val="tx1"/>
              </a:solidFill>
              <a:effectLst/>
              <a:latin typeface="Arial" pitchFamily="34" charset="0"/>
              <a:cs typeface="Arial" pitchFamily="34" charset="0"/>
            </a:endParaRPr>
          </a:p>
        </p:txBody>
      </p:sp>
      <p:sp>
        <p:nvSpPr>
          <p:cNvPr id="10" name="Rectangle 9"/>
          <p:cNvSpPr/>
          <p:nvPr/>
        </p:nvSpPr>
        <p:spPr>
          <a:xfrm>
            <a:off x="539552" y="692696"/>
            <a:ext cx="3018775" cy="630942"/>
          </a:xfrm>
          <a:prstGeom prst="rect">
            <a:avLst/>
          </a:prstGeom>
        </p:spPr>
        <p:txBody>
          <a:bodyPr wrap="none" lIns="91440" tIns="45720" rIns="91440" bIns="45720" anchor="t">
            <a:spAutoFit/>
          </a:bodyPr>
          <a:lstStyle/>
          <a:p>
            <a:r>
              <a:rPr lang="en-GB" sz="3500" dirty="0">
                <a:latin typeface="Comic Sans MS"/>
                <a:ea typeface="Calibri" pitchFamily="34" charset="0"/>
                <a:cs typeface="Times New Roman"/>
              </a:rPr>
              <a:t>Winter Poem </a:t>
            </a:r>
            <a:endParaRPr lang="en-US" sz="3500" dirty="0"/>
          </a:p>
        </p:txBody>
      </p:sp>
      <p:sp>
        <p:nvSpPr>
          <p:cNvPr id="11" name="Rectangle 10"/>
          <p:cNvSpPr/>
          <p:nvPr/>
        </p:nvSpPr>
        <p:spPr>
          <a:xfrm>
            <a:off x="1907704" y="5877272"/>
            <a:ext cx="1308371" cy="369332"/>
          </a:xfrm>
          <a:prstGeom prst="rect">
            <a:avLst/>
          </a:prstGeom>
        </p:spPr>
        <p:txBody>
          <a:bodyPr wrap="none">
            <a:spAutoFit/>
          </a:bodyPr>
          <a:lstStyle/>
          <a:p>
            <a:r>
              <a:rPr lang="en-GB" dirty="0">
                <a:latin typeface="Comic Sans MS" pitchFamily="66" charset="0"/>
                <a:ea typeface="Calibri" pitchFamily="34" charset="0"/>
                <a:cs typeface="Times New Roman" pitchFamily="18" charset="0"/>
              </a:rPr>
              <a:t>Mary </a:t>
            </a:r>
            <a:r>
              <a:rPr lang="en-GB" dirty="0" err="1">
                <a:latin typeface="Comic Sans MS" pitchFamily="66" charset="0"/>
                <a:ea typeface="Calibri" pitchFamily="34" charset="0"/>
                <a:cs typeface="Times New Roman" pitchFamily="18" charset="0"/>
              </a:rPr>
              <a:t>Ryer</a:t>
            </a:r>
            <a:endParaRPr lang="en-US" dirty="0"/>
          </a:p>
        </p:txBody>
      </p:sp>
      <p:sp>
        <p:nvSpPr>
          <p:cNvPr id="12"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Poetry structure</a:t>
            </a:r>
            <a:endParaRPr lang="en-US" dirty="0"/>
          </a:p>
        </p:txBody>
      </p:sp>
      <p:sp>
        <p:nvSpPr>
          <p:cNvPr id="4" name="Rectangle 3"/>
          <p:cNvSpPr>
            <a:spLocks noGrp="1" noChangeArrowheads="1"/>
          </p:cNvSpPr>
          <p:nvPr>
            <p:ph idx="1"/>
          </p:nvPr>
        </p:nvSpPr>
        <p:spPr>
          <a:xfrm>
            <a:off x="0" y="1628800"/>
            <a:ext cx="4402832" cy="4525963"/>
          </a:xfrm>
        </p:spPr>
        <p:txBody>
          <a:bodyPr>
            <a:normAutofit/>
          </a:bodyPr>
          <a:lstStyle/>
          <a:p>
            <a:pPr algn="l" eaLnBrk="1" hangingPunct="1">
              <a:buNone/>
              <a:defRPr/>
            </a:pPr>
            <a:r>
              <a:rPr lang="en-GB" sz="2500" dirty="0">
                <a:latin typeface="+mj-lt"/>
              </a:rPr>
              <a:t>     I can see the pretty snowflakes falling from the sky. They look soft and thick as they land on the wall and housetops. The snowflakes land on the window ledges and the bare branches. They begin to gather faster, filling the air.</a:t>
            </a:r>
            <a:br>
              <a:rPr lang="en-GB" sz="3200" dirty="0">
                <a:solidFill>
                  <a:schemeClr val="accent2"/>
                </a:solidFill>
                <a:latin typeface="+mj-lt"/>
              </a:rPr>
            </a:br>
            <a:endParaRPr lang="en-GB" sz="3200" dirty="0">
              <a:solidFill>
                <a:schemeClr val="accent2"/>
              </a:solidFill>
              <a:latin typeface="Comic Sans MS" panose="030F0702030302020204" pitchFamily="66" charset="0"/>
            </a:endParaRPr>
          </a:p>
          <a:p>
            <a:pPr eaLnBrk="1" hangingPunct="1">
              <a:defRPr/>
            </a:pPr>
            <a:endParaRPr lang="en-GB" sz="3200" b="1" dirty="0">
              <a:solidFill>
                <a:srgbClr val="7030A0"/>
              </a:solidFill>
              <a:latin typeface="Comic Sans MS" panose="030F0702030302020204" pitchFamily="66" charset="0"/>
            </a:endParaRPr>
          </a:p>
        </p:txBody>
      </p:sp>
      <p:sp>
        <p:nvSpPr>
          <p:cNvPr id="5" name="TextBox 4"/>
          <p:cNvSpPr txBox="1"/>
          <p:nvPr/>
        </p:nvSpPr>
        <p:spPr>
          <a:xfrm>
            <a:off x="5004048" y="1844824"/>
            <a:ext cx="3816424" cy="3416320"/>
          </a:xfrm>
          <a:prstGeom prst="rect">
            <a:avLst/>
          </a:prstGeom>
          <a:noFill/>
        </p:spPr>
        <p:txBody>
          <a:bodyPr wrap="square" rtlCol="0">
            <a:spAutoFit/>
          </a:bodyPr>
          <a:lstStyle/>
          <a:p>
            <a:pPr algn="ctr">
              <a:defRPr/>
            </a:pPr>
            <a:r>
              <a:rPr lang="en-GB" sz="2200" i="1" dirty="0">
                <a:solidFill>
                  <a:schemeClr val="bg1">
                    <a:lumMod val="50000"/>
                  </a:schemeClr>
                </a:solidFill>
              </a:rPr>
              <a:t>See the pretty snowflakes</a:t>
            </a:r>
            <a:br>
              <a:rPr lang="en-GB" sz="2200" i="1" dirty="0">
                <a:solidFill>
                  <a:schemeClr val="bg1">
                    <a:lumMod val="50000"/>
                  </a:schemeClr>
                </a:solidFill>
              </a:rPr>
            </a:br>
            <a:r>
              <a:rPr lang="en-GB" sz="2200" i="1" dirty="0">
                <a:solidFill>
                  <a:schemeClr val="bg1">
                    <a:lumMod val="50000"/>
                  </a:schemeClr>
                </a:solidFill>
              </a:rPr>
              <a:t>Falling from the sky;</a:t>
            </a:r>
            <a:br>
              <a:rPr lang="en-GB" sz="2200" i="1" dirty="0">
                <a:solidFill>
                  <a:schemeClr val="bg1">
                    <a:lumMod val="50000"/>
                  </a:schemeClr>
                </a:solidFill>
              </a:rPr>
            </a:br>
            <a:r>
              <a:rPr lang="en-GB" sz="2200" i="1" dirty="0">
                <a:solidFill>
                  <a:schemeClr val="bg1">
                    <a:lumMod val="50000"/>
                  </a:schemeClr>
                </a:solidFill>
              </a:rPr>
              <a:t>On the wall and housetops</a:t>
            </a:r>
            <a:br>
              <a:rPr lang="en-GB" sz="2200" i="1" dirty="0">
                <a:solidFill>
                  <a:schemeClr val="bg1">
                    <a:lumMod val="50000"/>
                  </a:schemeClr>
                </a:solidFill>
              </a:rPr>
            </a:br>
            <a:r>
              <a:rPr lang="en-GB" sz="2200" i="1" dirty="0">
                <a:solidFill>
                  <a:schemeClr val="bg1">
                    <a:lumMod val="50000"/>
                  </a:schemeClr>
                </a:solidFill>
              </a:rPr>
              <a:t>Soft and thick they lie.</a:t>
            </a:r>
          </a:p>
          <a:p>
            <a:pPr algn="ctr">
              <a:defRPr/>
            </a:pPr>
            <a:endParaRPr lang="en-GB" sz="2200" i="1" dirty="0">
              <a:solidFill>
                <a:schemeClr val="bg1">
                  <a:lumMod val="50000"/>
                </a:schemeClr>
              </a:solidFill>
            </a:endParaRPr>
          </a:p>
          <a:p>
            <a:pPr algn="ctr">
              <a:defRPr/>
            </a:pPr>
            <a:r>
              <a:rPr lang="en-GB" sz="2200" i="1" dirty="0">
                <a:solidFill>
                  <a:schemeClr val="bg1">
                    <a:lumMod val="50000"/>
                  </a:schemeClr>
                </a:solidFill>
              </a:rPr>
              <a:t>On the window ledges,</a:t>
            </a:r>
            <a:br>
              <a:rPr lang="en-GB" sz="2200" i="1" dirty="0">
                <a:solidFill>
                  <a:schemeClr val="bg1">
                    <a:lumMod val="50000"/>
                  </a:schemeClr>
                </a:solidFill>
              </a:rPr>
            </a:br>
            <a:r>
              <a:rPr lang="en-GB" sz="2200" i="1" dirty="0">
                <a:solidFill>
                  <a:schemeClr val="bg1">
                    <a:lumMod val="50000"/>
                  </a:schemeClr>
                </a:solidFill>
              </a:rPr>
              <a:t>On the branches bare;</a:t>
            </a:r>
            <a:br>
              <a:rPr lang="en-GB" sz="2200" i="1" dirty="0">
                <a:solidFill>
                  <a:schemeClr val="bg1">
                    <a:lumMod val="50000"/>
                  </a:schemeClr>
                </a:solidFill>
              </a:rPr>
            </a:br>
            <a:r>
              <a:rPr lang="en-GB" sz="2200" i="1" dirty="0">
                <a:solidFill>
                  <a:schemeClr val="bg1">
                    <a:lumMod val="50000"/>
                  </a:schemeClr>
                </a:solidFill>
              </a:rPr>
              <a:t>Now how fast they gather,</a:t>
            </a:r>
            <a:br>
              <a:rPr lang="en-GB" sz="2200" i="1" dirty="0">
                <a:solidFill>
                  <a:schemeClr val="bg1">
                    <a:lumMod val="50000"/>
                  </a:schemeClr>
                </a:solidFill>
              </a:rPr>
            </a:br>
            <a:r>
              <a:rPr lang="en-GB" sz="2200" i="1" dirty="0">
                <a:solidFill>
                  <a:schemeClr val="bg1">
                    <a:lumMod val="50000"/>
                  </a:schemeClr>
                </a:solidFill>
              </a:rPr>
              <a:t>Filling all the air.</a:t>
            </a:r>
          </a:p>
          <a:p>
            <a:endParaRPr lang="en-US" dirty="0"/>
          </a:p>
        </p:txBody>
      </p:sp>
      <p:sp>
        <p:nvSpPr>
          <p:cNvPr id="6" name="TextBox 5"/>
          <p:cNvSpPr txBox="1"/>
          <p:nvPr/>
        </p:nvSpPr>
        <p:spPr>
          <a:xfrm>
            <a:off x="2411760" y="5661248"/>
            <a:ext cx="4752528" cy="861774"/>
          </a:xfrm>
          <a:prstGeom prst="rect">
            <a:avLst/>
          </a:prstGeom>
          <a:noFill/>
        </p:spPr>
        <p:txBody>
          <a:bodyPr wrap="square" rtlCol="0">
            <a:spAutoFit/>
          </a:bodyPr>
          <a:lstStyle/>
          <a:p>
            <a:pPr algn="ctr"/>
            <a:r>
              <a:rPr lang="en-GB" sz="5000" i="1" dirty="0"/>
              <a:t>Discuss!</a:t>
            </a:r>
            <a:endParaRPr lang="en-US" sz="5000" i="1" dirty="0"/>
          </a:p>
        </p:txBody>
      </p:sp>
      <p:sp>
        <p:nvSpPr>
          <p:cNvPr id="7" name="TextBox 6"/>
          <p:cNvSpPr txBox="1"/>
          <p:nvPr/>
        </p:nvSpPr>
        <p:spPr>
          <a:xfrm>
            <a:off x="4427984" y="2780928"/>
            <a:ext cx="576064" cy="630942"/>
          </a:xfrm>
          <a:prstGeom prst="rect">
            <a:avLst/>
          </a:prstGeom>
          <a:noFill/>
        </p:spPr>
        <p:txBody>
          <a:bodyPr wrap="square" rtlCol="0">
            <a:spAutoFit/>
          </a:bodyPr>
          <a:lstStyle/>
          <a:p>
            <a:r>
              <a:rPr lang="en-GB" sz="3500" dirty="0">
                <a:solidFill>
                  <a:srgbClr val="0070C0"/>
                </a:solidFill>
              </a:rPr>
              <a:t>V</a:t>
            </a:r>
            <a:endParaRPr lang="en-US" sz="3500" dirty="0">
              <a:solidFill>
                <a:srgbClr val="0070C0"/>
              </a:solidFill>
            </a:endParaRPr>
          </a:p>
        </p:txBody>
      </p:sp>
      <p:sp>
        <p:nvSpPr>
          <p:cNvPr id="8"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a:ln>
                  <a:noFill/>
                </a:ln>
                <a:solidFill>
                  <a:srgbClr val="0070C0"/>
                </a:solidFill>
                <a:effectLst/>
                <a:uLnTx/>
                <a:uFillTx/>
                <a:latin typeface="+mj-lt"/>
                <a:ea typeface="+mj-ea"/>
                <a:cs typeface="+mj-cs"/>
              </a:rPr>
              <a:t>Lesson 1</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4" name="Rectangle 6"/>
          <p:cNvSpPr>
            <a:spLocks noChangeArrowheads="1"/>
          </p:cNvSpPr>
          <p:nvPr/>
        </p:nvSpPr>
        <p:spPr bwMode="auto">
          <a:xfrm>
            <a:off x="0" y="0"/>
            <a:ext cx="9144000" cy="6858000"/>
          </a:xfrm>
          <a:prstGeom prst="rect">
            <a:avLst/>
          </a:prstGeom>
          <a:solidFill>
            <a:srgbClr val="66CCFF"/>
          </a:solidFill>
          <a:ln w="9525">
            <a:solidFill>
              <a:schemeClr val="tx1"/>
            </a:solidFill>
            <a:miter lim="800000"/>
            <a:headEnd/>
            <a:tailEnd/>
          </a:ln>
        </p:spPr>
        <p:txBody>
          <a:bodyPr wrap="none" anchor="ctr"/>
          <a:lstStyle/>
          <a:p>
            <a:pPr marL="342900" indent="-342900" eaLnBrk="1" hangingPunct="1"/>
            <a:endParaRPr lang="en-US"/>
          </a:p>
        </p:txBody>
      </p:sp>
      <p:sp>
        <p:nvSpPr>
          <p:cNvPr id="5" name="Rectangle 3"/>
          <p:cNvSpPr txBox="1">
            <a:spLocks noChangeArrowheads="1"/>
          </p:cNvSpPr>
          <p:nvPr/>
        </p:nvSpPr>
        <p:spPr>
          <a:xfrm>
            <a:off x="1115616" y="2708920"/>
            <a:ext cx="6400800" cy="144016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500" b="1" i="0" u="none" strike="noStrike" kern="1200" cap="none" spc="0" normalizeH="0" baseline="0" noProof="0" dirty="0">
                <a:ln>
                  <a:noFill/>
                </a:ln>
                <a:solidFill>
                  <a:schemeClr val="bg1">
                    <a:lumMod val="85000"/>
                  </a:schemeClr>
                </a:solidFill>
                <a:effectLst/>
                <a:uLnTx/>
                <a:uFillTx/>
                <a:latin typeface="Comic Sans MS" pitchFamily="66" charset="0"/>
                <a:ea typeface="+mn-ea"/>
                <a:cs typeface="+mn-cs"/>
              </a:rPr>
              <a:t>Can you paint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500" b="1" i="0" u="none" strike="noStrike" kern="1200" cap="none" spc="0" normalizeH="0" baseline="0" noProof="0" dirty="0">
                <a:ln>
                  <a:noFill/>
                </a:ln>
                <a:solidFill>
                  <a:schemeClr val="bg1">
                    <a:lumMod val="85000"/>
                  </a:schemeClr>
                </a:solidFill>
                <a:effectLst/>
                <a:uLnTx/>
                <a:uFillTx/>
                <a:latin typeface="Comic Sans MS" pitchFamily="66" charset="0"/>
                <a:ea typeface="+mn-ea"/>
                <a:cs typeface="+mn-cs"/>
              </a:rPr>
              <a:t>a picture with words?</a:t>
            </a:r>
          </a:p>
        </p:txBody>
      </p:sp>
      <p:sp>
        <p:nvSpPr>
          <p:cNvPr id="6" name="WordArt 5"/>
          <p:cNvSpPr>
            <a:spLocks noChangeArrowheads="1" noChangeShapeType="1" noTextEdit="1"/>
          </p:cNvSpPr>
          <p:nvPr/>
        </p:nvSpPr>
        <p:spPr bwMode="auto">
          <a:xfrm>
            <a:off x="323528" y="260648"/>
            <a:ext cx="8496943" cy="2200647"/>
          </a:xfrm>
          <a:prstGeom prst="rect">
            <a:avLst/>
          </a:prstGeom>
          <a:ln>
            <a:noFill/>
          </a:ln>
        </p:spPr>
        <p:txBody>
          <a:bodyPr wrap="none" fromWordArt="1">
            <a:prstTxWarp prst="textDoubleWave1">
              <a:avLst>
                <a:gd name="adj1" fmla="val 6500"/>
                <a:gd name="adj2" fmla="val 0"/>
              </a:avLst>
            </a:prstTxWarp>
          </a:bodyPr>
          <a:lstStyle/>
          <a:p>
            <a:pPr algn="ctr" eaLnBrk="1" hangingPunct="1">
              <a:defRPr/>
            </a:pPr>
            <a:r>
              <a:rPr lang="en-GB" sz="3600" b="1" dirty="0">
                <a:solidFill>
                  <a:schemeClr val="bg1">
                    <a:lumMod val="85000"/>
                  </a:schemeClr>
                </a:solidFill>
              </a:rPr>
              <a:t>Poetic Language </a:t>
            </a:r>
          </a:p>
        </p:txBody>
      </p:sp>
      <p:pic>
        <p:nvPicPr>
          <p:cNvPr id="1026"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1043608" y="4365104"/>
            <a:ext cx="7078928" cy="2132261"/>
          </a:xfrm>
          <a:prstGeom prst="rect">
            <a:avLst/>
          </a:prstGeom>
          <a:noFill/>
        </p:spPr>
      </p:pic>
      <p:pic>
        <p:nvPicPr>
          <p:cNvPr id="1028" name="Picture 4" descr="Fun Facts About Snowflakes - And All There Is To Know About SnowHow To Make  Science Projects For Kids"/>
          <p:cNvPicPr>
            <a:picLocks noChangeAspect="1" noChangeArrowheads="1"/>
          </p:cNvPicPr>
          <p:nvPr/>
        </p:nvPicPr>
        <p:blipFill>
          <a:blip r:embed="rId3" cstate="print"/>
          <a:srcRect/>
          <a:stretch>
            <a:fillRect/>
          </a:stretch>
        </p:blipFill>
        <p:spPr bwMode="auto">
          <a:xfrm>
            <a:off x="251520" y="2564904"/>
            <a:ext cx="1513216" cy="1518097"/>
          </a:xfrm>
          <a:prstGeom prst="rect">
            <a:avLst/>
          </a:prstGeom>
          <a:noFill/>
        </p:spPr>
      </p:pic>
      <p:pic>
        <p:nvPicPr>
          <p:cNvPr id="9" name="Picture 4" descr="Fun Facts About Snowflakes - And All There Is To Know About SnowHow To Make  Science Projects For Kids"/>
          <p:cNvPicPr>
            <a:picLocks noChangeAspect="1" noChangeArrowheads="1"/>
          </p:cNvPicPr>
          <p:nvPr/>
        </p:nvPicPr>
        <p:blipFill>
          <a:blip r:embed="rId3" cstate="print"/>
          <a:srcRect/>
          <a:stretch>
            <a:fillRect/>
          </a:stretch>
        </p:blipFill>
        <p:spPr bwMode="auto">
          <a:xfrm>
            <a:off x="7092280" y="2636912"/>
            <a:ext cx="1513216" cy="1518097"/>
          </a:xfrm>
          <a:prstGeom prst="rect">
            <a:avLst/>
          </a:prstGeom>
          <a:noFill/>
        </p:spPr>
      </p:pic>
      <p:sp>
        <p:nvSpPr>
          <p:cNvPr id="10"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1</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504" y="116632"/>
            <a:ext cx="2170584" cy="418058"/>
          </a:xfrm>
          <a:solidFill>
            <a:schemeClr val="tx2">
              <a:lumMod val="20000"/>
              <a:lumOff val="80000"/>
            </a:schemeClr>
          </a:solidFill>
        </p:spPr>
        <p:txBody>
          <a:bodyPr>
            <a:noAutofit/>
          </a:bodyPr>
          <a:lstStyle/>
          <a:p>
            <a:r>
              <a:rPr lang="en-GB" sz="3000" b="1" dirty="0">
                <a:solidFill>
                  <a:srgbClr val="0070C0"/>
                </a:solidFill>
              </a:rPr>
              <a:t>Lesson 1</a:t>
            </a:r>
            <a:endParaRPr lang="en-US" sz="3000" b="1" dirty="0">
              <a:solidFill>
                <a:srgbClr val="0070C0"/>
              </a:solidFill>
            </a:endParaRPr>
          </a:p>
        </p:txBody>
      </p:sp>
      <p:sp>
        <p:nvSpPr>
          <p:cNvPr id="6" name="Cloud Callout 5"/>
          <p:cNvSpPr/>
          <p:nvPr/>
        </p:nvSpPr>
        <p:spPr>
          <a:xfrm>
            <a:off x="1619672" y="980728"/>
            <a:ext cx="6120680" cy="3240360"/>
          </a:xfrm>
          <a:prstGeom prst="cloudCallout">
            <a:avLst>
              <a:gd name="adj1" fmla="val -57877"/>
              <a:gd name="adj2" fmla="val 1071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555776" y="1628800"/>
            <a:ext cx="4572000" cy="1754326"/>
          </a:xfrm>
          <a:prstGeom prst="rect">
            <a:avLst/>
          </a:prstGeom>
        </p:spPr>
        <p:txBody>
          <a:bodyPr lIns="91440" tIns="45720" rIns="91440" bIns="45720" anchor="t">
            <a:spAutoFit/>
          </a:bodyPr>
          <a:lstStyle/>
          <a:p>
            <a:pPr algn="ctr"/>
            <a:r>
              <a:rPr lang="en-GB" dirty="0">
                <a:solidFill>
                  <a:schemeClr val="bg1"/>
                </a:solidFill>
              </a:rPr>
              <a:t>Listen whilst the following passage is read to you by your teacher or another adult. Try to picture in your head / imagine what is happening and what you would see if this was a real place being described. You may find it helpful to close your eyes. </a:t>
            </a:r>
            <a:endParaRPr lang="en-US" dirty="0">
              <a:solidFill>
                <a:schemeClr val="bg1"/>
              </a:solidFill>
            </a:endParaRPr>
          </a:p>
        </p:txBody>
      </p:sp>
      <p:pic>
        <p:nvPicPr>
          <p:cNvPr id="8"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7236296" y="4941168"/>
            <a:ext cx="1513216" cy="1518097"/>
          </a:xfrm>
          <a:prstGeom prst="rect">
            <a:avLst/>
          </a:prstGeom>
          <a:noFill/>
        </p:spPr>
      </p:pic>
      <p:pic>
        <p:nvPicPr>
          <p:cNvPr id="9"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4644008" y="4365104"/>
            <a:ext cx="1513216" cy="1518097"/>
          </a:xfrm>
          <a:prstGeom prst="rect">
            <a:avLst/>
          </a:prstGeom>
          <a:noFill/>
        </p:spPr>
      </p:pic>
      <p:pic>
        <p:nvPicPr>
          <p:cNvPr id="10"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251520" y="764704"/>
            <a:ext cx="1513216" cy="1518097"/>
          </a:xfrm>
          <a:prstGeom prst="rect">
            <a:avLst/>
          </a:prstGeom>
          <a:noFill/>
        </p:spPr>
      </p:pic>
      <p:pic>
        <p:nvPicPr>
          <p:cNvPr id="11"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7630784" y="116632"/>
            <a:ext cx="1513216" cy="1518097"/>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1</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
        <p:nvSpPr>
          <p:cNvPr id="6" name="TextBox 5"/>
          <p:cNvSpPr txBox="1"/>
          <p:nvPr/>
        </p:nvSpPr>
        <p:spPr>
          <a:xfrm>
            <a:off x="323528" y="764704"/>
            <a:ext cx="8208912" cy="5786199"/>
          </a:xfrm>
          <a:prstGeom prst="rect">
            <a:avLst/>
          </a:prstGeom>
          <a:noFill/>
        </p:spPr>
        <p:txBody>
          <a:bodyPr wrap="square" rtlCol="0">
            <a:spAutoFit/>
          </a:bodyPr>
          <a:lstStyle/>
          <a:p>
            <a:r>
              <a:rPr lang="en-GB" sz="2200" i="1" dirty="0"/>
              <a:t>It was a cold, frosty, winter morning. The sky was a blanket of fog and mist. A single star remained in the far distance, glistening and glimmering like a diamond. All across the fields lay a carpet of cotton wool, sprinkled with a morning frost like glitter. Two tall, bare trees loomed, creating dark shadows on the ground beneath. From the lowest branch dangled long, jagged icicles as sharp as a tiger’s tooth. As the warm sun began to rise, droplets of melted ice drip like tears from these icy fingers. High up in the branches, a tiny, round, fluffy robin chirps cheerfully, welcoming the new day. Fragile, sparkly snowflakes float gracefully to the ground like leaves falling in autumn.  A snowman, built the day before, stands lonely in the middle of the field. Only one arm, made from a twig, remains whilst the other lies beneath, half buried by the freezing cold snow. His plain, red, woollen scarf is as stiff as cardboard, covered in cobwebs of frost. His multicoloured hat has slipped to one side of his cheeky, round face.  Paw prints can be seen marching from tree to tree.</a:t>
            </a:r>
            <a:endParaRPr lang="en-US" sz="2200" i="1" dirty="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1</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
        <p:nvSpPr>
          <p:cNvPr id="5" name="TextBox 4"/>
          <p:cNvSpPr txBox="1"/>
          <p:nvPr/>
        </p:nvSpPr>
        <p:spPr>
          <a:xfrm>
            <a:off x="251520" y="764704"/>
            <a:ext cx="8424936" cy="4308872"/>
          </a:xfrm>
          <a:prstGeom prst="rect">
            <a:avLst/>
          </a:prstGeom>
          <a:noFill/>
        </p:spPr>
        <p:txBody>
          <a:bodyPr wrap="square" lIns="91440" tIns="45720" rIns="91440" bIns="45720" rtlCol="0" anchor="t">
            <a:spAutoFit/>
          </a:bodyPr>
          <a:lstStyle/>
          <a:p>
            <a:r>
              <a:rPr lang="en-GB" sz="2200" b="1" dirty="0"/>
              <a:t>Task:</a:t>
            </a:r>
          </a:p>
          <a:p>
            <a:endParaRPr lang="en-GB" dirty="0"/>
          </a:p>
          <a:p>
            <a:r>
              <a:rPr lang="en-GB" dirty="0"/>
              <a:t>Listen again as the passage is re-read ( you may need it re-reading a few times) or read the passage yourself.</a:t>
            </a:r>
          </a:p>
          <a:p>
            <a:endParaRPr lang="en-GB" dirty="0"/>
          </a:p>
          <a:p>
            <a:r>
              <a:rPr lang="en-GB" dirty="0"/>
              <a:t>It may help you to underline some of the different things (nouns) that are described as well as the words used to describe them.</a:t>
            </a:r>
          </a:p>
          <a:p>
            <a:endParaRPr lang="en-GB" dirty="0"/>
          </a:p>
          <a:p>
            <a:r>
              <a:rPr lang="en-GB" dirty="0"/>
              <a:t>Now, have a go at drawing the scene that you imagined in your head. Pay close attention to the position of things e.g. Where does the passage state that the robin is?  What is it doing?  Consider the colour of things e.g. The snowman’s scarf.</a:t>
            </a:r>
          </a:p>
          <a:p>
            <a:endParaRPr lang="en-GB" dirty="0"/>
          </a:p>
          <a:p>
            <a:r>
              <a:rPr lang="en-GB" dirty="0"/>
              <a:t>Once you have completed your picture, re-read/re-listen to the passage using it like a checklist – Did you remember to include everything? Did you choose the right position, colour? etc. </a:t>
            </a:r>
            <a:endParaRPr lang="en-US" dirty="0"/>
          </a:p>
        </p:txBody>
      </p:sp>
      <p:pic>
        <p:nvPicPr>
          <p:cNvPr id="6"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195736" y="5296341"/>
            <a:ext cx="5184576" cy="1561659"/>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274638"/>
            <a:ext cx="5688632" cy="1143000"/>
          </a:xfrm>
          <a:solidFill>
            <a:schemeClr val="tx2">
              <a:lumMod val="20000"/>
              <a:lumOff val="80000"/>
            </a:schemeClr>
          </a:solidFill>
          <a:ln w="76200">
            <a:solidFill>
              <a:schemeClr val="tx2">
                <a:lumMod val="60000"/>
                <a:lumOff val="40000"/>
              </a:schemeClr>
            </a:solidFill>
          </a:ln>
        </p:spPr>
        <p:txBody>
          <a:bodyPr>
            <a:normAutofit/>
          </a:bodyPr>
          <a:lstStyle/>
          <a:p>
            <a:r>
              <a:rPr lang="en-GB" sz="6000" b="1" dirty="0">
                <a:solidFill>
                  <a:srgbClr val="0070C0"/>
                </a:solidFill>
              </a:rPr>
              <a:t>Lesson 2</a:t>
            </a:r>
            <a:endParaRPr lang="en-US" sz="6000" b="1" dirty="0">
              <a:solidFill>
                <a:srgbClr val="0070C0"/>
              </a:solidFill>
            </a:endParaRPr>
          </a:p>
        </p:txBody>
      </p:sp>
      <p:sp>
        <p:nvSpPr>
          <p:cNvPr id="3" name="Content Placeholder 2"/>
          <p:cNvSpPr>
            <a:spLocks noGrp="1"/>
          </p:cNvSpPr>
          <p:nvPr>
            <p:ph idx="1"/>
          </p:nvPr>
        </p:nvSpPr>
        <p:spPr/>
        <p:txBody>
          <a:bodyPr/>
          <a:lstStyle/>
          <a:p>
            <a:endParaRPr lang="en-US" dirty="0"/>
          </a:p>
        </p:txBody>
      </p:sp>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1691680" y="1700808"/>
            <a:ext cx="5688632" cy="4031471"/>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72816"/>
            <a:ext cx="8229600" cy="1143000"/>
          </a:xfrm>
        </p:spPr>
        <p:txBody>
          <a:bodyPr>
            <a:noAutofit/>
          </a:bodyPr>
          <a:lstStyle/>
          <a:p>
            <a:r>
              <a:rPr lang="en-GB" sz="6000" dirty="0">
                <a:solidFill>
                  <a:schemeClr val="bg1">
                    <a:lumMod val="50000"/>
                  </a:schemeClr>
                </a:solidFill>
              </a:rPr>
              <a:t>We can use a variety of </a:t>
            </a:r>
            <a:br>
              <a:rPr lang="en-GB" sz="6000" dirty="0">
                <a:solidFill>
                  <a:schemeClr val="bg1">
                    <a:lumMod val="50000"/>
                  </a:schemeClr>
                </a:solidFill>
              </a:rPr>
            </a:br>
            <a:r>
              <a:rPr lang="en-GB" sz="6000" dirty="0">
                <a:solidFill>
                  <a:schemeClr val="bg1">
                    <a:lumMod val="50000"/>
                  </a:schemeClr>
                </a:solidFill>
              </a:rPr>
              <a:t>descriptive vocabulary</a:t>
            </a:r>
            <a:br>
              <a:rPr lang="en-GB" sz="6000" dirty="0">
                <a:solidFill>
                  <a:schemeClr val="bg1">
                    <a:lumMod val="50000"/>
                  </a:schemeClr>
                </a:solidFill>
              </a:rPr>
            </a:br>
            <a:r>
              <a:rPr lang="en-GB" sz="6000" dirty="0">
                <a:solidFill>
                  <a:schemeClr val="bg1">
                    <a:lumMod val="50000"/>
                  </a:schemeClr>
                </a:solidFill>
              </a:rPr>
              <a:t> when writing a poem</a:t>
            </a:r>
            <a:endParaRPr lang="en-US" sz="6000" dirty="0">
              <a:solidFill>
                <a:schemeClr val="bg1">
                  <a:lumMod val="50000"/>
                </a:schemeClr>
              </a:solidFill>
            </a:endParaRPr>
          </a:p>
        </p:txBody>
      </p:sp>
      <p:pic>
        <p:nvPicPr>
          <p:cNvPr id="4"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1043608" y="4221088"/>
            <a:ext cx="7078928" cy="2132261"/>
          </a:xfrm>
          <a:prstGeom prst="rect">
            <a:avLst/>
          </a:prstGeom>
          <a:noFill/>
        </p:spPr>
      </p:pic>
      <p:sp>
        <p:nvSpPr>
          <p:cNvPr id="5"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908720"/>
            <a:ext cx="8229600" cy="4525963"/>
          </a:xfrm>
        </p:spPr>
        <p:txBody>
          <a:bodyPr>
            <a:normAutofit fontScale="85000" lnSpcReduction="20000"/>
          </a:bodyPr>
          <a:lstStyle/>
          <a:p>
            <a:pPr>
              <a:buNone/>
            </a:pPr>
            <a:r>
              <a:rPr lang="en-GB" dirty="0"/>
              <a:t>    Let’s look at some of the </a:t>
            </a:r>
            <a:r>
              <a:rPr lang="en-GB" b="1" dirty="0">
                <a:solidFill>
                  <a:srgbClr val="0070C0"/>
                </a:solidFill>
              </a:rPr>
              <a:t>different types of vocabulary </a:t>
            </a:r>
            <a:r>
              <a:rPr lang="en-GB" dirty="0"/>
              <a:t>we could use.</a:t>
            </a:r>
          </a:p>
          <a:p>
            <a:pPr>
              <a:buNone/>
            </a:pPr>
            <a:endParaRPr lang="en-GB" sz="1500" dirty="0"/>
          </a:p>
          <a:p>
            <a:pPr>
              <a:buNone/>
            </a:pPr>
            <a:r>
              <a:rPr lang="en-GB" dirty="0"/>
              <a:t>    Over the next 2 days you will have </a:t>
            </a:r>
            <a:r>
              <a:rPr lang="en-GB" b="1" u="sng" dirty="0"/>
              <a:t>2 ongoing tasks.</a:t>
            </a:r>
          </a:p>
          <a:p>
            <a:pPr>
              <a:buNone/>
            </a:pPr>
            <a:endParaRPr lang="en-GB" dirty="0"/>
          </a:p>
          <a:p>
            <a:pPr>
              <a:buNone/>
            </a:pPr>
            <a:r>
              <a:rPr lang="en-GB" b="1" u="sng" dirty="0"/>
              <a:t>Task 1: </a:t>
            </a:r>
            <a:r>
              <a:rPr lang="en-GB" sz="2700" dirty="0"/>
              <a:t>As we study each type of vocabulary, add a key and underline/highlight these types of words in the passage we used in the previous lesson.</a:t>
            </a:r>
          </a:p>
          <a:p>
            <a:pPr>
              <a:buNone/>
            </a:pPr>
            <a:endParaRPr lang="en-GB" sz="2700" dirty="0"/>
          </a:p>
          <a:p>
            <a:pPr>
              <a:buNone/>
            </a:pPr>
            <a:r>
              <a:rPr lang="en-GB" sz="2700" b="1" u="sng" dirty="0"/>
              <a:t>Task 2: </a:t>
            </a:r>
            <a:r>
              <a:rPr lang="en-GB" sz="2700" dirty="0"/>
              <a:t>Add examples of the different vocabulary types to your planning sheet. Note- you will be using this to support you when you write your poem so the more ideas you write down now, the better!</a:t>
            </a:r>
            <a:endParaRPr lang="en-US" sz="2700"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5"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267744" y="5361410"/>
            <a:ext cx="4968552" cy="149659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rmAutofit/>
          </a:bodyPr>
          <a:lstStyle/>
          <a:p>
            <a:r>
              <a:rPr lang="en-GB" sz="5000" b="1" dirty="0">
                <a:solidFill>
                  <a:srgbClr val="0070C0"/>
                </a:solidFill>
              </a:rPr>
              <a:t>Common Nouns</a:t>
            </a:r>
            <a:endParaRPr lang="en-US" sz="5000" b="1" dirty="0">
              <a:solidFill>
                <a:srgbClr val="0070C0"/>
              </a:solidFill>
            </a:endParaRPr>
          </a:p>
        </p:txBody>
      </p:sp>
      <p:sp>
        <p:nvSpPr>
          <p:cNvPr id="3" name="Content Placeholder 2"/>
          <p:cNvSpPr>
            <a:spLocks noGrp="1"/>
          </p:cNvSpPr>
          <p:nvPr>
            <p:ph idx="1"/>
          </p:nvPr>
        </p:nvSpPr>
        <p:spPr>
          <a:xfrm>
            <a:off x="323528" y="1844824"/>
            <a:ext cx="8229600" cy="4525963"/>
          </a:xfrm>
        </p:spPr>
        <p:txBody>
          <a:bodyPr/>
          <a:lstStyle/>
          <a:p>
            <a:pPr>
              <a:buNone/>
            </a:pPr>
            <a:r>
              <a:rPr lang="en-GB" dirty="0"/>
              <a:t>Quick reminder – these are things!!!</a:t>
            </a:r>
          </a:p>
          <a:p>
            <a:pPr>
              <a:buNone/>
            </a:pPr>
            <a:endParaRPr lang="en-GB" dirty="0"/>
          </a:p>
          <a:p>
            <a:pPr>
              <a:buNone/>
            </a:pPr>
            <a:r>
              <a:rPr lang="en-GB" dirty="0"/>
              <a:t>    You have </a:t>
            </a:r>
            <a:r>
              <a:rPr lang="en-GB" b="1" u="sng" dirty="0"/>
              <a:t>3 minutes </a:t>
            </a:r>
            <a:r>
              <a:rPr lang="en-GB" dirty="0"/>
              <a:t>to write down as many winter-related ‘things’ in your nouns column on your planning sheet </a:t>
            </a:r>
            <a:r>
              <a:rPr lang="en-GB" dirty="0" err="1"/>
              <a:t>e.g</a:t>
            </a:r>
            <a:r>
              <a:rPr lang="en-GB" dirty="0"/>
              <a:t> snowman, robin, snowflake:  3....2...1... GO!!!!</a:t>
            </a:r>
            <a:endParaRPr lang="en-US"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55298" name="Picture 2" descr="It's spring, but the Russian streets are alive with snowmen - Russia Beyond"/>
          <p:cNvPicPr>
            <a:picLocks noChangeAspect="1" noChangeArrowheads="1"/>
          </p:cNvPicPr>
          <p:nvPr/>
        </p:nvPicPr>
        <p:blipFill>
          <a:blip r:embed="rId2" cstate="print"/>
          <a:srcRect/>
          <a:stretch>
            <a:fillRect/>
          </a:stretch>
        </p:blipFill>
        <p:spPr bwMode="auto">
          <a:xfrm>
            <a:off x="5868144" y="4869160"/>
            <a:ext cx="3096344" cy="1741239"/>
          </a:xfrm>
          <a:prstGeom prst="rect">
            <a:avLst/>
          </a:prstGeom>
          <a:noFill/>
        </p:spPr>
      </p:pic>
      <p:pic>
        <p:nvPicPr>
          <p:cNvPr id="55300" name="Picture 4" descr="7be4d3fbf6c630dbc2b329f12c183832_cartoon-clock-clipart-clipart-collection- clock-clip-art-funny-cartoon-clock-clipart_200-220 – Highlands Elementary"/>
          <p:cNvPicPr>
            <a:picLocks noChangeAspect="1" noChangeArrowheads="1"/>
          </p:cNvPicPr>
          <p:nvPr/>
        </p:nvPicPr>
        <p:blipFill>
          <a:blip r:embed="rId3" cstate="print"/>
          <a:srcRect/>
          <a:stretch>
            <a:fillRect/>
          </a:stretch>
        </p:blipFill>
        <p:spPr bwMode="auto">
          <a:xfrm rot="1173722">
            <a:off x="7260017" y="1559313"/>
            <a:ext cx="1080120" cy="118813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rmAutofit/>
          </a:bodyPr>
          <a:lstStyle/>
          <a:p>
            <a:r>
              <a:rPr lang="en-GB" sz="5000" b="1" dirty="0">
                <a:solidFill>
                  <a:srgbClr val="0070C0"/>
                </a:solidFill>
              </a:rPr>
              <a:t>Common Nouns</a:t>
            </a:r>
            <a:endParaRPr lang="en-US" sz="5000" b="1" dirty="0">
              <a:solidFill>
                <a:srgbClr val="0070C0"/>
              </a:solidFill>
            </a:endParaRPr>
          </a:p>
        </p:txBody>
      </p:sp>
      <p:sp>
        <p:nvSpPr>
          <p:cNvPr id="3" name="Content Placeholder 2"/>
          <p:cNvSpPr>
            <a:spLocks noGrp="1"/>
          </p:cNvSpPr>
          <p:nvPr>
            <p:ph idx="1"/>
          </p:nvPr>
        </p:nvSpPr>
        <p:spPr>
          <a:xfrm>
            <a:off x="251520" y="1412776"/>
            <a:ext cx="8229600" cy="5040560"/>
          </a:xfrm>
        </p:spPr>
        <p:txBody>
          <a:bodyPr>
            <a:normAutofit lnSpcReduction="10000"/>
          </a:bodyPr>
          <a:lstStyle/>
          <a:p>
            <a:pPr>
              <a:buNone/>
            </a:pPr>
            <a:r>
              <a:rPr lang="en-GB" dirty="0"/>
              <a:t>    Now, take a look at the passage – can you find the nouns in this text? Choose a colour and underline all the ‘nouns’ in the same colour.   </a:t>
            </a:r>
          </a:p>
          <a:p>
            <a:pPr>
              <a:buNone/>
            </a:pPr>
            <a:endParaRPr lang="en-GB" sz="1500" dirty="0"/>
          </a:p>
          <a:p>
            <a:pPr>
              <a:buNone/>
            </a:pPr>
            <a:r>
              <a:rPr lang="en-GB" dirty="0"/>
              <a:t>    Can you create a key to match?</a:t>
            </a:r>
          </a:p>
          <a:p>
            <a:pPr>
              <a:buNone/>
            </a:pPr>
            <a:endParaRPr lang="en-GB" sz="1500" dirty="0"/>
          </a:p>
          <a:p>
            <a:pPr>
              <a:buNone/>
            </a:pPr>
            <a:r>
              <a:rPr lang="en-GB" dirty="0"/>
              <a:t>    Are there any new word you </a:t>
            </a:r>
          </a:p>
          <a:p>
            <a:pPr>
              <a:buNone/>
            </a:pPr>
            <a:r>
              <a:rPr lang="en-GB" dirty="0"/>
              <a:t>    can add to your nouns list?</a:t>
            </a:r>
          </a:p>
          <a:p>
            <a:pPr>
              <a:buNone/>
            </a:pPr>
            <a:endParaRPr lang="en-GB" sz="1500" dirty="0"/>
          </a:p>
          <a:p>
            <a:pPr>
              <a:buNone/>
            </a:pPr>
            <a:r>
              <a:rPr lang="en-GB" dirty="0"/>
              <a:t>    As we move through the other slides, each time you spot a new noun – add it to your list!</a:t>
            </a:r>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55298" name="Picture 2" descr="It's spring, but the Russian streets are alive with snowmen - Russia Beyond"/>
          <p:cNvPicPr>
            <a:picLocks noChangeAspect="1" noChangeArrowheads="1"/>
          </p:cNvPicPr>
          <p:nvPr/>
        </p:nvPicPr>
        <p:blipFill>
          <a:blip r:embed="rId2" cstate="print"/>
          <a:srcRect/>
          <a:stretch>
            <a:fillRect/>
          </a:stretch>
        </p:blipFill>
        <p:spPr bwMode="auto">
          <a:xfrm rot="1772032">
            <a:off x="6528190" y="3502965"/>
            <a:ext cx="3096344" cy="1741239"/>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88840"/>
            <a:ext cx="8229600" cy="4525963"/>
          </a:xfrm>
        </p:spPr>
        <p:txBody>
          <a:bodyPr/>
          <a:lstStyle/>
          <a:p>
            <a:r>
              <a:rPr lang="en-GB" dirty="0"/>
              <a:t>We have already done lots of work on adjectives and how these are  used to describe nouns (things).</a:t>
            </a:r>
          </a:p>
          <a:p>
            <a:pPr>
              <a:buNone/>
            </a:pPr>
            <a:endParaRPr lang="en-GB" dirty="0"/>
          </a:p>
          <a:p>
            <a:r>
              <a:rPr lang="en-GB" dirty="0"/>
              <a:t>We often use our senses </a:t>
            </a:r>
          </a:p>
          <a:p>
            <a:pPr>
              <a:buNone/>
            </a:pPr>
            <a:r>
              <a:rPr lang="en-GB" dirty="0"/>
              <a:t>    to provide a range of</a:t>
            </a:r>
          </a:p>
          <a:p>
            <a:pPr>
              <a:buNone/>
            </a:pPr>
            <a:r>
              <a:rPr lang="en-GB" dirty="0"/>
              <a:t>    words.</a:t>
            </a:r>
            <a:endParaRPr lang="en-US" dirty="0"/>
          </a:p>
        </p:txBody>
      </p:sp>
      <p:sp>
        <p:nvSpPr>
          <p:cNvPr id="4" name="WordArt 5"/>
          <p:cNvSpPr>
            <a:spLocks noGrp="1" noChangeArrowheads="1" noChangeShapeType="1" noTextEdit="1"/>
          </p:cNvSpPr>
          <p:nvPr>
            <p:ph type="title"/>
          </p:nvPr>
        </p:nvSpPr>
        <p:spPr bwMode="auto">
          <a:xfrm>
            <a:off x="395536" y="764704"/>
            <a:ext cx="8229600" cy="1143000"/>
          </a:xfrm>
          <a:prstGeom prst="rect">
            <a:avLst/>
          </a:prstGeom>
        </p:spPr>
        <p:txBody>
          <a:bodyPr wrap="none" fromWordArt="1">
            <a:prstTxWarp prst="textDoubleWave1">
              <a:avLst>
                <a:gd name="adj1" fmla="val 6500"/>
                <a:gd name="adj2" fmla="val 0"/>
              </a:avLst>
            </a:prstTxWarp>
          </a:bodyPr>
          <a:lstStyle/>
          <a:p>
            <a:pPr algn="ctr" eaLnBrk="1" hangingPunct="1">
              <a:defRPr/>
            </a:pPr>
            <a:r>
              <a:rPr lang="en-GB" sz="3600" b="1" dirty="0">
                <a:solidFill>
                  <a:schemeClr val="bg1">
                    <a:lumMod val="50000"/>
                  </a:schemeClr>
                </a:solidFill>
              </a:rPr>
              <a:t>Adjectives </a:t>
            </a:r>
            <a:endParaRPr lang="en-GB" sz="3600" kern="10" dirty="0">
              <a:ln w="9525">
                <a:solidFill>
                  <a:srgbClr val="000000"/>
                </a:solidFill>
                <a:round/>
                <a:headEnd/>
                <a:tailEnd/>
              </a:ln>
              <a:solidFill>
                <a:schemeClr val="bg1">
                  <a:lumMod val="50000"/>
                </a:schemeClr>
              </a:solidFill>
              <a:latin typeface="Comic Sans MS" panose="030F0702030302020204" pitchFamily="66" charset="0"/>
            </a:endParaRPr>
          </a:p>
        </p:txBody>
      </p:sp>
      <p:pic>
        <p:nvPicPr>
          <p:cNvPr id="13314" name="Picture 2" descr="Five Senses: How to Protect Them as You Age - SignatureCare ER"/>
          <p:cNvPicPr>
            <a:picLocks noChangeAspect="1" noChangeArrowheads="1"/>
          </p:cNvPicPr>
          <p:nvPr/>
        </p:nvPicPr>
        <p:blipFill>
          <a:blip r:embed="rId2" cstate="print"/>
          <a:srcRect/>
          <a:stretch>
            <a:fillRect/>
          </a:stretch>
        </p:blipFill>
        <p:spPr bwMode="auto">
          <a:xfrm>
            <a:off x="5364088" y="3068960"/>
            <a:ext cx="3096344" cy="3138349"/>
          </a:xfrm>
          <a:prstGeom prst="rect">
            <a:avLst/>
          </a:prstGeom>
          <a:noFill/>
        </p:spPr>
      </p:pic>
      <p:sp>
        <p:nvSpPr>
          <p:cNvPr id="5"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dirty="0"/>
              <a:t>Let’s have a go at using our senses to generate some adjectives to match these winter pictures.</a:t>
            </a:r>
            <a:endParaRPr lang="en-US" dirty="0"/>
          </a:p>
        </p:txBody>
      </p:sp>
      <p:pic>
        <p:nvPicPr>
          <p:cNvPr id="4" name="Picture 2" descr="Five Senses: How to Protect Them as You Age - SignatureCare ER"/>
          <p:cNvPicPr>
            <a:picLocks noChangeAspect="1" noChangeArrowheads="1"/>
          </p:cNvPicPr>
          <p:nvPr/>
        </p:nvPicPr>
        <p:blipFill>
          <a:blip r:embed="rId2" cstate="print"/>
          <a:srcRect/>
          <a:stretch>
            <a:fillRect/>
          </a:stretch>
        </p:blipFill>
        <p:spPr bwMode="auto">
          <a:xfrm>
            <a:off x="2699792" y="3076774"/>
            <a:ext cx="3312368" cy="3357303"/>
          </a:xfrm>
          <a:prstGeom prst="rect">
            <a:avLst/>
          </a:prstGeom>
          <a:noFill/>
        </p:spPr>
      </p:pic>
      <p:sp>
        <p:nvSpPr>
          <p:cNvPr id="5"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rtlCol="0" anchor="t">
            <a:normAutofit/>
          </a:bodyPr>
          <a:lstStyle/>
          <a:p>
            <a:pPr>
              <a:buNone/>
            </a:pPr>
            <a:r>
              <a:rPr lang="en-GB" dirty="0"/>
              <a:t>    As we move through the slides, add some adjectives to your planning table. </a:t>
            </a:r>
          </a:p>
          <a:p>
            <a:pPr>
              <a:buNone/>
            </a:pPr>
            <a:endParaRPr lang="en-GB" dirty="0"/>
          </a:p>
          <a:p>
            <a:pPr>
              <a:buNone/>
            </a:pPr>
            <a:r>
              <a:rPr lang="en-GB" dirty="0"/>
              <a:t>    You may wish to try and add them alongside your nouns or just make a long list.</a:t>
            </a:r>
            <a:endParaRPr lang="en-US"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7410" name="Picture 2" descr="Snow Forest Wallpapers - Wallpaper Cave"/>
          <p:cNvPicPr>
            <a:picLocks noChangeAspect="1" noChangeArrowheads="1"/>
          </p:cNvPicPr>
          <p:nvPr/>
        </p:nvPicPr>
        <p:blipFill>
          <a:blip r:embed="rId2" cstate="print"/>
          <a:srcRect/>
          <a:stretch>
            <a:fillRect/>
          </a:stretch>
        </p:blipFill>
        <p:spPr bwMode="auto">
          <a:xfrm>
            <a:off x="0" y="476672"/>
            <a:ext cx="9144000" cy="554461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1506" name="Picture 2" descr="https://www.iconwallstickers.co.uk/media/catalog/product/cache/5/image/650x/040ec09b1e35df139433887a97daa66f/W/S/WS-42507.jpg"/>
          <p:cNvPicPr>
            <a:picLocks noChangeAspect="1" noChangeArrowheads="1"/>
          </p:cNvPicPr>
          <p:nvPr/>
        </p:nvPicPr>
        <p:blipFill>
          <a:blip r:embed="rId2" cstate="print"/>
          <a:srcRect/>
          <a:stretch>
            <a:fillRect/>
          </a:stretch>
        </p:blipFill>
        <p:spPr bwMode="auto">
          <a:xfrm>
            <a:off x="0" y="404664"/>
            <a:ext cx="9144000" cy="610537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482" name="Picture 2" descr="Best 100+ Winter Scene Pictures [Stunning!][2019] | Download Free Images on  Unsplash"/>
          <p:cNvPicPr>
            <a:picLocks noChangeAspect="1" noChangeArrowheads="1"/>
          </p:cNvPicPr>
          <p:nvPr/>
        </p:nvPicPr>
        <p:blipFill>
          <a:blip r:embed="rId2" cstate="print"/>
          <a:srcRect/>
          <a:stretch>
            <a:fillRect/>
          </a:stretch>
        </p:blipFill>
        <p:spPr bwMode="auto">
          <a:xfrm>
            <a:off x="-381000" y="0"/>
            <a:ext cx="9525000" cy="7143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9458" name="Picture 2" descr="Top 10 Beautiful Frozen Lakes | Places To See In Your Lifetime"/>
          <p:cNvPicPr>
            <a:picLocks noChangeAspect="1" noChangeArrowheads="1"/>
          </p:cNvPicPr>
          <p:nvPr/>
        </p:nvPicPr>
        <p:blipFill>
          <a:blip r:embed="rId2" cstate="print"/>
          <a:srcRect/>
          <a:stretch>
            <a:fillRect/>
          </a:stretch>
        </p:blipFill>
        <p:spPr bwMode="auto">
          <a:xfrm>
            <a:off x="0" y="548680"/>
            <a:ext cx="9144000" cy="570877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ootsteps in the snow | Penvita"/>
          <p:cNvPicPr>
            <a:picLocks noChangeAspect="1" noChangeArrowheads="1"/>
          </p:cNvPicPr>
          <p:nvPr/>
        </p:nvPicPr>
        <p:blipFill>
          <a:blip r:embed="rId2" cstate="print"/>
          <a:srcRect/>
          <a:stretch>
            <a:fillRect/>
          </a:stretch>
        </p:blipFill>
        <p:spPr bwMode="auto">
          <a:xfrm>
            <a:off x="0" y="188640"/>
            <a:ext cx="4355976" cy="6286857"/>
          </a:xfrm>
          <a:prstGeom prst="rect">
            <a:avLst/>
          </a:prstGeom>
          <a:noFill/>
        </p:spPr>
      </p:pic>
      <p:pic>
        <p:nvPicPr>
          <p:cNvPr id="25604" name="Picture 4" descr="Footsteps in the snow Photograph by Sonya Kanelstrand"/>
          <p:cNvPicPr>
            <a:picLocks noChangeAspect="1" noChangeArrowheads="1"/>
          </p:cNvPicPr>
          <p:nvPr/>
        </p:nvPicPr>
        <p:blipFill>
          <a:blip r:embed="rId3" cstate="print"/>
          <a:srcRect/>
          <a:stretch>
            <a:fillRect/>
          </a:stretch>
        </p:blipFill>
        <p:spPr bwMode="auto">
          <a:xfrm>
            <a:off x="4067944" y="188640"/>
            <a:ext cx="6279519" cy="6265565"/>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6626" name="Picture 2" descr="26*365: Paw Print Photos!"/>
          <p:cNvPicPr>
            <a:picLocks noChangeAspect="1" noChangeArrowheads="1"/>
          </p:cNvPicPr>
          <p:nvPr/>
        </p:nvPicPr>
        <p:blipFill>
          <a:blip r:embed="rId2" cstate="print"/>
          <a:srcRect/>
          <a:stretch>
            <a:fillRect/>
          </a:stretch>
        </p:blipFill>
        <p:spPr bwMode="auto">
          <a:xfrm>
            <a:off x="755576" y="692696"/>
            <a:ext cx="7580175" cy="504056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Content Placeholder 3"/>
          <p:cNvPicPr>
            <a:picLocks noChangeAspect="1"/>
          </p:cNvPicPr>
          <p:nvPr/>
        </p:nvPicPr>
        <p:blipFill>
          <a:blip r:embed="rId2" cstate="print"/>
          <a:stretch>
            <a:fillRect/>
          </a:stretch>
        </p:blipFill>
        <p:spPr>
          <a:xfrm>
            <a:off x="1907704" y="0"/>
            <a:ext cx="5256584" cy="671075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Content Placeholder 3"/>
          <p:cNvPicPr>
            <a:picLocks noChangeAspect="1"/>
          </p:cNvPicPr>
          <p:nvPr/>
        </p:nvPicPr>
        <p:blipFill>
          <a:blip r:embed="rId2" cstate="print"/>
          <a:stretch>
            <a:fillRect/>
          </a:stretch>
        </p:blipFill>
        <p:spPr>
          <a:xfrm>
            <a:off x="0" y="332656"/>
            <a:ext cx="9252520" cy="615871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7650" name="Picture 2" descr="building snowmen! | Build a snowman, Snowman, Fun"/>
          <p:cNvPicPr>
            <a:picLocks noChangeAspect="1" noChangeArrowheads="1"/>
          </p:cNvPicPr>
          <p:nvPr/>
        </p:nvPicPr>
        <p:blipFill>
          <a:blip r:embed="rId2" cstate="print"/>
          <a:srcRect/>
          <a:stretch>
            <a:fillRect/>
          </a:stretch>
        </p:blipFill>
        <p:spPr bwMode="auto">
          <a:xfrm>
            <a:off x="323528" y="404663"/>
            <a:ext cx="8820472" cy="5832059"/>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8674" name="Picture 2" descr="How To Build A Snowman | Kindergarten Nana"/>
          <p:cNvPicPr>
            <a:picLocks noChangeAspect="1" noChangeArrowheads="1"/>
          </p:cNvPicPr>
          <p:nvPr/>
        </p:nvPicPr>
        <p:blipFill>
          <a:blip r:embed="rId2" cstate="print"/>
          <a:srcRect/>
          <a:stretch>
            <a:fillRect/>
          </a:stretch>
        </p:blipFill>
        <p:spPr bwMode="auto">
          <a:xfrm>
            <a:off x="0" y="260648"/>
            <a:ext cx="9215406" cy="612068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9698" name="Picture 2" descr="Frozen Pond – Chad Cole Photography"/>
          <p:cNvPicPr>
            <a:picLocks noChangeAspect="1" noChangeArrowheads="1"/>
          </p:cNvPicPr>
          <p:nvPr/>
        </p:nvPicPr>
        <p:blipFill>
          <a:blip r:embed="rId2" cstate="print"/>
          <a:srcRect/>
          <a:stretch>
            <a:fillRect/>
          </a:stretch>
        </p:blipFill>
        <p:spPr bwMode="auto">
          <a:xfrm>
            <a:off x="0" y="404663"/>
            <a:ext cx="9144000" cy="609219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22" name="Picture 2" descr="Top 12 Epic Sledging Hills"/>
          <p:cNvPicPr>
            <a:picLocks noChangeAspect="1" noChangeArrowheads="1"/>
          </p:cNvPicPr>
          <p:nvPr/>
        </p:nvPicPr>
        <p:blipFill>
          <a:blip r:embed="rId2" cstate="print"/>
          <a:srcRect/>
          <a:stretch>
            <a:fillRect/>
          </a:stretch>
        </p:blipFill>
        <p:spPr bwMode="auto">
          <a:xfrm>
            <a:off x="-9891" y="188640"/>
            <a:ext cx="9153891" cy="4176464"/>
          </a:xfrm>
          <a:prstGeom prst="rect">
            <a:avLst/>
          </a:prstGeom>
          <a:noFill/>
        </p:spPr>
      </p:pic>
      <p:pic>
        <p:nvPicPr>
          <p:cNvPr id="30724" name="Picture 4" descr="Merseyside sledging map - the best places to go sledging, as chosen by you  - Liverpool Echo"/>
          <p:cNvPicPr>
            <a:picLocks noChangeAspect="1" noChangeArrowheads="1"/>
          </p:cNvPicPr>
          <p:nvPr/>
        </p:nvPicPr>
        <p:blipFill>
          <a:blip r:embed="rId3" cstate="print"/>
          <a:srcRect/>
          <a:stretch>
            <a:fillRect/>
          </a:stretch>
        </p:blipFill>
        <p:spPr bwMode="auto">
          <a:xfrm>
            <a:off x="5086325" y="4005064"/>
            <a:ext cx="4057675" cy="2698519"/>
          </a:xfrm>
          <a:prstGeom prst="rect">
            <a:avLst/>
          </a:prstGeom>
          <a:noFill/>
        </p:spPr>
      </p:pic>
      <p:pic>
        <p:nvPicPr>
          <p:cNvPr id="30726" name="Picture 6" descr="Huddersfield's best sledging spots: Readers tell us their favourite places  - YorkshireLive"/>
          <p:cNvPicPr>
            <a:picLocks noChangeAspect="1" noChangeArrowheads="1"/>
          </p:cNvPicPr>
          <p:nvPr/>
        </p:nvPicPr>
        <p:blipFill>
          <a:blip r:embed="rId4" cstate="print"/>
          <a:srcRect/>
          <a:stretch>
            <a:fillRect/>
          </a:stretch>
        </p:blipFill>
        <p:spPr bwMode="auto">
          <a:xfrm>
            <a:off x="611560" y="3789040"/>
            <a:ext cx="4104456" cy="272963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1746" name="Picture 2" descr="Holly: The Legend of the Holly | our never ending stories"/>
          <p:cNvPicPr>
            <a:picLocks noChangeAspect="1" noChangeArrowheads="1"/>
          </p:cNvPicPr>
          <p:nvPr/>
        </p:nvPicPr>
        <p:blipFill>
          <a:blip r:embed="rId2" cstate="print"/>
          <a:srcRect/>
          <a:stretch>
            <a:fillRect/>
          </a:stretch>
        </p:blipFill>
        <p:spPr bwMode="auto">
          <a:xfrm>
            <a:off x="251520" y="116632"/>
            <a:ext cx="4800533" cy="3600400"/>
          </a:xfrm>
          <a:prstGeom prst="rect">
            <a:avLst/>
          </a:prstGeom>
          <a:noFill/>
        </p:spPr>
      </p:pic>
      <p:pic>
        <p:nvPicPr>
          <p:cNvPr id="31748" name="Picture 4" descr="Tips &amp; Information about Holly Bushes - Gardening Know How"/>
          <p:cNvPicPr>
            <a:picLocks noChangeAspect="1" noChangeArrowheads="1"/>
          </p:cNvPicPr>
          <p:nvPr/>
        </p:nvPicPr>
        <p:blipFill>
          <a:blip r:embed="rId3" cstate="print"/>
          <a:srcRect/>
          <a:stretch>
            <a:fillRect/>
          </a:stretch>
        </p:blipFill>
        <p:spPr bwMode="auto">
          <a:xfrm>
            <a:off x="3491880" y="2780928"/>
            <a:ext cx="5292587" cy="3528392"/>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How Icicles Can Be Surprisingly Dangerous – Health Essentials from  Cleveland Clinic"/>
          <p:cNvPicPr>
            <a:picLocks noChangeAspect="1" noChangeArrowheads="1"/>
          </p:cNvPicPr>
          <p:nvPr/>
        </p:nvPicPr>
        <p:blipFill>
          <a:blip r:embed="rId2" cstate="print"/>
          <a:srcRect/>
          <a:stretch>
            <a:fillRect/>
          </a:stretch>
        </p:blipFill>
        <p:spPr bwMode="auto">
          <a:xfrm>
            <a:off x="179512" y="2453723"/>
            <a:ext cx="6362650" cy="4404277"/>
          </a:xfrm>
          <a:prstGeom prst="rect">
            <a:avLst/>
          </a:prstGeom>
          <a:noFill/>
        </p:spPr>
      </p:pic>
      <p:pic>
        <p:nvPicPr>
          <p:cNvPr id="6" name="Picture 2" descr="Fake Icicles in Resin | Large Plastic Icicles | The Snow People"/>
          <p:cNvPicPr>
            <a:picLocks noChangeAspect="1" noChangeArrowheads="1"/>
          </p:cNvPicPr>
          <p:nvPr/>
        </p:nvPicPr>
        <p:blipFill>
          <a:blip r:embed="rId3" cstate="print"/>
          <a:srcRect/>
          <a:stretch>
            <a:fillRect/>
          </a:stretch>
        </p:blipFill>
        <p:spPr bwMode="auto">
          <a:xfrm>
            <a:off x="5282952" y="0"/>
            <a:ext cx="3861048" cy="3861048"/>
          </a:xfrm>
          <a:prstGeom prst="rect">
            <a:avLst/>
          </a:prstGeom>
          <a:noFill/>
        </p:spPr>
      </p:pic>
      <p:pic>
        <p:nvPicPr>
          <p:cNvPr id="32774" name="Picture 6" descr="Icicle - Wikipedia"/>
          <p:cNvPicPr>
            <a:picLocks noChangeAspect="1" noChangeArrowheads="1"/>
          </p:cNvPicPr>
          <p:nvPr/>
        </p:nvPicPr>
        <p:blipFill>
          <a:blip r:embed="rId4" cstate="print"/>
          <a:srcRect/>
          <a:stretch>
            <a:fillRect/>
          </a:stretch>
        </p:blipFill>
        <p:spPr bwMode="auto">
          <a:xfrm>
            <a:off x="395536" y="-675456"/>
            <a:ext cx="4139952" cy="2759968"/>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3794" name="Picture 2" descr="Icicles: like glass prisms suspended from Tehachapi roofs - The Loop  Newspaper"/>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4818" name="Picture 2" descr="Joyeux Noël on Pinterest | Hot chocolate, Hot cocoa mixes, Gourmet hot  chocolate"/>
          <p:cNvPicPr>
            <a:picLocks noChangeAspect="1" noChangeArrowheads="1"/>
          </p:cNvPicPr>
          <p:nvPr/>
        </p:nvPicPr>
        <p:blipFill>
          <a:blip r:embed="rId2" cstate="print"/>
          <a:srcRect/>
          <a:stretch>
            <a:fillRect/>
          </a:stretch>
        </p:blipFill>
        <p:spPr bwMode="auto">
          <a:xfrm>
            <a:off x="1619672" y="332656"/>
            <a:ext cx="5749094" cy="5976664"/>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4525963"/>
          </a:xfrm>
        </p:spPr>
        <p:txBody>
          <a:bodyPr vert="horz" lIns="91440" tIns="45720" rIns="91440" bIns="45720" rtlCol="0" anchor="t">
            <a:normAutofit fontScale="92500"/>
          </a:bodyPr>
          <a:lstStyle/>
          <a:p>
            <a:pPr>
              <a:buNone/>
            </a:pPr>
            <a:r>
              <a:rPr lang="en-GB" dirty="0"/>
              <a:t>    </a:t>
            </a:r>
            <a:r>
              <a:rPr lang="en-GB" sz="2500" dirty="0"/>
              <a:t>Now that we have had a good reminder about what adjectives are, re-read your passage, choose a new colour and underline any adjectives using the same colour.</a:t>
            </a:r>
          </a:p>
          <a:p>
            <a:pPr>
              <a:buNone/>
            </a:pPr>
            <a:endParaRPr lang="en-GB" sz="2500" dirty="0"/>
          </a:p>
          <a:p>
            <a:pPr>
              <a:buNone/>
            </a:pPr>
            <a:r>
              <a:rPr lang="en-GB" sz="2500" dirty="0"/>
              <a:t>     Does the passage provide any adjectives you haven’t yet added to your list? Maybe you could add those?</a:t>
            </a:r>
          </a:p>
          <a:p>
            <a:pPr>
              <a:buNone/>
            </a:pPr>
            <a:endParaRPr lang="en-GB" sz="2500" dirty="0"/>
          </a:p>
          <a:p>
            <a:pPr>
              <a:buNone/>
            </a:pPr>
            <a:r>
              <a:rPr lang="en-GB" sz="2500" b="1" u="sng" dirty="0"/>
              <a:t>Extension: </a:t>
            </a:r>
            <a:r>
              <a:rPr lang="en-GB" sz="2500" dirty="0"/>
              <a:t>Take a look through your long list of adjectives. Think about all the different senses. Do you have some examples for each? Remember, some like 'taste', are harder than others but try to have some variety and not all about what you can ‘see’.</a:t>
            </a:r>
            <a:endParaRPr lang="en-US" sz="2500"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2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274638"/>
            <a:ext cx="5688632" cy="1143000"/>
          </a:xfrm>
          <a:solidFill>
            <a:schemeClr val="tx2">
              <a:lumMod val="20000"/>
              <a:lumOff val="80000"/>
            </a:schemeClr>
          </a:solidFill>
          <a:ln w="76200">
            <a:solidFill>
              <a:schemeClr val="tx2">
                <a:lumMod val="60000"/>
                <a:lumOff val="40000"/>
              </a:schemeClr>
            </a:solidFill>
          </a:ln>
        </p:spPr>
        <p:txBody>
          <a:bodyPr>
            <a:normAutofit/>
          </a:bodyPr>
          <a:lstStyle/>
          <a:p>
            <a:r>
              <a:rPr lang="en-GB" sz="6000" b="1" dirty="0">
                <a:solidFill>
                  <a:srgbClr val="0070C0"/>
                </a:solidFill>
              </a:rPr>
              <a:t>Lesson 3</a:t>
            </a:r>
            <a:endParaRPr lang="en-US" sz="6000" b="1" dirty="0">
              <a:solidFill>
                <a:srgbClr val="0070C0"/>
              </a:solidFill>
            </a:endParaRPr>
          </a:p>
        </p:txBody>
      </p:sp>
      <p:sp>
        <p:nvSpPr>
          <p:cNvPr id="3" name="Content Placeholder 2"/>
          <p:cNvSpPr>
            <a:spLocks noGrp="1"/>
          </p:cNvSpPr>
          <p:nvPr>
            <p:ph idx="1"/>
          </p:nvPr>
        </p:nvSpPr>
        <p:spPr/>
        <p:txBody>
          <a:bodyPr/>
          <a:lstStyle/>
          <a:p>
            <a:endParaRPr lang="en-US" dirty="0"/>
          </a:p>
        </p:txBody>
      </p:sp>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1691680" y="1700808"/>
            <a:ext cx="5688632" cy="4031471"/>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rmAutofit fontScale="90000"/>
          </a:bodyPr>
          <a:lstStyle/>
          <a:p>
            <a:r>
              <a:rPr lang="en-GB" dirty="0"/>
              <a:t>Let’s quickly recap our</a:t>
            </a:r>
            <a:br>
              <a:rPr lang="en-GB" dirty="0"/>
            </a:br>
            <a:r>
              <a:rPr lang="en-GB" dirty="0"/>
              <a:t> learning from yesterday</a:t>
            </a:r>
            <a:endParaRPr lang="en-US" dirty="0"/>
          </a:p>
        </p:txBody>
      </p:sp>
      <p:sp>
        <p:nvSpPr>
          <p:cNvPr id="3" name="Content Placeholder 2"/>
          <p:cNvSpPr>
            <a:spLocks noGrp="1"/>
          </p:cNvSpPr>
          <p:nvPr>
            <p:ph idx="1"/>
          </p:nvPr>
        </p:nvSpPr>
        <p:spPr>
          <a:xfrm>
            <a:off x="467544" y="1844824"/>
            <a:ext cx="8229600" cy="4525963"/>
          </a:xfrm>
        </p:spPr>
        <p:txBody>
          <a:bodyPr vert="horz" lIns="91440" tIns="45720" rIns="91440" bIns="45720" rtlCol="0" anchor="t">
            <a:normAutofit fontScale="92500" lnSpcReduction="20000"/>
          </a:bodyPr>
          <a:lstStyle/>
          <a:p>
            <a:r>
              <a:rPr lang="en-GB" dirty="0"/>
              <a:t>Re-read your passage</a:t>
            </a:r>
          </a:p>
          <a:p>
            <a:r>
              <a:rPr lang="en-GB" dirty="0"/>
              <a:t>Re-read your list of nouns – what is a noun?</a:t>
            </a:r>
          </a:p>
          <a:p>
            <a:r>
              <a:rPr lang="en-GB" dirty="0"/>
              <a:t>Re-read your list of adjectives </a:t>
            </a:r>
          </a:p>
          <a:p>
            <a:pPr>
              <a:buNone/>
            </a:pPr>
            <a:r>
              <a:rPr lang="en-GB" dirty="0"/>
              <a:t>       - what is an adjective?</a:t>
            </a:r>
          </a:p>
          <a:p>
            <a:pPr>
              <a:buNone/>
            </a:pPr>
            <a:r>
              <a:rPr lang="en-GB" dirty="0"/>
              <a:t>       - what are the 5 senses you should use?</a:t>
            </a:r>
          </a:p>
          <a:p>
            <a:pPr>
              <a:buNone/>
            </a:pPr>
            <a:endParaRPr lang="en-GB" dirty="0"/>
          </a:p>
          <a:p>
            <a:pPr>
              <a:buNone/>
            </a:pPr>
            <a:r>
              <a:rPr lang="en-GB" dirty="0"/>
              <a:t>What is our end goal?   </a:t>
            </a:r>
          </a:p>
          <a:p>
            <a:pPr>
              <a:buNone/>
            </a:pPr>
            <a:r>
              <a:rPr lang="en-GB" dirty="0"/>
              <a:t>              </a:t>
            </a:r>
            <a:r>
              <a:rPr lang="en-GB" i="1" dirty="0">
                <a:solidFill>
                  <a:srgbClr val="0070C0"/>
                </a:solidFill>
              </a:rPr>
              <a:t>To write a poem, about winter,</a:t>
            </a:r>
          </a:p>
          <a:p>
            <a:pPr>
              <a:buNone/>
            </a:pPr>
            <a:r>
              <a:rPr lang="en-GB" i="1" dirty="0">
                <a:solidFill>
                  <a:srgbClr val="0070C0"/>
                </a:solidFill>
              </a:rPr>
              <a:t>                    using our vocabulary lists.</a:t>
            </a:r>
          </a:p>
          <a:p>
            <a:pPr>
              <a:buNone/>
            </a:pPr>
            <a:endParaRPr lang="en-US"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6"/>
          <p:cNvSpPr>
            <a:spLocks noChangeArrowheads="1"/>
          </p:cNvSpPr>
          <p:nvPr/>
        </p:nvSpPr>
        <p:spPr bwMode="auto">
          <a:xfrm>
            <a:off x="0" y="0"/>
            <a:ext cx="9144000" cy="6858000"/>
          </a:xfrm>
          <a:prstGeom prst="rect">
            <a:avLst/>
          </a:prstGeom>
          <a:solidFill>
            <a:srgbClr val="66CCFF"/>
          </a:solidFill>
          <a:ln w="9525">
            <a:solidFill>
              <a:schemeClr val="tx1"/>
            </a:solidFill>
            <a:miter lim="800000"/>
            <a:headEnd/>
            <a:tailEnd/>
          </a:ln>
        </p:spPr>
        <p:txBody>
          <a:bodyPr wrap="none" anchor="ctr"/>
          <a:lstStyle/>
          <a:p>
            <a:pPr marL="342900" indent="-342900" eaLnBrk="1" hangingPunct="1"/>
            <a:endParaRPr lang="en-US"/>
          </a:p>
        </p:txBody>
      </p:sp>
      <p:sp>
        <p:nvSpPr>
          <p:cNvPr id="5" name="Rectangle 3"/>
          <p:cNvSpPr txBox="1">
            <a:spLocks noChangeArrowheads="1"/>
          </p:cNvSpPr>
          <p:nvPr/>
        </p:nvSpPr>
        <p:spPr>
          <a:xfrm>
            <a:off x="1403648" y="3284984"/>
            <a:ext cx="6400800" cy="1752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schemeClr val="tx1"/>
                </a:solidFill>
                <a:effectLst/>
                <a:uLnTx/>
                <a:uFillTx/>
                <a:latin typeface="Comic Sans MS" pitchFamily="66" charset="0"/>
                <a:ea typeface="+mn-ea"/>
                <a:cs typeface="+mn-cs"/>
              </a:rPr>
              <a:t>When something is similar to something else:  ‘as’  or</a:t>
            </a:r>
            <a:r>
              <a:rPr kumimoji="0" lang="en-GB" sz="3200" b="0" i="0" u="none" strike="noStrike" kern="1200" cap="none" spc="0" normalizeH="0" noProof="0" dirty="0">
                <a:ln>
                  <a:noFill/>
                </a:ln>
                <a:solidFill>
                  <a:schemeClr val="tx1"/>
                </a:solidFill>
                <a:effectLst/>
                <a:uLnTx/>
                <a:uFillTx/>
                <a:latin typeface="Comic Sans MS" pitchFamily="66" charset="0"/>
                <a:ea typeface="+mn-ea"/>
                <a:cs typeface="+mn-cs"/>
              </a:rPr>
              <a:t>  ‘like’</a:t>
            </a:r>
            <a:endParaRPr kumimoji="0" lang="en-GB" sz="32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
        <p:nvSpPr>
          <p:cNvPr id="6" name="WordArt 5"/>
          <p:cNvSpPr>
            <a:spLocks noChangeArrowheads="1" noChangeShapeType="1" noTextEdit="1"/>
          </p:cNvSpPr>
          <p:nvPr/>
        </p:nvSpPr>
        <p:spPr bwMode="auto">
          <a:xfrm>
            <a:off x="1763688" y="548680"/>
            <a:ext cx="5616624" cy="2316634"/>
          </a:xfrm>
          <a:prstGeom prst="rect">
            <a:avLst/>
          </a:prstGeom>
        </p:spPr>
        <p:txBody>
          <a:bodyPr wrap="none" fromWordArt="1">
            <a:prstTxWarp prst="textDoubleWave1">
              <a:avLst>
                <a:gd name="adj1" fmla="val 6500"/>
                <a:gd name="adj2" fmla="val 0"/>
              </a:avLst>
            </a:prstTxWarp>
          </a:bodyPr>
          <a:lstStyle/>
          <a:p>
            <a:pPr algn="ctr"/>
            <a:r>
              <a:rPr lang="en-US" sz="3600" b="1" kern="10" dirty="0">
                <a:ln w="9525">
                  <a:noFill/>
                  <a:round/>
                  <a:headEnd/>
                  <a:tailEnd/>
                </a:ln>
                <a:solidFill>
                  <a:schemeClr val="bg1">
                    <a:lumMod val="50000"/>
                  </a:schemeClr>
                </a:solidFill>
                <a:latin typeface="+mj-lt"/>
                <a:ea typeface="+mj-lt"/>
                <a:cs typeface="+mj-lt"/>
              </a:rPr>
              <a:t>Similes</a:t>
            </a:r>
          </a:p>
        </p:txBody>
      </p:sp>
      <p:pic>
        <p:nvPicPr>
          <p:cNvPr id="7"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1043608" y="4797152"/>
            <a:ext cx="7078928" cy="1916237"/>
          </a:xfrm>
          <a:prstGeom prst="rect">
            <a:avLst/>
          </a:prstGeom>
          <a:noFill/>
        </p:spPr>
      </p:pic>
      <p:sp>
        <p:nvSpPr>
          <p:cNvPr id="8"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539552" y="404664"/>
            <a:ext cx="8265849" cy="5857916"/>
          </a:xfrm>
          <a:prstGeom prst="rect">
            <a:avLst/>
          </a:prstGeom>
          <a:noFill/>
        </p:spPr>
      </p:pic>
      <p:sp>
        <p:nvSpPr>
          <p:cNvPr id="3" name="Title 1"/>
          <p:cNvSpPr txBox="1">
            <a:spLocks/>
          </p:cNvSpPr>
          <p:nvPr/>
        </p:nvSpPr>
        <p:spPr>
          <a:xfrm>
            <a:off x="467544" y="620688"/>
            <a:ext cx="6721624" cy="1981200"/>
          </a:xfrm>
          <a:prstGeom prst="rect">
            <a:avLst/>
          </a:prstGeom>
        </p:spPr>
        <p:txBody>
          <a:bodyPr vert="horz" lIns="91440" tIns="45720" rIns="91440" bIns="45720" rtlCol="0" anchor="ctr">
            <a:normAutofit fontScale="67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11000" b="1" i="0" u="none" strike="noStrike" kern="1200" cap="none" spc="0" normalizeH="0" baseline="0" noProof="0" dirty="0">
                <a:ln>
                  <a:noFill/>
                </a:ln>
                <a:solidFill>
                  <a:schemeClr val="tx1"/>
                </a:solidFill>
                <a:effectLst/>
                <a:uLnTx/>
                <a:uFillTx/>
                <a:latin typeface="+mj-lt"/>
                <a:ea typeface="+mj-ea"/>
                <a:cs typeface="+mj-cs"/>
              </a:rPr>
              <a:t>Winter </a:t>
            </a:r>
            <a:br>
              <a:rPr kumimoji="0" lang="en-GB" sz="11000" b="1" i="0" u="none" strike="noStrike" kern="1200" cap="none" spc="0" normalizeH="0" baseline="0" noProof="0" dirty="0">
                <a:ln>
                  <a:noFill/>
                </a:ln>
                <a:solidFill>
                  <a:schemeClr val="tx1"/>
                </a:solidFill>
                <a:effectLst/>
                <a:uLnTx/>
                <a:uFillTx/>
                <a:latin typeface="+mj-lt"/>
                <a:ea typeface="+mj-ea"/>
                <a:cs typeface="+mj-cs"/>
              </a:rPr>
            </a:br>
            <a:r>
              <a:rPr kumimoji="0" lang="en-GB" sz="11000" b="1" i="0" u="none" strike="noStrike" kern="1200" cap="none" spc="0" normalizeH="0" baseline="0" noProof="0" dirty="0">
                <a:ln>
                  <a:noFill/>
                </a:ln>
                <a:solidFill>
                  <a:schemeClr val="tx1"/>
                </a:solidFill>
                <a:effectLst/>
                <a:uLnTx/>
                <a:uFillTx/>
                <a:latin typeface="+mj-lt"/>
                <a:ea typeface="+mj-ea"/>
                <a:cs typeface="+mj-cs"/>
              </a:rPr>
              <a:t>Wonderland</a:t>
            </a:r>
          </a:p>
        </p:txBody>
      </p:sp>
      <p:sp>
        <p:nvSpPr>
          <p:cNvPr id="5" name="Subtitle 2"/>
          <p:cNvSpPr txBox="1">
            <a:spLocks/>
          </p:cNvSpPr>
          <p:nvPr/>
        </p:nvSpPr>
        <p:spPr>
          <a:xfrm>
            <a:off x="5364088" y="4725144"/>
            <a:ext cx="2880320" cy="11430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GB" sz="6000" b="0" i="0" u="none" strike="noStrike" kern="1200" cap="none" spc="0" normalizeH="0" baseline="0" noProof="0" dirty="0">
                <a:ln>
                  <a:noFill/>
                </a:ln>
                <a:solidFill>
                  <a:schemeClr val="tx1"/>
                </a:solidFill>
                <a:effectLst/>
                <a:uLnTx/>
                <a:uFillTx/>
                <a:latin typeface="+mn-lt"/>
                <a:ea typeface="+mn-ea"/>
                <a:cs typeface="+mn-cs"/>
              </a:rPr>
              <a:t>Similes</a:t>
            </a:r>
          </a:p>
        </p:txBody>
      </p:sp>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332656"/>
            <a:ext cx="8229600" cy="1219200"/>
          </a:xfrm>
        </p:spPr>
        <p:txBody>
          <a:bodyPr>
            <a:noAutofit/>
          </a:bodyPr>
          <a:lstStyle/>
          <a:p>
            <a:pPr algn="ctr"/>
            <a:r>
              <a:rPr lang="en-GB" sz="10000" dirty="0"/>
              <a:t>As ........as.....</a:t>
            </a:r>
          </a:p>
        </p:txBody>
      </p:sp>
      <p:pic>
        <p:nvPicPr>
          <p:cNvPr id="51202" name="Picture 2" descr="https://media.wnyc.org/media/photologue/images/9c/01_snowflake_1.jpg">
            <a:hlinkClick r:id="rId2"/>
          </p:cNvPr>
          <p:cNvPicPr>
            <a:picLocks noChangeAspect="1" noChangeArrowheads="1"/>
          </p:cNvPicPr>
          <p:nvPr/>
        </p:nvPicPr>
        <p:blipFill>
          <a:blip r:embed="rId3" cstate="print"/>
          <a:srcRect/>
          <a:stretch>
            <a:fillRect/>
          </a:stretch>
        </p:blipFill>
        <p:spPr bwMode="auto">
          <a:xfrm>
            <a:off x="1043608" y="2420888"/>
            <a:ext cx="1357322" cy="1493579"/>
          </a:xfrm>
          <a:prstGeom prst="rect">
            <a:avLst/>
          </a:prstGeom>
          <a:noFill/>
        </p:spPr>
      </p:pic>
      <p:pic>
        <p:nvPicPr>
          <p:cNvPr id="5" name="Picture 2" descr="https://media.wnyc.org/media/photologue/images/9c/01_snowflake_1.jpg">
            <a:hlinkClick r:id="rId2"/>
          </p:cNvPr>
          <p:cNvPicPr>
            <a:picLocks noChangeAspect="1" noChangeArrowheads="1"/>
          </p:cNvPicPr>
          <p:nvPr/>
        </p:nvPicPr>
        <p:blipFill>
          <a:blip r:embed="rId3" cstate="print"/>
          <a:srcRect/>
          <a:stretch>
            <a:fillRect/>
          </a:stretch>
        </p:blipFill>
        <p:spPr bwMode="auto">
          <a:xfrm>
            <a:off x="4716016" y="2564904"/>
            <a:ext cx="1357322" cy="1493579"/>
          </a:xfrm>
          <a:prstGeom prst="rect">
            <a:avLst/>
          </a:prstGeom>
          <a:noFill/>
        </p:spPr>
      </p:pic>
      <p:pic>
        <p:nvPicPr>
          <p:cNvPr id="6" name="Picture 2" descr="https://media.wnyc.org/media/photologue/images/9c/01_snowflake_1.jpg">
            <a:hlinkClick r:id="rId2"/>
          </p:cNvPr>
          <p:cNvPicPr>
            <a:picLocks noChangeAspect="1" noChangeArrowheads="1"/>
          </p:cNvPicPr>
          <p:nvPr/>
        </p:nvPicPr>
        <p:blipFill>
          <a:blip r:embed="rId3" cstate="print"/>
          <a:srcRect/>
          <a:stretch>
            <a:fillRect/>
          </a:stretch>
        </p:blipFill>
        <p:spPr bwMode="auto">
          <a:xfrm>
            <a:off x="2771800" y="1772816"/>
            <a:ext cx="1357322" cy="1493579"/>
          </a:xfrm>
          <a:prstGeom prst="rect">
            <a:avLst/>
          </a:prstGeom>
          <a:noFill/>
        </p:spPr>
      </p:pic>
      <p:pic>
        <p:nvPicPr>
          <p:cNvPr id="7" name="Picture 2" descr="https://media.wnyc.org/media/photologue/images/9c/01_snowflake_1.jpg">
            <a:hlinkClick r:id="rId2"/>
          </p:cNvPr>
          <p:cNvPicPr>
            <a:picLocks noChangeAspect="1" noChangeArrowheads="1"/>
          </p:cNvPicPr>
          <p:nvPr/>
        </p:nvPicPr>
        <p:blipFill>
          <a:blip r:embed="rId3" cstate="print"/>
          <a:srcRect/>
          <a:stretch>
            <a:fillRect/>
          </a:stretch>
        </p:blipFill>
        <p:spPr bwMode="auto">
          <a:xfrm>
            <a:off x="7092280" y="3717032"/>
            <a:ext cx="1357322" cy="1493579"/>
          </a:xfrm>
          <a:prstGeom prst="rect">
            <a:avLst/>
          </a:prstGeom>
          <a:noFill/>
        </p:spPr>
      </p:pic>
      <p:sp>
        <p:nvSpPr>
          <p:cNvPr id="8" name="Title 2"/>
          <p:cNvSpPr txBox="1">
            <a:spLocks/>
          </p:cNvSpPr>
          <p:nvPr/>
        </p:nvSpPr>
        <p:spPr>
          <a:xfrm>
            <a:off x="611560" y="4797152"/>
            <a:ext cx="8229600" cy="1219200"/>
          </a:xfrm>
          <a:prstGeom prst="rect">
            <a:avLst/>
          </a:prstGeom>
          <a:ln w="6350" cap="rnd">
            <a:noFill/>
          </a:ln>
        </p:spPr>
        <p:txBody>
          <a:bodyPr vert="horz"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8000" b="1" i="0" u="none" strike="noStrike" kern="1200" cap="none" spc="-100" normalizeH="0" baseline="0" noProof="0" dirty="0">
                <a:ln w="3200">
                  <a:solidFill>
                    <a:schemeClr val="bg2">
                      <a:shade val="75000"/>
                      <a:alpha val="25000"/>
                    </a:schemeClr>
                  </a:solidFill>
                  <a:prstDash val="solid"/>
                  <a:round/>
                </a:ln>
                <a:solidFill>
                  <a:schemeClr val="bg1">
                    <a:lumMod val="50000"/>
                  </a:schemeClr>
                </a:solidFill>
                <a:effectLst>
                  <a:innerShdw blurRad="50800" dist="25400" dir="13500000">
                    <a:prstClr val="black">
                      <a:alpha val="70000"/>
                    </a:prstClr>
                  </a:innerShdw>
                </a:effectLst>
                <a:uLnTx/>
                <a:uFillTx/>
                <a:latin typeface="+mj-lt"/>
                <a:ea typeface="+mj-ea"/>
                <a:cs typeface="+mj-cs"/>
              </a:rPr>
              <a:t>Like....</a:t>
            </a:r>
          </a:p>
        </p:txBody>
      </p:sp>
      <p:sp>
        <p:nvSpPr>
          <p:cNvPr id="9"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404664"/>
            <a:ext cx="8229600" cy="1219200"/>
          </a:xfrm>
        </p:spPr>
        <p:txBody>
          <a:bodyPr>
            <a:normAutofit/>
          </a:bodyPr>
          <a:lstStyle/>
          <a:p>
            <a:pPr algn="ctr"/>
            <a:r>
              <a:rPr lang="en-GB" sz="3500" b="1" dirty="0"/>
              <a:t>Snow as crunchy as crisp autumn leaves.</a:t>
            </a:r>
            <a:br>
              <a:rPr lang="en-GB" sz="3500" dirty="0"/>
            </a:br>
            <a:endParaRPr lang="en-GB" sz="3500" dirty="0"/>
          </a:p>
        </p:txBody>
      </p:sp>
      <p:pic>
        <p:nvPicPr>
          <p:cNvPr id="50178" name="Picture 2" descr="http://1.bp.blogspot.com/-Xl4vdtfBliU/TnDtivG1pxI/AAAAAAAAIUg/oPfJszNNHNA/s1600/love-lonely-autumn-leaves-31000.jpg">
            <a:hlinkClick r:id="rId2"/>
          </p:cNvPr>
          <p:cNvPicPr>
            <a:picLocks noChangeAspect="1" noChangeArrowheads="1"/>
          </p:cNvPicPr>
          <p:nvPr/>
        </p:nvPicPr>
        <p:blipFill>
          <a:blip r:embed="rId3" cstate="print"/>
          <a:srcRect/>
          <a:stretch>
            <a:fillRect/>
          </a:stretch>
        </p:blipFill>
        <p:spPr bwMode="auto">
          <a:xfrm>
            <a:off x="467544" y="1556792"/>
            <a:ext cx="3936437" cy="2952328"/>
          </a:xfrm>
          <a:prstGeom prst="rect">
            <a:avLst/>
          </a:prstGeom>
          <a:noFill/>
        </p:spPr>
      </p:pic>
      <p:pic>
        <p:nvPicPr>
          <p:cNvPr id="12290" name="Picture 2" descr="Wonderful Sound of Crunchy Snow - YouTube"/>
          <p:cNvPicPr>
            <a:picLocks noChangeAspect="1" noChangeArrowheads="1"/>
          </p:cNvPicPr>
          <p:nvPr/>
        </p:nvPicPr>
        <p:blipFill>
          <a:blip r:embed="rId4" cstate="print"/>
          <a:srcRect/>
          <a:stretch>
            <a:fillRect/>
          </a:stretch>
        </p:blipFill>
        <p:spPr bwMode="auto">
          <a:xfrm>
            <a:off x="4499991" y="1556792"/>
            <a:ext cx="4128459" cy="3096344"/>
          </a:xfrm>
          <a:prstGeom prst="rect">
            <a:avLst/>
          </a:prstGeom>
          <a:noFill/>
        </p:spPr>
      </p:pic>
      <p:sp>
        <p:nvSpPr>
          <p:cNvPr id="5" name="Rectangle 4"/>
          <p:cNvSpPr/>
          <p:nvPr/>
        </p:nvSpPr>
        <p:spPr>
          <a:xfrm>
            <a:off x="611560" y="5085184"/>
            <a:ext cx="8136904" cy="1169551"/>
          </a:xfrm>
          <a:prstGeom prst="rect">
            <a:avLst/>
          </a:prstGeom>
        </p:spPr>
        <p:txBody>
          <a:bodyPr wrap="square">
            <a:spAutoFit/>
          </a:bodyPr>
          <a:lstStyle/>
          <a:p>
            <a:pPr algn="ctr"/>
            <a:r>
              <a:rPr lang="en-GB" sz="3500" b="1" dirty="0"/>
              <a:t>Snow crunchy like crisp, dry </a:t>
            </a:r>
          </a:p>
          <a:p>
            <a:pPr algn="ctr"/>
            <a:r>
              <a:rPr lang="en-GB" sz="3500" b="1" dirty="0"/>
              <a:t>Autumn leaves.</a:t>
            </a:r>
            <a:endParaRPr lang="en-US" sz="3500" dirty="0"/>
          </a:p>
        </p:txBody>
      </p:sp>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251520" y="332656"/>
            <a:ext cx="8229600" cy="1219200"/>
          </a:xfrm>
          <a:prstGeom prst="rect">
            <a:avLst/>
          </a:prstGeom>
        </p:spPr>
        <p:txBody>
          <a:bodyPr>
            <a:normAutofit fontScale="6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br>
              <a:rPr kumimoji="0" lang="en-GB" sz="4400" b="0" i="0" u="none" strike="noStrike" kern="1200" cap="none" spc="0" normalizeH="0" baseline="0" noProof="0" dirty="0">
                <a:ln>
                  <a:noFill/>
                </a:ln>
                <a:solidFill>
                  <a:schemeClr val="tx1"/>
                </a:solidFill>
                <a:effectLst/>
                <a:uLnTx/>
                <a:uFillTx/>
                <a:latin typeface="+mj-lt"/>
                <a:ea typeface="+mj-ea"/>
                <a:cs typeface="+mj-cs"/>
              </a:rPr>
            </a:br>
            <a:r>
              <a:rPr kumimoji="0" lang="en-GB" sz="6700" b="1" i="0" u="none" strike="noStrike" kern="1200" cap="none" spc="0" normalizeH="0" baseline="0" noProof="0" dirty="0">
                <a:ln>
                  <a:noFill/>
                </a:ln>
                <a:solidFill>
                  <a:schemeClr val="tx1"/>
                </a:solidFill>
                <a:effectLst/>
                <a:uLnTx/>
                <a:uFillTx/>
                <a:latin typeface="+mj-lt"/>
                <a:ea typeface="+mj-ea"/>
                <a:cs typeface="+mj-cs"/>
              </a:rPr>
              <a:t>Noses as red as</a:t>
            </a:r>
            <a:r>
              <a:rPr kumimoji="0" lang="en-GB" sz="6700" b="1" i="0" u="none" strike="noStrike" kern="1200" cap="none" spc="0" normalizeH="0" noProof="0" dirty="0">
                <a:ln>
                  <a:noFill/>
                </a:ln>
                <a:solidFill>
                  <a:schemeClr val="tx1"/>
                </a:solidFill>
                <a:effectLst/>
                <a:uLnTx/>
                <a:uFillTx/>
                <a:latin typeface="+mj-lt"/>
                <a:ea typeface="+mj-ea"/>
                <a:cs typeface="+mj-cs"/>
              </a:rPr>
              <a:t> </a:t>
            </a:r>
            <a:r>
              <a:rPr kumimoji="0" lang="en-GB" sz="6700" b="1" i="0" u="none" strike="noStrike" kern="1200" cap="none" spc="0" normalizeH="0" baseline="0" noProof="0" dirty="0">
                <a:ln>
                  <a:noFill/>
                </a:ln>
                <a:solidFill>
                  <a:schemeClr val="tx1"/>
                </a:solidFill>
                <a:effectLst/>
                <a:uLnTx/>
                <a:uFillTx/>
                <a:latin typeface="+mj-lt"/>
                <a:ea typeface="+mj-ea"/>
                <a:cs typeface="+mj-cs"/>
              </a:rPr>
              <a:t>a juicy, ripe tomato.</a:t>
            </a:r>
            <a:endParaRPr kumimoji="0" lang="en-GB" sz="6700" b="0" i="0" u="none" strike="noStrike" kern="1200" cap="none" spc="0" normalizeH="0" baseline="0" noProof="0" dirty="0">
              <a:ln>
                <a:noFill/>
              </a:ln>
              <a:solidFill>
                <a:schemeClr val="tx1"/>
              </a:solidFill>
              <a:effectLst/>
              <a:uLnTx/>
              <a:uFillTx/>
              <a:latin typeface="+mj-lt"/>
              <a:ea typeface="+mj-ea"/>
              <a:cs typeface="+mj-cs"/>
            </a:endParaRPr>
          </a:p>
        </p:txBody>
      </p:sp>
      <p:pic>
        <p:nvPicPr>
          <p:cNvPr id="3" name="Picture 6" descr="http://upload.wikimedia.org/wikipedia/commons/6/6c/Tomato-global.png">
            <a:hlinkClick r:id="rId2"/>
          </p:cNvPr>
          <p:cNvPicPr>
            <a:picLocks noChangeAspect="1" noChangeArrowheads="1"/>
          </p:cNvPicPr>
          <p:nvPr/>
        </p:nvPicPr>
        <p:blipFill>
          <a:blip r:embed="rId3" cstate="print"/>
          <a:srcRect/>
          <a:stretch>
            <a:fillRect/>
          </a:stretch>
        </p:blipFill>
        <p:spPr bwMode="auto">
          <a:xfrm>
            <a:off x="755576" y="1884791"/>
            <a:ext cx="2592288" cy="2772142"/>
          </a:xfrm>
          <a:prstGeom prst="rect">
            <a:avLst/>
          </a:prstGeom>
          <a:noFill/>
        </p:spPr>
      </p:pic>
      <p:sp>
        <p:nvSpPr>
          <p:cNvPr id="4" name="Title 2"/>
          <p:cNvSpPr txBox="1">
            <a:spLocks/>
          </p:cNvSpPr>
          <p:nvPr/>
        </p:nvSpPr>
        <p:spPr>
          <a:xfrm>
            <a:off x="467544" y="5157192"/>
            <a:ext cx="8229600" cy="1219200"/>
          </a:xfrm>
          <a:prstGeom prst="rect">
            <a:avLst/>
          </a:prstGeom>
        </p:spPr>
        <p:txBody>
          <a:bodyPr>
            <a:normAutofit fontScale="6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700" b="1" i="0" u="none" strike="noStrike" kern="1200" cap="none" spc="0" normalizeH="0" baseline="0" noProof="0" dirty="0">
                <a:ln>
                  <a:noFill/>
                </a:ln>
                <a:solidFill>
                  <a:schemeClr val="tx1"/>
                </a:solidFill>
                <a:effectLst/>
                <a:uLnTx/>
                <a:uFillTx/>
                <a:latin typeface="+mj-lt"/>
                <a:ea typeface="+mj-ea"/>
                <a:cs typeface="+mj-cs"/>
              </a:rPr>
              <a:t>Noses red like a juicy, ripe tomato.</a:t>
            </a:r>
            <a:br>
              <a:rPr kumimoji="0" lang="en-GB" sz="4400" b="0" i="0" u="none" strike="noStrike" kern="1200" cap="none" spc="0" normalizeH="0" baseline="0" noProof="0" dirty="0">
                <a:ln>
                  <a:noFill/>
                </a:ln>
                <a:solidFill>
                  <a:schemeClr val="tx1"/>
                </a:solidFill>
                <a:effectLst/>
                <a:uLnTx/>
                <a:uFillTx/>
                <a:latin typeface="+mj-lt"/>
                <a:ea typeface="+mj-ea"/>
                <a:cs typeface="+mj-cs"/>
              </a:rPr>
            </a:b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35842" name="Picture 2" descr="How Climate Helps Explain How Your Nose Got Its Shape | Inside Science"/>
          <p:cNvPicPr>
            <a:picLocks noChangeAspect="1" noChangeArrowheads="1"/>
          </p:cNvPicPr>
          <p:nvPr/>
        </p:nvPicPr>
        <p:blipFill>
          <a:blip r:embed="rId4" cstate="print"/>
          <a:srcRect/>
          <a:stretch>
            <a:fillRect/>
          </a:stretch>
        </p:blipFill>
        <p:spPr bwMode="auto">
          <a:xfrm>
            <a:off x="3635896" y="1700808"/>
            <a:ext cx="5004048" cy="2946828"/>
          </a:xfrm>
          <a:prstGeom prst="rect">
            <a:avLst/>
          </a:prstGeom>
          <a:noFill/>
        </p:spPr>
      </p:pic>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323528" y="548680"/>
            <a:ext cx="8229600" cy="1219200"/>
          </a:xfrm>
          <a:prstGeom prst="rect">
            <a:avLst/>
          </a:prstGeom>
        </p:spPr>
        <p:txBody>
          <a:bodyPr>
            <a:normAutofit fontScale="2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15000" b="1" i="0" u="none" strike="noStrike" kern="1200" cap="none" spc="0" normalizeH="0" baseline="0" noProof="0" dirty="0">
                <a:ln>
                  <a:noFill/>
                </a:ln>
                <a:solidFill>
                  <a:schemeClr val="tx1"/>
                </a:solidFill>
                <a:effectLst/>
                <a:uLnTx/>
                <a:uFillTx/>
                <a:latin typeface="+mj-lt"/>
                <a:ea typeface="+mj-ea"/>
                <a:cs typeface="+mj-cs"/>
              </a:rPr>
              <a:t>Pavements as sparkly as the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15000" b="1" i="0" u="none" strike="noStrike" kern="1200" cap="none" spc="0" normalizeH="0" baseline="0" noProof="0" dirty="0">
                <a:ln>
                  <a:noFill/>
                </a:ln>
                <a:solidFill>
                  <a:schemeClr val="tx1"/>
                </a:solidFill>
                <a:effectLst/>
                <a:uLnTx/>
                <a:uFillTx/>
                <a:latin typeface="+mj-lt"/>
                <a:ea typeface="+mj-ea"/>
                <a:cs typeface="+mj-cs"/>
              </a:rPr>
              <a:t>distant bright stars.</a:t>
            </a:r>
            <a:br>
              <a:rPr kumimoji="0" lang="en-GB" sz="4400" b="0" i="0" u="none" strike="noStrike" kern="1200" cap="none" spc="0" normalizeH="0" baseline="0" noProof="0" dirty="0">
                <a:ln>
                  <a:noFill/>
                </a:ln>
                <a:solidFill>
                  <a:schemeClr val="tx1"/>
                </a:solidFill>
                <a:effectLst/>
                <a:uLnTx/>
                <a:uFillTx/>
                <a:latin typeface="+mj-lt"/>
                <a:ea typeface="+mj-ea"/>
                <a:cs typeface="+mj-cs"/>
              </a:rPr>
            </a:b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3" name="Picture 2" descr="http://www.wallpaperswala.com/wp-content/uploads/2013/04/star-picture.jpg">
            <a:hlinkClick r:id="rId2"/>
          </p:cNvPr>
          <p:cNvPicPr>
            <a:picLocks noChangeAspect="1" noChangeArrowheads="1"/>
          </p:cNvPicPr>
          <p:nvPr/>
        </p:nvPicPr>
        <p:blipFill>
          <a:blip r:embed="rId3" cstate="print"/>
          <a:srcRect/>
          <a:stretch>
            <a:fillRect/>
          </a:stretch>
        </p:blipFill>
        <p:spPr bwMode="auto">
          <a:xfrm>
            <a:off x="2195736" y="1628800"/>
            <a:ext cx="4157819" cy="3096344"/>
          </a:xfrm>
          <a:prstGeom prst="rect">
            <a:avLst/>
          </a:prstGeom>
          <a:noFill/>
        </p:spPr>
      </p:pic>
      <p:sp>
        <p:nvSpPr>
          <p:cNvPr id="4" name="Title 2"/>
          <p:cNvSpPr txBox="1">
            <a:spLocks/>
          </p:cNvSpPr>
          <p:nvPr/>
        </p:nvSpPr>
        <p:spPr>
          <a:xfrm>
            <a:off x="467544" y="5085184"/>
            <a:ext cx="8229600" cy="1219200"/>
          </a:xfrm>
          <a:prstGeom prst="rect">
            <a:avLst/>
          </a:prstGeom>
        </p:spPr>
        <p:txBody>
          <a:bodyPr>
            <a:normAutofit fontScale="5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700" b="1" i="0" u="none" strike="noStrike" kern="1200" cap="none" spc="0" normalizeH="0" baseline="0" noProof="0">
                <a:ln>
                  <a:noFill/>
                </a:ln>
                <a:solidFill>
                  <a:schemeClr val="tx1"/>
                </a:solidFill>
                <a:effectLst/>
                <a:uLnTx/>
                <a:uFillTx/>
                <a:latin typeface="+mj-lt"/>
                <a:ea typeface="+mj-ea"/>
                <a:cs typeface="+mj-cs"/>
              </a:rPr>
              <a:t>Pavements glistening like the brightest star.</a:t>
            </a:r>
            <a:br>
              <a:rPr kumimoji="0" lang="en-GB" sz="4400" b="0" i="0" u="none" strike="noStrike" kern="1200" cap="none" spc="0" normalizeH="0" baseline="0" noProof="0">
                <a:ln>
                  <a:noFill/>
                </a:ln>
                <a:solidFill>
                  <a:schemeClr val="tx1"/>
                </a:solidFill>
                <a:effectLst/>
                <a:uLnTx/>
                <a:uFillTx/>
                <a:latin typeface="+mj-lt"/>
                <a:ea typeface="+mj-ea"/>
                <a:cs typeface="+mj-cs"/>
              </a:rPr>
            </a:b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5"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yorkvision.co.uk/wp-content/uploads/2013/07/make_a_lolly.jpg">
            <a:hlinkClick r:id="rId2"/>
          </p:cNvPr>
          <p:cNvPicPr>
            <a:picLocks noChangeAspect="1" noChangeArrowheads="1"/>
          </p:cNvPicPr>
          <p:nvPr/>
        </p:nvPicPr>
        <p:blipFill>
          <a:blip r:embed="rId3" cstate="print"/>
          <a:srcRect/>
          <a:stretch>
            <a:fillRect/>
          </a:stretch>
        </p:blipFill>
        <p:spPr bwMode="auto">
          <a:xfrm>
            <a:off x="0" y="116632"/>
            <a:ext cx="4176464" cy="2775059"/>
          </a:xfrm>
          <a:prstGeom prst="rect">
            <a:avLst/>
          </a:prstGeom>
          <a:noFill/>
        </p:spPr>
      </p:pic>
      <p:sp>
        <p:nvSpPr>
          <p:cNvPr id="3" name="Title 2"/>
          <p:cNvSpPr txBox="1">
            <a:spLocks/>
          </p:cNvSpPr>
          <p:nvPr/>
        </p:nvSpPr>
        <p:spPr>
          <a:xfrm>
            <a:off x="323528" y="2492896"/>
            <a:ext cx="8229600" cy="1219200"/>
          </a:xfrm>
          <a:prstGeom prst="rect">
            <a:avLst/>
          </a:prstGeom>
        </p:spPr>
        <p:txBody>
          <a:bodyPr>
            <a:normAutofit fontScale="6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700" b="1" i="0" u="none" strike="noStrike" kern="1200" cap="none" spc="0" normalizeH="0" baseline="0" noProof="0" dirty="0">
                <a:ln>
                  <a:noFill/>
                </a:ln>
                <a:solidFill>
                  <a:schemeClr val="tx1"/>
                </a:solidFill>
                <a:effectLst/>
                <a:uLnTx/>
                <a:uFillTx/>
                <a:latin typeface="+mj-lt"/>
                <a:ea typeface="+mj-ea"/>
                <a:cs typeface="+mj-cs"/>
              </a:rPr>
              <a:t>Fingers cold like a freezing ice-lolly.</a:t>
            </a:r>
            <a:r>
              <a:rPr kumimoji="0" lang="en-GB" sz="4400" b="0" i="0" u="none" strike="noStrike" kern="1200" cap="none" spc="0" normalizeH="0" baseline="0" noProof="0" dirty="0">
                <a:ln>
                  <a:noFill/>
                </a:ln>
                <a:solidFill>
                  <a:schemeClr val="tx1"/>
                </a:solidFill>
                <a:effectLst/>
                <a:uLnTx/>
                <a:uFillTx/>
                <a:latin typeface="+mj-lt"/>
                <a:ea typeface="+mj-ea"/>
                <a:cs typeface="+mj-cs"/>
              </a:rPr>
              <a:t> </a:t>
            </a:r>
            <a:br>
              <a:rPr kumimoji="0" lang="en-GB" sz="4400" b="0" i="0" u="none" strike="noStrike" kern="1200" cap="none" spc="0" normalizeH="0" baseline="0" noProof="0" dirty="0">
                <a:ln>
                  <a:noFill/>
                </a:ln>
                <a:solidFill>
                  <a:schemeClr val="tx1"/>
                </a:solidFill>
                <a:effectLst/>
                <a:uLnTx/>
                <a:uFillTx/>
                <a:latin typeface="+mj-lt"/>
                <a:ea typeface="+mj-ea"/>
                <a:cs typeface="+mj-cs"/>
              </a:rPr>
            </a:b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Title 2"/>
          <p:cNvSpPr txBox="1">
            <a:spLocks/>
          </p:cNvSpPr>
          <p:nvPr/>
        </p:nvSpPr>
        <p:spPr>
          <a:xfrm>
            <a:off x="683568" y="5877272"/>
            <a:ext cx="8229600" cy="1219200"/>
          </a:xfrm>
          <a:prstGeom prst="rect">
            <a:avLst/>
          </a:prstGeom>
        </p:spPr>
        <p:txBody>
          <a:bodyPr>
            <a:normAutofit fontScale="6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700" b="1" i="0" u="none" strike="noStrike" kern="1200" cap="none" spc="0" normalizeH="0" baseline="0" noProof="0" dirty="0">
                <a:ln>
                  <a:noFill/>
                </a:ln>
                <a:solidFill>
                  <a:schemeClr val="tx1"/>
                </a:solidFill>
                <a:effectLst/>
                <a:uLnTx/>
                <a:uFillTx/>
                <a:latin typeface="+mj-lt"/>
                <a:ea typeface="+mj-ea"/>
                <a:cs typeface="+mj-cs"/>
              </a:rPr>
              <a:t>Fingers as cold as freezing ice lollies</a:t>
            </a:r>
            <a:br>
              <a:rPr kumimoji="0" lang="en-GB" sz="4400" b="0" i="0" u="none" strike="noStrike" kern="1200" cap="none" spc="0" normalizeH="0" baseline="0" noProof="0" dirty="0">
                <a:ln>
                  <a:noFill/>
                </a:ln>
                <a:solidFill>
                  <a:schemeClr val="tx1"/>
                </a:solidFill>
                <a:effectLst/>
                <a:uLnTx/>
                <a:uFillTx/>
                <a:latin typeface="+mj-lt"/>
                <a:ea typeface="+mj-ea"/>
                <a:cs typeface="+mj-cs"/>
              </a:rPr>
            </a:b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40962" name="Picture 2" descr="What Is Raynaud's Disease? Causes, Symptoms, and Treatment | Health.com"/>
          <p:cNvPicPr>
            <a:picLocks noChangeAspect="1" noChangeArrowheads="1"/>
          </p:cNvPicPr>
          <p:nvPr/>
        </p:nvPicPr>
        <p:blipFill>
          <a:blip r:embed="rId4" cstate="print"/>
          <a:srcRect/>
          <a:stretch>
            <a:fillRect/>
          </a:stretch>
        </p:blipFill>
        <p:spPr bwMode="auto">
          <a:xfrm>
            <a:off x="4177894" y="3173300"/>
            <a:ext cx="4752528" cy="2606226"/>
          </a:xfrm>
          <a:prstGeom prst="rect">
            <a:avLst/>
          </a:prstGeom>
          <a:noFill/>
        </p:spPr>
      </p:pic>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124744"/>
            <a:ext cx="8229600" cy="4525963"/>
          </a:xfrm>
        </p:spPr>
        <p:txBody>
          <a:bodyPr>
            <a:normAutofit fontScale="92500" lnSpcReduction="20000"/>
          </a:bodyPr>
          <a:lstStyle/>
          <a:p>
            <a:r>
              <a:rPr lang="en-GB" dirty="0"/>
              <a:t>The scarf was as warm as hot chocolate. </a:t>
            </a:r>
          </a:p>
          <a:p>
            <a:r>
              <a:rPr lang="en-GB" dirty="0"/>
              <a:t> Snow is like a feather falling down.  </a:t>
            </a:r>
          </a:p>
          <a:p>
            <a:r>
              <a:rPr lang="en-GB" dirty="0"/>
              <a:t> The hill was like a blanket of snow. </a:t>
            </a:r>
          </a:p>
          <a:p>
            <a:r>
              <a:rPr lang="en-GB" dirty="0"/>
              <a:t> I slid down the hill like a leaf falling in the breeze. </a:t>
            </a:r>
          </a:p>
          <a:p>
            <a:r>
              <a:rPr lang="en-GB" dirty="0"/>
              <a:t> The hill was as slippery as a banana peel. </a:t>
            </a:r>
          </a:p>
          <a:p>
            <a:r>
              <a:rPr lang="en-GB" dirty="0"/>
              <a:t> The ice was as cold as steel. </a:t>
            </a:r>
          </a:p>
          <a:p>
            <a:r>
              <a:rPr lang="en-GB" dirty="0"/>
              <a:t> Snow is like Santa's bushy white beard. </a:t>
            </a:r>
          </a:p>
          <a:p>
            <a:r>
              <a:rPr lang="en-GB" dirty="0"/>
              <a:t> The ice was as hard as cement. </a:t>
            </a:r>
          </a:p>
          <a:p>
            <a:r>
              <a:rPr lang="en-GB" dirty="0"/>
              <a:t>  My nose was red like a cherry. </a:t>
            </a:r>
          </a:p>
          <a:p>
            <a:pPr>
              <a:buNone/>
            </a:pPr>
            <a:endParaRPr lang="en-US" dirty="0"/>
          </a:p>
        </p:txBody>
      </p:sp>
      <p:pic>
        <p:nvPicPr>
          <p:cNvPr id="4"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6732240" y="4509120"/>
            <a:ext cx="2017272" cy="2023779"/>
          </a:xfrm>
          <a:prstGeom prst="rect">
            <a:avLst/>
          </a:prstGeom>
          <a:noFill/>
        </p:spPr>
      </p:pic>
      <p:sp>
        <p:nvSpPr>
          <p:cNvPr id="5"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204864"/>
            <a:ext cx="8229600" cy="1143000"/>
          </a:xfrm>
        </p:spPr>
        <p:txBody>
          <a:bodyPr>
            <a:normAutofit fontScale="90000"/>
          </a:bodyPr>
          <a:lstStyle/>
          <a:p>
            <a:r>
              <a:rPr lang="en-GB" b="1" u="sng" dirty="0"/>
              <a:t>Tasks:</a:t>
            </a:r>
            <a:r>
              <a:rPr lang="en-GB" b="1" dirty="0"/>
              <a:t> </a:t>
            </a:r>
            <a:br>
              <a:rPr lang="en-GB" b="1" dirty="0"/>
            </a:br>
            <a:br>
              <a:rPr lang="en-GB" b="1" dirty="0"/>
            </a:br>
            <a:r>
              <a:rPr lang="en-GB" b="1" dirty="0"/>
              <a:t> </a:t>
            </a:r>
            <a:r>
              <a:rPr lang="en-GB" sz="3300" dirty="0"/>
              <a:t>Can you complete the simile matching activity?</a:t>
            </a:r>
            <a:br>
              <a:rPr lang="en-GB" sz="3300" dirty="0"/>
            </a:br>
            <a:br>
              <a:rPr lang="en-GB" sz="3300" dirty="0"/>
            </a:br>
            <a:r>
              <a:rPr lang="en-GB" sz="3300" dirty="0"/>
              <a:t>Are there any similes in your passage?</a:t>
            </a:r>
            <a:br>
              <a:rPr lang="en-GB" sz="3300" dirty="0"/>
            </a:br>
            <a:br>
              <a:rPr lang="en-GB" sz="3300" dirty="0"/>
            </a:br>
            <a:r>
              <a:rPr lang="en-GB" sz="3300" dirty="0"/>
              <a:t>Can you add some similes to your planning sheet?</a:t>
            </a:r>
            <a:endParaRPr lang="en-US" sz="3300"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5"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771800" y="5517232"/>
            <a:ext cx="4680520" cy="1124149"/>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WordArt 5"/>
          <p:cNvSpPr>
            <a:spLocks noGrp="1" noChangeArrowheads="1" noChangeShapeType="1" noTextEdit="1"/>
          </p:cNvSpPr>
          <p:nvPr>
            <p:ph type="title"/>
          </p:nvPr>
        </p:nvSpPr>
        <p:spPr bwMode="auto">
          <a:xfrm>
            <a:off x="467544" y="274638"/>
            <a:ext cx="8219256" cy="1858218"/>
          </a:xfrm>
          <a:prstGeom prst="rect">
            <a:avLst/>
          </a:prstGeom>
        </p:spPr>
        <p:txBody>
          <a:bodyPr wrap="none" fromWordArt="1">
            <a:prstTxWarp prst="textDoubleWave1">
              <a:avLst>
                <a:gd name="adj1" fmla="val 6500"/>
                <a:gd name="adj2" fmla="val -380"/>
              </a:avLst>
            </a:prstTxWarp>
          </a:bodyPr>
          <a:lstStyle/>
          <a:p>
            <a:pPr algn="ctr" eaLnBrk="1" hangingPunct="1">
              <a:defRPr/>
            </a:pPr>
            <a:r>
              <a:rPr lang="en-GB" sz="3600" b="1" dirty="0">
                <a:solidFill>
                  <a:schemeClr val="bg1">
                    <a:lumMod val="50000"/>
                  </a:schemeClr>
                </a:solidFill>
              </a:rPr>
              <a:t>Onomatopoeia </a:t>
            </a:r>
            <a:endParaRPr lang="en-GB" sz="3600" kern="10" dirty="0">
              <a:ln w="9525">
                <a:solidFill>
                  <a:srgbClr val="000000"/>
                </a:solidFill>
                <a:round/>
                <a:headEnd/>
                <a:tailEnd/>
              </a:ln>
              <a:solidFill>
                <a:schemeClr val="bg1">
                  <a:lumMod val="50000"/>
                </a:schemeClr>
              </a:solidFill>
              <a:latin typeface="Comic Sans MS" panose="030F0702030302020204" pitchFamily="66" charset="0"/>
            </a:endParaRPr>
          </a:p>
        </p:txBody>
      </p:sp>
      <p:sp>
        <p:nvSpPr>
          <p:cNvPr id="5" name="Rectangle 4"/>
          <p:cNvSpPr/>
          <p:nvPr/>
        </p:nvSpPr>
        <p:spPr>
          <a:xfrm>
            <a:off x="539552" y="2204864"/>
            <a:ext cx="8136904" cy="861774"/>
          </a:xfrm>
          <a:prstGeom prst="rect">
            <a:avLst/>
          </a:prstGeom>
        </p:spPr>
        <p:txBody>
          <a:bodyPr wrap="square">
            <a:spAutoFit/>
          </a:bodyPr>
          <a:lstStyle/>
          <a:p>
            <a:r>
              <a:rPr lang="en-GB" sz="2500" dirty="0">
                <a:latin typeface="Comic Sans MS" pitchFamily="66" charset="0"/>
              </a:rPr>
              <a:t>Sound words-  words that make the sound of the thing they describe…… </a:t>
            </a:r>
            <a:endParaRPr lang="en-US" sz="2500" dirty="0"/>
          </a:p>
        </p:txBody>
      </p:sp>
      <p:sp>
        <p:nvSpPr>
          <p:cNvPr id="6" name="TextBox 5"/>
          <p:cNvSpPr txBox="1"/>
          <p:nvPr/>
        </p:nvSpPr>
        <p:spPr>
          <a:xfrm>
            <a:off x="323528" y="3068960"/>
            <a:ext cx="8280920" cy="2492990"/>
          </a:xfrm>
          <a:prstGeom prst="rect">
            <a:avLst/>
          </a:prstGeom>
          <a:noFill/>
        </p:spPr>
        <p:txBody>
          <a:bodyPr wrap="square" lIns="91440" tIns="45720" rIns="91440" bIns="45720" rtlCol="0" anchor="t">
            <a:spAutoFit/>
          </a:bodyPr>
          <a:lstStyle/>
          <a:p>
            <a:r>
              <a:rPr lang="en-GB" dirty="0"/>
              <a:t>Snowy, icy themed onomatopoeia could include:</a:t>
            </a:r>
          </a:p>
          <a:p>
            <a:endParaRPr lang="en-GB" dirty="0"/>
          </a:p>
          <a:p>
            <a:pPr algn="ctr"/>
            <a:r>
              <a:rPr lang="en-GB" sz="4000" i="1" dirty="0">
                <a:solidFill>
                  <a:schemeClr val="bg1">
                    <a:lumMod val="65000"/>
                  </a:schemeClr>
                </a:solidFill>
              </a:rPr>
              <a:t>squidge        squish      </a:t>
            </a:r>
            <a:endParaRPr lang="en-GB" sz="4000" i="1" dirty="0">
              <a:solidFill>
                <a:schemeClr val="bg1">
                  <a:lumMod val="65000"/>
                </a:schemeClr>
              </a:solidFill>
              <a:cs typeface="Calibri"/>
            </a:endParaRPr>
          </a:p>
          <a:p>
            <a:pPr algn="ctr"/>
            <a:r>
              <a:rPr lang="en-GB" sz="4000" i="1" dirty="0">
                <a:solidFill>
                  <a:schemeClr val="bg1">
                    <a:lumMod val="65000"/>
                  </a:schemeClr>
                </a:solidFill>
              </a:rPr>
              <a:t>  splosh    crunch      </a:t>
            </a:r>
            <a:endParaRPr lang="en-GB" sz="4000" i="1" dirty="0">
              <a:solidFill>
                <a:schemeClr val="bg1">
                  <a:lumMod val="65000"/>
                </a:schemeClr>
              </a:solidFill>
              <a:cs typeface="Calibri"/>
            </a:endParaRPr>
          </a:p>
          <a:p>
            <a:pPr algn="ctr"/>
            <a:r>
              <a:rPr lang="en-GB" sz="4000" i="1" dirty="0">
                <a:solidFill>
                  <a:schemeClr val="bg1">
                    <a:lumMod val="65000"/>
                  </a:schemeClr>
                </a:solidFill>
              </a:rPr>
              <a:t> drip     drop     slip         </a:t>
            </a:r>
            <a:endParaRPr lang="en-US" sz="4000" i="1" dirty="0">
              <a:solidFill>
                <a:schemeClr val="bg1">
                  <a:lumMod val="65000"/>
                </a:schemeClr>
              </a:solidFill>
            </a:endParaRPr>
          </a:p>
        </p:txBody>
      </p:sp>
      <p:sp>
        <p:nvSpPr>
          <p:cNvPr id="7" name="Title 1"/>
          <p:cNvSpPr txBox="1">
            <a:spLocks/>
          </p:cNvSpPr>
          <p:nvPr/>
        </p:nvSpPr>
        <p:spPr>
          <a:xfrm>
            <a:off x="116990" y="69205"/>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8"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555776" y="5661248"/>
            <a:ext cx="4680520" cy="1124149"/>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WordArt 5"/>
          <p:cNvSpPr>
            <a:spLocks noGrp="1" noChangeArrowheads="1" noChangeShapeType="1" noTextEdit="1"/>
          </p:cNvSpPr>
          <p:nvPr>
            <p:ph type="title"/>
          </p:nvPr>
        </p:nvSpPr>
        <p:spPr bwMode="auto">
          <a:xfrm>
            <a:off x="539552" y="548680"/>
            <a:ext cx="8075240" cy="1930226"/>
          </a:xfrm>
          <a:prstGeom prst="rect">
            <a:avLst/>
          </a:prstGeom>
        </p:spPr>
        <p:txBody>
          <a:bodyPr wrap="none" fromWordArt="1">
            <a:prstTxWarp prst="textDoubleWave1">
              <a:avLst>
                <a:gd name="adj1" fmla="val 6500"/>
                <a:gd name="adj2" fmla="val 0"/>
              </a:avLst>
            </a:prstTxWarp>
          </a:bodyPr>
          <a:lstStyle/>
          <a:p>
            <a:pPr algn="ctr"/>
            <a:r>
              <a:rPr lang="en-US" sz="3600" b="1" kern="10" dirty="0">
                <a:ln w="9525">
                  <a:noFill/>
                  <a:round/>
                  <a:headEnd/>
                  <a:tailEnd/>
                </a:ln>
                <a:solidFill>
                  <a:schemeClr val="bg1">
                    <a:lumMod val="65000"/>
                  </a:schemeClr>
                </a:solidFill>
                <a:latin typeface="Times New Roman"/>
                <a:cs typeface="Times New Roman"/>
              </a:rPr>
              <a:t>Alliteration</a:t>
            </a:r>
          </a:p>
        </p:txBody>
      </p:sp>
      <p:sp>
        <p:nvSpPr>
          <p:cNvPr id="5" name="Rectangle 4"/>
          <p:cNvSpPr/>
          <p:nvPr/>
        </p:nvSpPr>
        <p:spPr>
          <a:xfrm>
            <a:off x="755576" y="2708920"/>
            <a:ext cx="7992888" cy="2246769"/>
          </a:xfrm>
          <a:prstGeom prst="rect">
            <a:avLst/>
          </a:prstGeom>
        </p:spPr>
        <p:txBody>
          <a:bodyPr wrap="square">
            <a:spAutoFit/>
          </a:bodyPr>
          <a:lstStyle/>
          <a:p>
            <a:r>
              <a:rPr lang="en-GB" sz="3500" dirty="0">
                <a:latin typeface="Comic Sans MS" pitchFamily="66" charset="0"/>
              </a:rPr>
              <a:t>The repetition of the same sound, usually at the beginning of words…..</a:t>
            </a:r>
          </a:p>
          <a:p>
            <a:endParaRPr lang="en-GB" sz="3500" i="1" dirty="0">
              <a:latin typeface="Comic Sans MS" pitchFamily="66" charset="0"/>
            </a:endParaRPr>
          </a:p>
          <a:p>
            <a:r>
              <a:rPr lang="en-GB" sz="3500" i="1" dirty="0">
                <a:latin typeface="Comic Sans MS" pitchFamily="66" charset="0"/>
              </a:rPr>
              <a:t>           Soft, slippery snow.</a:t>
            </a:r>
          </a:p>
        </p:txBody>
      </p:sp>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7"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051720" y="5373216"/>
            <a:ext cx="4680520" cy="1124149"/>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a:t>We can also still think about using</a:t>
            </a:r>
            <a:endParaRPr lang="en-US" dirty="0"/>
          </a:p>
        </p:txBody>
      </p:sp>
      <p:sp>
        <p:nvSpPr>
          <p:cNvPr id="3" name="Content Placeholder 2"/>
          <p:cNvSpPr>
            <a:spLocks noGrp="1"/>
          </p:cNvSpPr>
          <p:nvPr>
            <p:ph idx="1"/>
          </p:nvPr>
        </p:nvSpPr>
        <p:spPr>
          <a:xfrm>
            <a:off x="323528" y="1700808"/>
            <a:ext cx="8229600" cy="4896544"/>
          </a:xfrm>
        </p:spPr>
        <p:txBody>
          <a:bodyPr>
            <a:normAutofit lnSpcReduction="10000"/>
          </a:bodyPr>
          <a:lstStyle/>
          <a:p>
            <a:pPr algn="ctr">
              <a:buNone/>
            </a:pPr>
            <a:endParaRPr lang="en-GB" sz="4200" u="sng" dirty="0"/>
          </a:p>
          <a:p>
            <a:pPr algn="ctr">
              <a:buNone/>
            </a:pPr>
            <a:endParaRPr lang="en-GB" sz="4200" u="sng" dirty="0"/>
          </a:p>
          <a:p>
            <a:pPr>
              <a:buNone/>
            </a:pPr>
            <a:endParaRPr lang="en-GB" u="sng" dirty="0"/>
          </a:p>
          <a:p>
            <a:pPr>
              <a:buNone/>
            </a:pPr>
            <a:endParaRPr lang="en-GB" sz="2000" u="sng" dirty="0"/>
          </a:p>
          <a:p>
            <a:pPr>
              <a:buNone/>
            </a:pPr>
            <a:r>
              <a:rPr lang="en-GB" sz="2000" dirty="0"/>
              <a:t>Remember these can relate to a living thing</a:t>
            </a:r>
          </a:p>
          <a:p>
            <a:pPr>
              <a:buNone/>
            </a:pPr>
            <a:r>
              <a:rPr lang="en-GB" sz="2000" dirty="0"/>
              <a:t>        e.g.  </a:t>
            </a:r>
            <a:r>
              <a:rPr lang="en-GB" sz="2000" i="1" dirty="0"/>
              <a:t>A robin chirping cheerfully.   Children laughing happily.</a:t>
            </a:r>
          </a:p>
          <a:p>
            <a:pPr>
              <a:buNone/>
            </a:pPr>
            <a:r>
              <a:rPr lang="en-GB" sz="2000" dirty="0"/>
              <a:t>But they can also be used for nouns</a:t>
            </a:r>
          </a:p>
          <a:p>
            <a:pPr>
              <a:buNone/>
            </a:pPr>
            <a:r>
              <a:rPr lang="en-GB" sz="2000" dirty="0"/>
              <a:t>           e.g. </a:t>
            </a:r>
            <a:r>
              <a:rPr lang="en-GB" sz="2000" i="1" dirty="0"/>
              <a:t>Snowflakes drifting gracefully.   Icicles melting quickly.</a:t>
            </a:r>
          </a:p>
          <a:p>
            <a:pPr>
              <a:buNone/>
            </a:pPr>
            <a:endParaRPr lang="en-GB" sz="2200" b="1" dirty="0"/>
          </a:p>
          <a:p>
            <a:pPr>
              <a:buNone/>
            </a:pPr>
            <a:r>
              <a:rPr lang="en-GB" sz="2500" b="1" u="sng" dirty="0"/>
              <a:t>Task: </a:t>
            </a:r>
            <a:r>
              <a:rPr lang="en-GB" sz="2500" b="1" dirty="0"/>
              <a:t>Keep adding ideas to your planning list and highlighting </a:t>
            </a:r>
          </a:p>
          <a:p>
            <a:pPr>
              <a:buNone/>
            </a:pPr>
            <a:r>
              <a:rPr lang="en-GB" sz="2500" b="1" dirty="0"/>
              <a:t>          your passage</a:t>
            </a:r>
            <a:r>
              <a:rPr lang="en-GB" sz="2200" b="1" dirty="0"/>
              <a:t>.</a:t>
            </a:r>
          </a:p>
        </p:txBody>
      </p:sp>
      <p:sp>
        <p:nvSpPr>
          <p:cNvPr id="4" name="TextBox 3"/>
          <p:cNvSpPr txBox="1"/>
          <p:nvPr/>
        </p:nvSpPr>
        <p:spPr>
          <a:xfrm>
            <a:off x="323528" y="1844824"/>
            <a:ext cx="8424936" cy="1862048"/>
          </a:xfrm>
          <a:prstGeom prst="rect">
            <a:avLst/>
          </a:prstGeom>
          <a:noFill/>
        </p:spPr>
        <p:txBody>
          <a:bodyPr wrap="square" rtlCol="0">
            <a:spAutoFit/>
          </a:bodyPr>
          <a:lstStyle/>
          <a:p>
            <a:r>
              <a:rPr lang="en-GB" sz="2500" dirty="0"/>
              <a:t>Return to the winter scene photos earlier in the week (slide 21).</a:t>
            </a:r>
          </a:p>
          <a:p>
            <a:endParaRPr lang="en-GB" sz="2000" dirty="0"/>
          </a:p>
          <a:p>
            <a:r>
              <a:rPr lang="en-GB" sz="2500" dirty="0"/>
              <a:t>Discuss each picture in terms of </a:t>
            </a:r>
            <a:r>
              <a:rPr lang="en-GB" sz="3500" b="1" dirty="0"/>
              <a:t>verbs</a:t>
            </a:r>
            <a:r>
              <a:rPr lang="en-GB" sz="2500" dirty="0"/>
              <a:t> (</a:t>
            </a:r>
            <a:r>
              <a:rPr lang="en-GB" sz="2500" i="1" dirty="0"/>
              <a:t>action / doing words</a:t>
            </a:r>
            <a:r>
              <a:rPr lang="en-GB" sz="2500" dirty="0"/>
              <a:t>) and </a:t>
            </a:r>
            <a:r>
              <a:rPr lang="en-GB" sz="3500" b="1" dirty="0"/>
              <a:t>adverbs </a:t>
            </a:r>
            <a:r>
              <a:rPr lang="en-GB" sz="2500" i="1" dirty="0"/>
              <a:t>(describing the verb -</a:t>
            </a:r>
            <a:r>
              <a:rPr lang="en-GB" sz="2500" i="1" dirty="0" err="1"/>
              <a:t>ly</a:t>
            </a:r>
            <a:r>
              <a:rPr lang="en-GB" sz="2500" i="1" dirty="0"/>
              <a:t> words).</a:t>
            </a:r>
            <a:endParaRPr lang="en-US" sz="2500" i="1" dirty="0"/>
          </a:p>
        </p:txBody>
      </p:sp>
      <p:sp>
        <p:nvSpPr>
          <p:cNvPr id="5" name="Rectangle 4"/>
          <p:cNvSpPr/>
          <p:nvPr/>
        </p:nvSpPr>
        <p:spPr>
          <a:xfrm>
            <a:off x="1979712" y="980728"/>
            <a:ext cx="4608512" cy="738664"/>
          </a:xfrm>
          <a:prstGeom prst="rect">
            <a:avLst/>
          </a:prstGeom>
        </p:spPr>
        <p:txBody>
          <a:bodyPr wrap="square">
            <a:spAutoFit/>
          </a:bodyPr>
          <a:lstStyle/>
          <a:p>
            <a:pPr marL="342900" lvl="0" indent="-342900" algn="ctr">
              <a:spcBef>
                <a:spcPct val="20000"/>
              </a:spcBef>
            </a:pPr>
            <a:r>
              <a:rPr lang="en-GB" sz="4200" b="1" u="sng" dirty="0">
                <a:solidFill>
                  <a:prstClr val="black"/>
                </a:solidFill>
              </a:rPr>
              <a:t>Verbs &amp; Adverbs</a:t>
            </a:r>
          </a:p>
        </p:txBody>
      </p:sp>
      <p:pic>
        <p:nvPicPr>
          <p:cNvPr id="6" name="Picture 4" descr="Fun Facts About Snowflakes - And All There Is To Know About SnowHow To Make  Science Projects For Kids"/>
          <p:cNvPicPr>
            <a:picLocks noChangeAspect="1" noChangeArrowheads="1"/>
          </p:cNvPicPr>
          <p:nvPr/>
        </p:nvPicPr>
        <p:blipFill>
          <a:blip r:embed="rId2" cstate="print"/>
          <a:srcRect/>
          <a:stretch>
            <a:fillRect/>
          </a:stretch>
        </p:blipFill>
        <p:spPr bwMode="auto">
          <a:xfrm>
            <a:off x="7236296" y="4005064"/>
            <a:ext cx="1513216" cy="1518097"/>
          </a:xfrm>
          <a:prstGeom prst="rect">
            <a:avLst/>
          </a:prstGeom>
          <a:noFill/>
        </p:spPr>
      </p:pic>
      <p:sp>
        <p:nvSpPr>
          <p:cNvPr id="7"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3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274638"/>
            <a:ext cx="5688632" cy="1143000"/>
          </a:xfrm>
          <a:solidFill>
            <a:schemeClr val="tx2">
              <a:lumMod val="20000"/>
              <a:lumOff val="80000"/>
            </a:schemeClr>
          </a:solidFill>
          <a:ln w="76200">
            <a:solidFill>
              <a:schemeClr val="tx2">
                <a:lumMod val="60000"/>
                <a:lumOff val="40000"/>
              </a:schemeClr>
            </a:solidFill>
          </a:ln>
        </p:spPr>
        <p:txBody>
          <a:bodyPr>
            <a:normAutofit/>
          </a:bodyPr>
          <a:lstStyle/>
          <a:p>
            <a:r>
              <a:rPr lang="en-GB" sz="6000" b="1" dirty="0">
                <a:solidFill>
                  <a:srgbClr val="0070C0"/>
                </a:solidFill>
              </a:rPr>
              <a:t>Lesson 4</a:t>
            </a:r>
            <a:endParaRPr lang="en-US" sz="6000" b="1" dirty="0">
              <a:solidFill>
                <a:srgbClr val="0070C0"/>
              </a:solidFill>
            </a:endParaRPr>
          </a:p>
        </p:txBody>
      </p:sp>
      <p:sp>
        <p:nvSpPr>
          <p:cNvPr id="3" name="Content Placeholder 2"/>
          <p:cNvSpPr>
            <a:spLocks noGrp="1"/>
          </p:cNvSpPr>
          <p:nvPr>
            <p:ph idx="1"/>
          </p:nvPr>
        </p:nvSpPr>
        <p:spPr/>
        <p:txBody>
          <a:bodyPr/>
          <a:lstStyle/>
          <a:p>
            <a:endParaRPr lang="en-US" dirty="0"/>
          </a:p>
        </p:txBody>
      </p:sp>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1691680" y="1700808"/>
            <a:ext cx="5688632" cy="4031471"/>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fontScale="90000"/>
          </a:bodyPr>
          <a:lstStyle/>
          <a:p>
            <a:r>
              <a:rPr lang="en-GB" b="1" dirty="0">
                <a:solidFill>
                  <a:srgbClr val="0070C0"/>
                </a:solidFill>
              </a:rPr>
              <a:t>LC Can you write a </a:t>
            </a:r>
            <a:br>
              <a:rPr lang="en-GB" b="1" dirty="0">
                <a:solidFill>
                  <a:srgbClr val="0070C0"/>
                </a:solidFill>
              </a:rPr>
            </a:br>
            <a:r>
              <a:rPr lang="en-GB" b="1" dirty="0">
                <a:solidFill>
                  <a:srgbClr val="0070C0"/>
                </a:solidFill>
              </a:rPr>
              <a:t>winter themed poem?</a:t>
            </a:r>
            <a:endParaRPr lang="en-US" b="1" dirty="0">
              <a:solidFill>
                <a:srgbClr val="0070C0"/>
              </a:solidFill>
            </a:endParaRPr>
          </a:p>
        </p:txBody>
      </p:sp>
      <p:sp>
        <p:nvSpPr>
          <p:cNvPr id="3" name="Content Placeholder 2"/>
          <p:cNvSpPr>
            <a:spLocks noGrp="1"/>
          </p:cNvSpPr>
          <p:nvPr>
            <p:ph idx="1"/>
          </p:nvPr>
        </p:nvSpPr>
        <p:spPr>
          <a:xfrm>
            <a:off x="457200" y="2204864"/>
            <a:ext cx="8229600" cy="3921299"/>
          </a:xfrm>
        </p:spPr>
        <p:txBody>
          <a:bodyPr vert="horz" lIns="91440" tIns="45720" rIns="91440" bIns="45720" rtlCol="0" anchor="t">
            <a:normAutofit/>
          </a:bodyPr>
          <a:lstStyle/>
          <a:p>
            <a:pPr>
              <a:buNone/>
            </a:pPr>
            <a:r>
              <a:rPr lang="en-GB" dirty="0"/>
              <a:t>    Today, we will be combining all of our hard work this week into writing a poem.</a:t>
            </a:r>
          </a:p>
          <a:p>
            <a:pPr>
              <a:buNone/>
            </a:pPr>
            <a:endParaRPr lang="en-GB" sz="2000" dirty="0"/>
          </a:p>
          <a:p>
            <a:pPr>
              <a:buNone/>
            </a:pPr>
            <a:r>
              <a:rPr lang="en-GB" dirty="0"/>
              <a:t>    You will need your planning sheet ready to help you.</a:t>
            </a:r>
            <a:endParaRPr lang="en-US"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pic>
        <p:nvPicPr>
          <p:cNvPr id="5"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051720" y="4869160"/>
            <a:ext cx="5256584" cy="1628205"/>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764704"/>
            <a:ext cx="8229600" cy="5544616"/>
          </a:xfrm>
        </p:spPr>
        <p:txBody>
          <a:bodyPr vert="horz" lIns="91440" tIns="45720" rIns="91440" bIns="45720" rtlCol="0" anchor="t">
            <a:normAutofit/>
          </a:bodyPr>
          <a:lstStyle/>
          <a:p>
            <a:pPr>
              <a:buNone/>
            </a:pPr>
            <a:r>
              <a:rPr lang="en-GB" sz="2200" dirty="0"/>
              <a:t>     Your teacher will support you to decide  which pattern you will follow for your poem.</a:t>
            </a:r>
          </a:p>
          <a:p>
            <a:pPr>
              <a:buNone/>
            </a:pPr>
            <a:endParaRPr lang="en-GB" sz="1500" dirty="0"/>
          </a:p>
          <a:p>
            <a:pPr>
              <a:buNone/>
            </a:pPr>
            <a:r>
              <a:rPr lang="en-GB" sz="2200" dirty="0"/>
              <a:t>    Once you have agreed your pattern , you will follow this pattern for each line of your poem.</a:t>
            </a:r>
          </a:p>
          <a:p>
            <a:pPr>
              <a:buNone/>
            </a:pPr>
            <a:endParaRPr lang="en-GB" sz="1500" dirty="0"/>
          </a:p>
          <a:p>
            <a:pPr>
              <a:buNone/>
            </a:pPr>
            <a:r>
              <a:rPr lang="en-GB" sz="2200" dirty="0"/>
              <a:t>    Your pattern can follow one of many. The following slides provide a few examples.</a:t>
            </a:r>
          </a:p>
          <a:p>
            <a:pPr>
              <a:buNone/>
            </a:pPr>
            <a:endParaRPr lang="en-GB" sz="1500" dirty="0"/>
          </a:p>
          <a:p>
            <a:pPr>
              <a:buNone/>
            </a:pPr>
            <a:r>
              <a:rPr lang="en-GB" sz="2200" dirty="0"/>
              <a:t>    You will then be required to apply this pattern several times, starting a new ‘line’ each time you restart your pattern.</a:t>
            </a:r>
          </a:p>
          <a:p>
            <a:pPr>
              <a:buNone/>
            </a:pPr>
            <a:endParaRPr lang="en-GB" sz="1500" dirty="0"/>
          </a:p>
          <a:p>
            <a:pPr>
              <a:buNone/>
            </a:pPr>
            <a:r>
              <a:rPr lang="en-GB" sz="2200" dirty="0"/>
              <a:t>      These lines will all build up to create a poem. You may even choose to arrange your poem into 2 line or 4 line verses. </a:t>
            </a:r>
            <a:endParaRPr lang="en-US" sz="2200" dirty="0"/>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vert="horz" lIns="91440" tIns="45720" rIns="91440" bIns="45720" rtlCol="0" anchor="t">
            <a:normAutofit fontScale="77500" lnSpcReduction="20000"/>
          </a:bodyPr>
          <a:lstStyle/>
          <a:p>
            <a:pPr algn="ctr">
              <a:buNone/>
            </a:pPr>
            <a:r>
              <a:rPr lang="en-GB" sz="6200" dirty="0">
                <a:solidFill>
                  <a:srgbClr val="C00000"/>
                </a:solidFill>
              </a:rPr>
              <a:t>adjective </a:t>
            </a:r>
            <a:r>
              <a:rPr lang="en-GB" sz="6200" dirty="0"/>
              <a:t>  </a:t>
            </a:r>
            <a:r>
              <a:rPr lang="en-GB" sz="6200" dirty="0">
                <a:solidFill>
                  <a:srgbClr val="0070C0"/>
                </a:solidFill>
              </a:rPr>
              <a:t>noun</a:t>
            </a:r>
            <a:r>
              <a:rPr lang="en-GB" sz="6200" dirty="0"/>
              <a:t>   </a:t>
            </a:r>
            <a:r>
              <a:rPr lang="en-GB" sz="6200" dirty="0">
                <a:solidFill>
                  <a:srgbClr val="00B050"/>
                </a:solidFill>
              </a:rPr>
              <a:t>verb</a:t>
            </a:r>
          </a:p>
          <a:p>
            <a:pPr algn="ctr">
              <a:buNone/>
            </a:pPr>
            <a:endParaRPr lang="en-GB" sz="5000" dirty="0">
              <a:solidFill>
                <a:srgbClr val="00B050"/>
              </a:solidFill>
            </a:endParaRPr>
          </a:p>
          <a:p>
            <a:pPr algn="ctr">
              <a:buNone/>
            </a:pPr>
            <a:r>
              <a:rPr lang="en-GB" sz="5000" dirty="0"/>
              <a:t>Glistening snowflakes fall.</a:t>
            </a:r>
          </a:p>
          <a:p>
            <a:pPr algn="ctr">
              <a:buNone/>
            </a:pPr>
            <a:endParaRPr lang="en-GB" sz="5000" dirty="0"/>
          </a:p>
          <a:p>
            <a:pPr algn="ctr">
              <a:buNone/>
            </a:pPr>
            <a:r>
              <a:rPr lang="en-GB" sz="5000" dirty="0"/>
              <a:t>Happy children play.</a:t>
            </a:r>
          </a:p>
          <a:p>
            <a:pPr algn="ctr">
              <a:buNone/>
            </a:pPr>
            <a:endParaRPr lang="en-GB" sz="5000" dirty="0"/>
          </a:p>
          <a:p>
            <a:pPr algn="ctr">
              <a:buNone/>
            </a:pPr>
            <a:r>
              <a:rPr lang="en-GB" sz="5000" dirty="0"/>
              <a:t>Steaming cocoa sipped</a:t>
            </a:r>
            <a:endParaRPr lang="en-GB" sz="5000" dirty="0">
              <a:cs typeface="Calibri"/>
            </a:endParaRPr>
          </a:p>
          <a:p>
            <a:pPr>
              <a:buNone/>
            </a:pPr>
            <a:endParaRPr lang="en-GB" dirty="0"/>
          </a:p>
          <a:p>
            <a:pPr>
              <a:buNone/>
            </a:pPr>
            <a:endParaRPr lang="en-US" dirty="0">
              <a:solidFill>
                <a:srgbClr val="00B050"/>
              </a:solidFill>
            </a:endParaRPr>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a:normAutofit fontScale="77500" lnSpcReduction="20000"/>
          </a:bodyPr>
          <a:lstStyle/>
          <a:p>
            <a:pPr algn="ctr">
              <a:buNone/>
            </a:pPr>
            <a:r>
              <a:rPr lang="en-GB" sz="6200" dirty="0">
                <a:solidFill>
                  <a:srgbClr val="C00000"/>
                </a:solidFill>
              </a:rPr>
              <a:t>Adjective, adjective </a:t>
            </a:r>
            <a:r>
              <a:rPr lang="en-GB" sz="6200" dirty="0"/>
              <a:t>  </a:t>
            </a:r>
            <a:r>
              <a:rPr lang="en-GB" sz="6200" dirty="0">
                <a:solidFill>
                  <a:srgbClr val="0070C0"/>
                </a:solidFill>
              </a:rPr>
              <a:t>noun</a:t>
            </a:r>
            <a:r>
              <a:rPr lang="en-GB" sz="6200" dirty="0"/>
              <a:t>   </a:t>
            </a:r>
            <a:r>
              <a:rPr lang="en-GB" sz="6200" dirty="0">
                <a:solidFill>
                  <a:srgbClr val="00B050"/>
                </a:solidFill>
              </a:rPr>
              <a:t>verb</a:t>
            </a:r>
          </a:p>
          <a:p>
            <a:pPr algn="ctr">
              <a:buNone/>
            </a:pPr>
            <a:endParaRPr lang="en-GB" sz="5000" dirty="0">
              <a:solidFill>
                <a:srgbClr val="00B050"/>
              </a:solidFill>
            </a:endParaRPr>
          </a:p>
          <a:p>
            <a:pPr algn="ctr">
              <a:buNone/>
            </a:pPr>
            <a:r>
              <a:rPr lang="en-GB" sz="5000" dirty="0"/>
              <a:t>Glistening, delicate snowflakes fall.</a:t>
            </a:r>
          </a:p>
          <a:p>
            <a:pPr algn="ctr">
              <a:buNone/>
            </a:pPr>
            <a:endParaRPr lang="en-GB" sz="5000" dirty="0"/>
          </a:p>
          <a:p>
            <a:pPr algn="ctr">
              <a:buNone/>
            </a:pPr>
            <a:r>
              <a:rPr lang="en-GB" sz="5000" dirty="0"/>
              <a:t>Happy, cheerful children play.</a:t>
            </a:r>
          </a:p>
          <a:p>
            <a:pPr algn="ctr">
              <a:buNone/>
            </a:pPr>
            <a:endParaRPr lang="en-GB" sz="5000" dirty="0"/>
          </a:p>
          <a:p>
            <a:pPr algn="ctr">
              <a:buNone/>
            </a:pPr>
            <a:r>
              <a:rPr lang="en-GB" sz="5000" dirty="0"/>
              <a:t>Steaming, hot coco sipped</a:t>
            </a:r>
          </a:p>
          <a:p>
            <a:pPr>
              <a:buNone/>
            </a:pPr>
            <a:endParaRPr lang="en-GB" dirty="0"/>
          </a:p>
          <a:p>
            <a:pPr>
              <a:buNone/>
            </a:pPr>
            <a:endParaRPr lang="en-US" dirty="0">
              <a:solidFill>
                <a:srgbClr val="00B050"/>
              </a:solidFill>
            </a:endParaRPr>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vert="horz" lIns="91440" tIns="45720" rIns="91440" bIns="45720" rtlCol="0" anchor="t">
            <a:normAutofit fontScale="85000" lnSpcReduction="10000"/>
          </a:bodyPr>
          <a:lstStyle/>
          <a:p>
            <a:pPr algn="ctr">
              <a:buNone/>
            </a:pPr>
            <a:r>
              <a:rPr lang="en-GB" sz="4300" dirty="0">
                <a:solidFill>
                  <a:srgbClr val="C00000"/>
                </a:solidFill>
              </a:rPr>
              <a:t>Adjective, adjective </a:t>
            </a:r>
            <a:r>
              <a:rPr lang="en-GB" sz="4300" dirty="0"/>
              <a:t>  </a:t>
            </a:r>
            <a:r>
              <a:rPr lang="en-GB" sz="4300" dirty="0">
                <a:solidFill>
                  <a:srgbClr val="0070C0"/>
                </a:solidFill>
              </a:rPr>
              <a:t>noun</a:t>
            </a:r>
            <a:r>
              <a:rPr lang="en-GB" sz="4300" dirty="0"/>
              <a:t>   </a:t>
            </a:r>
            <a:r>
              <a:rPr lang="en-GB" sz="4300" dirty="0">
                <a:solidFill>
                  <a:srgbClr val="00B050"/>
                </a:solidFill>
              </a:rPr>
              <a:t>verb  adverb</a:t>
            </a:r>
          </a:p>
          <a:p>
            <a:pPr algn="ctr">
              <a:buNone/>
            </a:pPr>
            <a:endParaRPr lang="en-GB" sz="5000" dirty="0">
              <a:solidFill>
                <a:srgbClr val="00B050"/>
              </a:solidFill>
            </a:endParaRPr>
          </a:p>
          <a:p>
            <a:pPr algn="ctr">
              <a:buNone/>
            </a:pPr>
            <a:r>
              <a:rPr lang="en-GB" sz="4100" dirty="0"/>
              <a:t>Glistening, delicate snowflakes fall gently.</a:t>
            </a:r>
          </a:p>
          <a:p>
            <a:pPr algn="ctr">
              <a:buNone/>
            </a:pPr>
            <a:endParaRPr lang="en-GB" sz="4100" dirty="0"/>
          </a:p>
          <a:p>
            <a:pPr algn="ctr">
              <a:buNone/>
            </a:pPr>
            <a:r>
              <a:rPr lang="en-GB" sz="4100" dirty="0"/>
              <a:t>Happy, cheerful children play merrily.</a:t>
            </a:r>
          </a:p>
          <a:p>
            <a:pPr algn="ctr">
              <a:buNone/>
            </a:pPr>
            <a:endParaRPr lang="en-GB" sz="4100" dirty="0"/>
          </a:p>
          <a:p>
            <a:pPr algn="ctr">
              <a:buNone/>
            </a:pPr>
            <a:r>
              <a:rPr lang="en-GB" sz="4100" dirty="0"/>
              <a:t>Steaming, hot cocoa sipped gratefully.</a:t>
            </a:r>
            <a:endParaRPr lang="en-GB" sz="4100" dirty="0">
              <a:cs typeface="Calibri"/>
            </a:endParaRPr>
          </a:p>
          <a:p>
            <a:pPr>
              <a:buNone/>
            </a:pPr>
            <a:endParaRPr lang="en-GB" dirty="0"/>
          </a:p>
          <a:p>
            <a:pPr>
              <a:buNone/>
            </a:pPr>
            <a:endParaRPr lang="en-US" dirty="0">
              <a:solidFill>
                <a:srgbClr val="00B050"/>
              </a:solidFill>
            </a:endParaRPr>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a:normAutofit/>
          </a:bodyPr>
          <a:lstStyle/>
          <a:p>
            <a:pPr algn="ctr">
              <a:buNone/>
            </a:pPr>
            <a:r>
              <a:rPr lang="en-GB" sz="2600" dirty="0">
                <a:solidFill>
                  <a:srgbClr val="7030A0"/>
                </a:solidFill>
              </a:rPr>
              <a:t>Onomatopoeia </a:t>
            </a:r>
            <a:r>
              <a:rPr lang="en-GB" sz="2600" dirty="0">
                <a:solidFill>
                  <a:srgbClr val="C00000"/>
                </a:solidFill>
              </a:rPr>
              <a:t> adjective, adjective </a:t>
            </a:r>
            <a:r>
              <a:rPr lang="en-GB" sz="2600" dirty="0"/>
              <a:t>  </a:t>
            </a:r>
            <a:r>
              <a:rPr lang="en-GB" sz="2600" dirty="0">
                <a:solidFill>
                  <a:srgbClr val="0070C0"/>
                </a:solidFill>
              </a:rPr>
              <a:t>noun</a:t>
            </a:r>
            <a:r>
              <a:rPr lang="en-GB" sz="2600" dirty="0"/>
              <a:t>   </a:t>
            </a:r>
            <a:r>
              <a:rPr lang="en-GB" sz="2600" dirty="0">
                <a:solidFill>
                  <a:srgbClr val="00B050"/>
                </a:solidFill>
              </a:rPr>
              <a:t>verb  adverb</a:t>
            </a:r>
          </a:p>
          <a:p>
            <a:pPr algn="ctr">
              <a:buNone/>
            </a:pPr>
            <a:endParaRPr lang="en-GB" sz="5000" dirty="0">
              <a:solidFill>
                <a:srgbClr val="00B050"/>
              </a:solidFill>
            </a:endParaRPr>
          </a:p>
          <a:p>
            <a:pPr algn="ctr">
              <a:buNone/>
            </a:pPr>
            <a:r>
              <a:rPr lang="en-GB" sz="2700" dirty="0"/>
              <a:t>Crunch! Thick, white snow flattened smoothly.</a:t>
            </a:r>
          </a:p>
          <a:p>
            <a:pPr algn="ctr">
              <a:buNone/>
            </a:pPr>
            <a:endParaRPr lang="en-GB" sz="2700" dirty="0"/>
          </a:p>
          <a:p>
            <a:pPr algn="ctr">
              <a:buNone/>
            </a:pPr>
            <a:r>
              <a:rPr lang="en-GB" sz="2700" dirty="0" err="1"/>
              <a:t>Splosh</a:t>
            </a:r>
            <a:r>
              <a:rPr lang="en-GB" sz="2700" dirty="0"/>
              <a:t>! Slushy, wet ice melting quickly.</a:t>
            </a:r>
          </a:p>
          <a:p>
            <a:pPr algn="ctr">
              <a:buNone/>
            </a:pPr>
            <a:endParaRPr lang="en-GB" sz="2700" dirty="0"/>
          </a:p>
          <a:p>
            <a:pPr algn="ctr">
              <a:buNone/>
            </a:pPr>
            <a:r>
              <a:rPr lang="en-GB" sz="2700" dirty="0"/>
              <a:t>Whizz! Excited, cheerful children sledge energetically.</a:t>
            </a:r>
          </a:p>
          <a:p>
            <a:pPr>
              <a:buNone/>
            </a:pPr>
            <a:endParaRPr lang="en-GB" dirty="0"/>
          </a:p>
          <a:p>
            <a:pPr>
              <a:buNone/>
            </a:pPr>
            <a:endParaRPr lang="en-US" dirty="0">
              <a:solidFill>
                <a:srgbClr val="00B050"/>
              </a:solidFill>
            </a:endParaRPr>
          </a:p>
        </p:txBody>
      </p:sp>
      <p:sp>
        <p:nvSpPr>
          <p:cNvPr id="4"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96752"/>
            <a:ext cx="8229600" cy="1143000"/>
          </a:xfrm>
        </p:spPr>
        <p:txBody>
          <a:bodyPr>
            <a:normAutofit fontScale="90000"/>
          </a:bodyPr>
          <a:lstStyle/>
          <a:p>
            <a:r>
              <a:rPr lang="en-GB" dirty="0"/>
              <a:t>There are so many different patterns that you could follow to create a wonderful poem.</a:t>
            </a:r>
            <a:endParaRPr lang="en-US" dirty="0"/>
          </a:p>
        </p:txBody>
      </p:sp>
      <p:pic>
        <p:nvPicPr>
          <p:cNvPr id="4"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2123728" y="2852936"/>
            <a:ext cx="5256584" cy="1628205"/>
          </a:xfrm>
          <a:prstGeom prst="rect">
            <a:avLst/>
          </a:prstGeom>
          <a:noFill/>
        </p:spPr>
      </p:pic>
      <p:sp>
        <p:nvSpPr>
          <p:cNvPr id="5" name="TextBox 4"/>
          <p:cNvSpPr txBox="1"/>
          <p:nvPr/>
        </p:nvSpPr>
        <p:spPr>
          <a:xfrm>
            <a:off x="827584" y="4653136"/>
            <a:ext cx="7848872" cy="1631216"/>
          </a:xfrm>
          <a:prstGeom prst="rect">
            <a:avLst/>
          </a:prstGeom>
          <a:noFill/>
        </p:spPr>
        <p:txBody>
          <a:bodyPr wrap="square" rtlCol="0">
            <a:spAutoFit/>
          </a:bodyPr>
          <a:lstStyle/>
          <a:p>
            <a:pPr algn="ctr"/>
            <a:r>
              <a:rPr lang="en-GB" sz="5000" dirty="0"/>
              <a:t>Let’s see all of your wonderful ideas!</a:t>
            </a:r>
            <a:endParaRPr lang="en-US" sz="5000" dirty="0"/>
          </a:p>
        </p:txBody>
      </p:sp>
      <p:sp>
        <p:nvSpPr>
          <p:cNvPr id="6" name="Title 1"/>
          <p:cNvSpPr txBox="1">
            <a:spLocks/>
          </p:cNvSpPr>
          <p:nvPr/>
        </p:nvSpPr>
        <p:spPr>
          <a:xfrm>
            <a:off x="107504" y="116632"/>
            <a:ext cx="2170584" cy="418058"/>
          </a:xfrm>
          <a:prstGeom prst="rect">
            <a:avLst/>
          </a:prstGeom>
          <a:solidFill>
            <a:schemeClr val="tx2">
              <a:lumMod val="20000"/>
              <a:lumOff val="8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70C0"/>
                </a:solidFill>
                <a:effectLst/>
                <a:uLnTx/>
                <a:uFillTx/>
                <a:latin typeface="+mj-lt"/>
                <a:ea typeface="+mj-ea"/>
                <a:cs typeface="+mj-cs"/>
              </a:rPr>
              <a:t>Lesson 4 </a:t>
            </a:r>
            <a:endParaRPr kumimoji="0" lang="en-US" sz="3000" b="1" i="0" u="none" strike="noStrike" kern="1200" cap="none" spc="0" normalizeH="0" baseline="0" noProof="0" dirty="0">
              <a:ln>
                <a:noFill/>
              </a:ln>
              <a:solidFill>
                <a:srgbClr val="0070C0"/>
              </a:solidFill>
              <a:effectLst/>
              <a:uLnTx/>
              <a:uFillTx/>
              <a:latin typeface="+mj-lt"/>
              <a:ea typeface="+mj-ea"/>
              <a:cs typeface="+mj-cs"/>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332656"/>
            <a:ext cx="6336704" cy="1143000"/>
          </a:xfrm>
          <a:solidFill>
            <a:schemeClr val="tx2">
              <a:lumMod val="20000"/>
              <a:lumOff val="80000"/>
            </a:schemeClr>
          </a:solidFill>
          <a:ln w="76200">
            <a:solidFill>
              <a:schemeClr val="tx2">
                <a:lumMod val="60000"/>
                <a:lumOff val="40000"/>
              </a:schemeClr>
            </a:solidFill>
          </a:ln>
        </p:spPr>
        <p:txBody>
          <a:bodyPr>
            <a:normAutofit fontScale="90000"/>
          </a:bodyPr>
          <a:lstStyle/>
          <a:p>
            <a:r>
              <a:rPr lang="en-GB" sz="6000" b="1" dirty="0">
                <a:solidFill>
                  <a:srgbClr val="0070C0"/>
                </a:solidFill>
              </a:rPr>
              <a:t>Additional Learning</a:t>
            </a:r>
            <a:endParaRPr lang="en-US" sz="6000" b="1" dirty="0">
              <a:solidFill>
                <a:srgbClr val="0070C0"/>
              </a:solidFill>
            </a:endParaRPr>
          </a:p>
        </p:txBody>
      </p:sp>
      <p:sp>
        <p:nvSpPr>
          <p:cNvPr id="3" name="Content Placeholder 2"/>
          <p:cNvSpPr>
            <a:spLocks noGrp="1"/>
          </p:cNvSpPr>
          <p:nvPr>
            <p:ph idx="1"/>
          </p:nvPr>
        </p:nvSpPr>
        <p:spPr/>
        <p:txBody>
          <a:bodyPr/>
          <a:lstStyle/>
          <a:p>
            <a:endParaRPr lang="en-US" dirty="0"/>
          </a:p>
        </p:txBody>
      </p:sp>
      <p:pic>
        <p:nvPicPr>
          <p:cNvPr id="4" name="Picture 2" descr="http://t0.gstatic.com/images?q=tbn:ANd9GcT0IEMQ49h0b6R7MEmfFksVF9b9HH0ch5LHoXfBtEP9xjs1nbcY">
            <a:hlinkClick r:id="rId2"/>
          </p:cNvPr>
          <p:cNvPicPr>
            <a:picLocks noChangeAspect="1" noChangeArrowheads="1"/>
          </p:cNvPicPr>
          <p:nvPr/>
        </p:nvPicPr>
        <p:blipFill>
          <a:blip r:embed="rId3" cstate="print"/>
          <a:srcRect/>
          <a:stretch>
            <a:fillRect/>
          </a:stretch>
        </p:blipFill>
        <p:spPr bwMode="auto">
          <a:xfrm>
            <a:off x="1691680" y="1700808"/>
            <a:ext cx="5688632" cy="4031471"/>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Can you self-assess your poem?</a:t>
            </a:r>
            <a:endParaRPr lang="en-US" b="1" dirty="0"/>
          </a:p>
        </p:txBody>
      </p:sp>
      <p:sp>
        <p:nvSpPr>
          <p:cNvPr id="3" name="Content Placeholder 2"/>
          <p:cNvSpPr>
            <a:spLocks noGrp="1"/>
          </p:cNvSpPr>
          <p:nvPr>
            <p:ph idx="1"/>
          </p:nvPr>
        </p:nvSpPr>
        <p:spPr>
          <a:xfrm>
            <a:off x="457200" y="1600200"/>
            <a:ext cx="8229600" cy="4925144"/>
          </a:xfrm>
        </p:spPr>
        <p:txBody>
          <a:bodyPr vert="horz" lIns="91440" tIns="45720" rIns="91440" bIns="45720" rtlCol="0" anchor="t">
            <a:normAutofit fontScale="92500" lnSpcReduction="10000"/>
          </a:bodyPr>
          <a:lstStyle/>
          <a:p>
            <a:pPr>
              <a:buNone/>
            </a:pPr>
            <a:r>
              <a:rPr lang="en-GB" dirty="0"/>
              <a:t>    </a:t>
            </a:r>
            <a:r>
              <a:rPr lang="en-GB" sz="2500" dirty="0"/>
              <a:t>Using the pattern that you set yourself as a key/checklist, highlight the different word types.</a:t>
            </a:r>
          </a:p>
          <a:p>
            <a:pPr>
              <a:buNone/>
            </a:pPr>
            <a:endParaRPr lang="en-GB" sz="1600" dirty="0"/>
          </a:p>
          <a:p>
            <a:pPr>
              <a:buNone/>
            </a:pPr>
            <a:r>
              <a:rPr lang="en-GB" sz="2500" dirty="0"/>
              <a:t>    - Did you follow your pattern?</a:t>
            </a:r>
          </a:p>
          <a:p>
            <a:pPr>
              <a:buNone/>
            </a:pPr>
            <a:r>
              <a:rPr lang="en-GB" sz="2500" dirty="0"/>
              <a:t>    - Did your repeat any words? If </a:t>
            </a:r>
            <a:r>
              <a:rPr lang="en-GB" sz="2500"/>
              <a:t>so,</a:t>
            </a:r>
            <a:r>
              <a:rPr lang="en-GB" sz="2500" dirty="0"/>
              <a:t> can you alter them to a   different word?</a:t>
            </a:r>
          </a:p>
          <a:p>
            <a:pPr>
              <a:buNone/>
            </a:pPr>
            <a:r>
              <a:rPr lang="en-GB" sz="2500" dirty="0"/>
              <a:t>   - Did you choose to split your poem into verses? If not, can you </a:t>
            </a:r>
            <a:r>
              <a:rPr lang="en-GB" sz="2500"/>
              <a:t>now see  where you could do this?</a:t>
            </a:r>
            <a:endParaRPr lang="en-GB" sz="2500">
              <a:cs typeface="Calibri"/>
            </a:endParaRPr>
          </a:p>
          <a:p>
            <a:pPr>
              <a:buNone/>
            </a:pPr>
            <a:endParaRPr lang="en-GB" sz="2500" dirty="0"/>
          </a:p>
          <a:p>
            <a:pPr algn="ctr">
              <a:buNone/>
            </a:pPr>
            <a:r>
              <a:rPr lang="en-GB" sz="2500" dirty="0"/>
              <a:t>     It would be lovely to re-write in best or even type up your completed poem and add some appropriate illustrations.</a:t>
            </a:r>
          </a:p>
          <a:p>
            <a:pPr algn="ctr">
              <a:buNone/>
            </a:pPr>
            <a:r>
              <a:rPr lang="en-GB" sz="2500"/>
              <a:t>          We could display some of these on the classroom wall.</a:t>
            </a:r>
            <a:endParaRPr lang="en-GB" sz="2500">
              <a:cs typeface="Calibri"/>
            </a:endParaRPr>
          </a:p>
          <a:p>
            <a:pPr>
              <a:buNone/>
            </a:pPr>
            <a:r>
              <a:rPr lang="en-GB" dirty="0"/>
              <a:t>    </a:t>
            </a:r>
            <a:endParaRPr lang="en-US" dirty="0"/>
          </a:p>
        </p:txBody>
      </p:sp>
      <p:pic>
        <p:nvPicPr>
          <p:cNvPr id="4" name="Picture 2" descr="Warren Buffett and Marc Benioff Invested in Snowflake Stock: Should You  Join the Party? | The Motley Fool"/>
          <p:cNvPicPr>
            <a:picLocks noChangeAspect="1" noChangeArrowheads="1"/>
          </p:cNvPicPr>
          <p:nvPr/>
        </p:nvPicPr>
        <p:blipFill>
          <a:blip r:embed="rId2" cstate="print"/>
          <a:srcRect/>
          <a:stretch>
            <a:fillRect/>
          </a:stretch>
        </p:blipFill>
        <p:spPr bwMode="auto">
          <a:xfrm>
            <a:off x="3275856" y="5965833"/>
            <a:ext cx="2880320" cy="892167"/>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TotalTime>
  <Words>1846</Words>
  <Application>Microsoft Office PowerPoint</Application>
  <PresentationFormat>On-screen Show (4:3)</PresentationFormat>
  <Paragraphs>264</Paragraphs>
  <Slides>61</Slides>
  <Notes>0</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Winter themed poetry</vt:lpstr>
      <vt:lpstr>Lesson 1</vt:lpstr>
      <vt:lpstr>Lesson 1</vt:lpstr>
      <vt:lpstr>Lesson 1</vt:lpstr>
      <vt:lpstr>Lesson 1</vt:lpstr>
      <vt:lpstr>Lesson 1</vt:lpstr>
      <vt:lpstr>Lesson 1</vt:lpstr>
      <vt:lpstr>Poetry structure</vt:lpstr>
      <vt:lpstr>PowerPoint Presentation</vt:lpstr>
      <vt:lpstr>Lesson 1</vt:lpstr>
      <vt:lpstr>PowerPoint Presentation</vt:lpstr>
      <vt:lpstr>PowerPoint Presentation</vt:lpstr>
      <vt:lpstr>Lesson 2</vt:lpstr>
      <vt:lpstr>We can use a variety of  descriptive vocabulary  when writing a poem</vt:lpstr>
      <vt:lpstr>PowerPoint Presentation</vt:lpstr>
      <vt:lpstr>Common Nouns</vt:lpstr>
      <vt:lpstr>Common Nouns</vt:lpstr>
      <vt:lpstr>Adjectives </vt:lpstr>
      <vt:lpstr>Let’s have a go at using our senses to generate some adjectives to match these winter pictures.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Lesson 3</vt:lpstr>
      <vt:lpstr>Let’s quickly recap our  learning from yesterday</vt:lpstr>
      <vt:lpstr>PowerPoint Presentation</vt:lpstr>
      <vt:lpstr>PowerPoint Presentation</vt:lpstr>
      <vt:lpstr>As ........as.....</vt:lpstr>
      <vt:lpstr>Snow as crunchy as crisp autumn leaves. </vt:lpstr>
      <vt:lpstr>PowerPoint Presentation</vt:lpstr>
      <vt:lpstr>PowerPoint Presentation</vt:lpstr>
      <vt:lpstr>PowerPoint Presentation</vt:lpstr>
      <vt:lpstr>PowerPoint Presentation</vt:lpstr>
      <vt:lpstr>Tasks:    Can you complete the simile matching activity?  Are there any similes in your passage?  Can you add some similes to your planning sheet?</vt:lpstr>
      <vt:lpstr>Onomatopoeia </vt:lpstr>
      <vt:lpstr>Alliteration</vt:lpstr>
      <vt:lpstr>We can also still think about using</vt:lpstr>
      <vt:lpstr>Lesson 4</vt:lpstr>
      <vt:lpstr>LC Can you write a  winter themed poem?</vt:lpstr>
      <vt:lpstr>PowerPoint Presentation</vt:lpstr>
      <vt:lpstr>PowerPoint Presentation</vt:lpstr>
      <vt:lpstr>PowerPoint Presentation</vt:lpstr>
      <vt:lpstr>PowerPoint Presentation</vt:lpstr>
      <vt:lpstr>PowerPoint Presentation</vt:lpstr>
      <vt:lpstr>There are so many different patterns that you could follow to create a wonderful poem.</vt:lpstr>
      <vt:lpstr>Additional Learning</vt:lpstr>
      <vt:lpstr>Can you self-assess your poem?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DARREN FOGARTY</dc:creator>
  <cp:lastModifiedBy>DARREN FOGARTY</cp:lastModifiedBy>
  <cp:revision>89</cp:revision>
  <dcterms:created xsi:type="dcterms:W3CDTF">2021-01-01T21:16:33Z</dcterms:created>
  <dcterms:modified xsi:type="dcterms:W3CDTF">2021-01-03T14:31:04Z</dcterms:modified>
</cp:coreProperties>
</file>