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5" r:id="rId9"/>
    <p:sldId id="266" r:id="rId10"/>
    <p:sldId id="260" r:id="rId11"/>
    <p:sldId id="261" r:id="rId12"/>
    <p:sldId id="262" r:id="rId13"/>
    <p:sldId id="264" r:id="rId14"/>
    <p:sldId id="263"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46" d="100"/>
          <a:sy n="46" d="100"/>
        </p:scale>
        <p:origin x="78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EBF2017-2219-4F8B-89AC-736807EB741F}" type="datetimeFigureOut">
              <a:rPr lang="en-GB" smtClean="0"/>
              <a:t>26/11/2020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B39FED-19A3-49E9-A97D-63A6F394117E}" type="slidenum">
              <a:rPr lang="en-GB" smtClean="0"/>
              <a:t>‹#›</a:t>
            </a:fld>
            <a:endParaRPr lang="en-GB"/>
          </a:p>
        </p:txBody>
      </p:sp>
    </p:spTree>
    <p:extLst>
      <p:ext uri="{BB962C8B-B14F-4D97-AF65-F5344CB8AC3E}">
        <p14:creationId xmlns:p14="http://schemas.microsoft.com/office/powerpoint/2010/main" val="3284243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EBF2017-2219-4F8B-89AC-736807EB741F}" type="datetimeFigureOut">
              <a:rPr lang="en-GB" smtClean="0"/>
              <a:t>26/11/2020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B39FED-19A3-49E9-A97D-63A6F394117E}" type="slidenum">
              <a:rPr lang="en-GB" smtClean="0"/>
              <a:t>‹#›</a:t>
            </a:fld>
            <a:endParaRPr lang="en-GB"/>
          </a:p>
        </p:txBody>
      </p:sp>
    </p:spTree>
    <p:extLst>
      <p:ext uri="{BB962C8B-B14F-4D97-AF65-F5344CB8AC3E}">
        <p14:creationId xmlns:p14="http://schemas.microsoft.com/office/powerpoint/2010/main" val="15908299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EBF2017-2219-4F8B-89AC-736807EB741F}" type="datetimeFigureOut">
              <a:rPr lang="en-GB" smtClean="0"/>
              <a:t>26/11/2020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B39FED-19A3-49E9-A97D-63A6F394117E}" type="slidenum">
              <a:rPr lang="en-GB" smtClean="0"/>
              <a:t>‹#›</a:t>
            </a:fld>
            <a:endParaRPr lang="en-GB"/>
          </a:p>
        </p:txBody>
      </p:sp>
    </p:spTree>
    <p:extLst>
      <p:ext uri="{BB962C8B-B14F-4D97-AF65-F5344CB8AC3E}">
        <p14:creationId xmlns:p14="http://schemas.microsoft.com/office/powerpoint/2010/main" val="2881636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EBF2017-2219-4F8B-89AC-736807EB741F}" type="datetimeFigureOut">
              <a:rPr lang="en-GB" smtClean="0"/>
              <a:t>26/11/2020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B39FED-19A3-49E9-A97D-63A6F394117E}" type="slidenum">
              <a:rPr lang="en-GB" smtClean="0"/>
              <a:t>‹#›</a:t>
            </a:fld>
            <a:endParaRPr lang="en-GB"/>
          </a:p>
        </p:txBody>
      </p:sp>
    </p:spTree>
    <p:extLst>
      <p:ext uri="{BB962C8B-B14F-4D97-AF65-F5344CB8AC3E}">
        <p14:creationId xmlns:p14="http://schemas.microsoft.com/office/powerpoint/2010/main" val="1014445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EBF2017-2219-4F8B-89AC-736807EB741F}" type="datetimeFigureOut">
              <a:rPr lang="en-GB" smtClean="0"/>
              <a:t>26/11/2020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2B39FED-19A3-49E9-A97D-63A6F394117E}" type="slidenum">
              <a:rPr lang="en-GB" smtClean="0"/>
              <a:t>‹#›</a:t>
            </a:fld>
            <a:endParaRPr lang="en-GB"/>
          </a:p>
        </p:txBody>
      </p:sp>
    </p:spTree>
    <p:extLst>
      <p:ext uri="{BB962C8B-B14F-4D97-AF65-F5344CB8AC3E}">
        <p14:creationId xmlns:p14="http://schemas.microsoft.com/office/powerpoint/2010/main" val="3432005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EBF2017-2219-4F8B-89AC-736807EB741F}" type="datetimeFigureOut">
              <a:rPr lang="en-GB" smtClean="0"/>
              <a:t>26/11/2020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2B39FED-19A3-49E9-A97D-63A6F394117E}" type="slidenum">
              <a:rPr lang="en-GB" smtClean="0"/>
              <a:t>‹#›</a:t>
            </a:fld>
            <a:endParaRPr lang="en-GB"/>
          </a:p>
        </p:txBody>
      </p:sp>
    </p:spTree>
    <p:extLst>
      <p:ext uri="{BB962C8B-B14F-4D97-AF65-F5344CB8AC3E}">
        <p14:creationId xmlns:p14="http://schemas.microsoft.com/office/powerpoint/2010/main" val="12059596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BF2017-2219-4F8B-89AC-736807EB741F}" type="datetimeFigureOut">
              <a:rPr lang="en-GB" smtClean="0"/>
              <a:t>26/11/2020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2B39FED-19A3-49E9-A97D-63A6F394117E}" type="slidenum">
              <a:rPr lang="en-GB" smtClean="0"/>
              <a:t>‹#›</a:t>
            </a:fld>
            <a:endParaRPr lang="en-GB"/>
          </a:p>
        </p:txBody>
      </p:sp>
    </p:spTree>
    <p:extLst>
      <p:ext uri="{BB962C8B-B14F-4D97-AF65-F5344CB8AC3E}">
        <p14:creationId xmlns:p14="http://schemas.microsoft.com/office/powerpoint/2010/main" val="21785140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EBF2017-2219-4F8B-89AC-736807EB741F}" type="datetimeFigureOut">
              <a:rPr lang="en-GB" smtClean="0"/>
              <a:t>26/11/2020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B39FED-19A3-49E9-A97D-63A6F394117E}" type="slidenum">
              <a:rPr lang="en-GB" smtClean="0"/>
              <a:t>‹#›</a:t>
            </a:fld>
            <a:endParaRPr lang="en-GB"/>
          </a:p>
        </p:txBody>
      </p:sp>
    </p:spTree>
    <p:extLst>
      <p:ext uri="{BB962C8B-B14F-4D97-AF65-F5344CB8AC3E}">
        <p14:creationId xmlns:p14="http://schemas.microsoft.com/office/powerpoint/2010/main" val="1647232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EBF2017-2219-4F8B-89AC-736807EB741F}" type="datetimeFigureOut">
              <a:rPr lang="en-GB" smtClean="0"/>
              <a:t>26/11/2020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B39FED-19A3-49E9-A97D-63A6F394117E}" type="slidenum">
              <a:rPr lang="en-GB" smtClean="0"/>
              <a:t>‹#›</a:t>
            </a:fld>
            <a:endParaRPr lang="en-GB"/>
          </a:p>
        </p:txBody>
      </p:sp>
    </p:spTree>
    <p:extLst>
      <p:ext uri="{BB962C8B-B14F-4D97-AF65-F5344CB8AC3E}">
        <p14:creationId xmlns:p14="http://schemas.microsoft.com/office/powerpoint/2010/main" val="19867835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EBF2017-2219-4F8B-89AC-736807EB741F}" type="datetimeFigureOut">
              <a:rPr lang="en-GB" smtClean="0"/>
              <a:t>26/11/2020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B39FED-19A3-49E9-A97D-63A6F394117E}" type="slidenum">
              <a:rPr lang="en-GB" smtClean="0"/>
              <a:t>‹#›</a:t>
            </a:fld>
            <a:endParaRPr lang="en-GB"/>
          </a:p>
        </p:txBody>
      </p:sp>
    </p:spTree>
    <p:extLst>
      <p:ext uri="{BB962C8B-B14F-4D97-AF65-F5344CB8AC3E}">
        <p14:creationId xmlns:p14="http://schemas.microsoft.com/office/powerpoint/2010/main" val="3719276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EBF2017-2219-4F8B-89AC-736807EB741F}" type="datetimeFigureOut">
              <a:rPr lang="en-GB" smtClean="0"/>
              <a:t>26/11/2020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B39FED-19A3-49E9-A97D-63A6F394117E}" type="slidenum">
              <a:rPr lang="en-GB" smtClean="0"/>
              <a:t>‹#›</a:t>
            </a:fld>
            <a:endParaRPr lang="en-GB"/>
          </a:p>
        </p:txBody>
      </p:sp>
    </p:spTree>
    <p:extLst>
      <p:ext uri="{BB962C8B-B14F-4D97-AF65-F5344CB8AC3E}">
        <p14:creationId xmlns:p14="http://schemas.microsoft.com/office/powerpoint/2010/main" val="3145500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BF2017-2219-4F8B-89AC-736807EB741F}" type="datetimeFigureOut">
              <a:rPr lang="en-GB" smtClean="0"/>
              <a:t>26/11/2020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B39FED-19A3-49E9-A97D-63A6F394117E}" type="slidenum">
              <a:rPr lang="en-GB" smtClean="0"/>
              <a:t>‹#›</a:t>
            </a:fld>
            <a:endParaRPr lang="en-GB"/>
          </a:p>
        </p:txBody>
      </p:sp>
    </p:spTree>
    <p:extLst>
      <p:ext uri="{BB962C8B-B14F-4D97-AF65-F5344CB8AC3E}">
        <p14:creationId xmlns:p14="http://schemas.microsoft.com/office/powerpoint/2010/main" val="41903594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488048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17477" y="226624"/>
            <a:ext cx="11128075" cy="6555641"/>
          </a:xfrm>
          <a:prstGeom prst="rect">
            <a:avLst/>
          </a:prstGeom>
          <a:noFill/>
        </p:spPr>
        <p:txBody>
          <a:bodyPr wrap="square" rtlCol="0">
            <a:spAutoFit/>
          </a:bodyPr>
          <a:lstStyle/>
          <a:p>
            <a:r>
              <a:rPr lang="en-US" sz="2800" dirty="0"/>
              <a:t>RE – </a:t>
            </a:r>
            <a:r>
              <a:rPr lang="en-US" sz="2800" dirty="0" smtClean="0"/>
              <a:t>27</a:t>
            </a:r>
            <a:r>
              <a:rPr lang="en-US" sz="2800" baseline="30000" dirty="0" smtClean="0"/>
              <a:t>th</a:t>
            </a:r>
            <a:r>
              <a:rPr lang="en-US" sz="2800" dirty="0" smtClean="0"/>
              <a:t> </a:t>
            </a:r>
            <a:r>
              <a:rPr lang="en-US" sz="2800" dirty="0"/>
              <a:t>November 2020</a:t>
            </a:r>
          </a:p>
          <a:p>
            <a:endParaRPr lang="en-US" sz="2800" dirty="0"/>
          </a:p>
          <a:p>
            <a:r>
              <a:rPr lang="en-US" sz="2800" dirty="0"/>
              <a:t>BIG QUESTION - How are important events remembers in ceremonies?</a:t>
            </a:r>
          </a:p>
          <a:p>
            <a:endParaRPr lang="en-US" sz="2800" dirty="0"/>
          </a:p>
          <a:p>
            <a:pPr marL="457200" indent="-457200">
              <a:buFontTx/>
              <a:buChar char="-"/>
            </a:pPr>
            <a:r>
              <a:rPr lang="en-US" sz="2800" dirty="0"/>
              <a:t>Key questions for today</a:t>
            </a:r>
          </a:p>
          <a:p>
            <a:pPr marL="457200" indent="-457200">
              <a:buFontTx/>
              <a:buChar char="-"/>
            </a:pPr>
            <a:endParaRPr lang="en-US" sz="2800" dirty="0"/>
          </a:p>
          <a:p>
            <a:pPr marL="457200" indent="-457200">
              <a:buFontTx/>
              <a:buChar char="-"/>
            </a:pPr>
            <a:endParaRPr lang="en-US" sz="2800" dirty="0"/>
          </a:p>
          <a:p>
            <a:r>
              <a:rPr lang="en-US" sz="2800" dirty="0" smtClean="0"/>
              <a:t>Why do Hindus celebrate Diwali?</a:t>
            </a:r>
            <a:endParaRPr lang="en-US" sz="2800" dirty="0"/>
          </a:p>
          <a:p>
            <a:endParaRPr lang="en-US" sz="2800" dirty="0"/>
          </a:p>
          <a:p>
            <a:r>
              <a:rPr lang="en-US" sz="2800" dirty="0" smtClean="0"/>
              <a:t>Why is light important in this festival?</a:t>
            </a:r>
          </a:p>
          <a:p>
            <a:endParaRPr lang="en-US" sz="2800" dirty="0"/>
          </a:p>
          <a:p>
            <a:r>
              <a:rPr lang="en-US" sz="2800" dirty="0" smtClean="0"/>
              <a:t>Why is light a good representation of good overcoming evil?</a:t>
            </a:r>
          </a:p>
          <a:p>
            <a:endParaRPr lang="en-US" sz="2800" dirty="0"/>
          </a:p>
          <a:p>
            <a:r>
              <a:rPr lang="en-US" sz="2800" dirty="0" smtClean="0"/>
              <a:t>Are there any other religions who observe the festival of Diwali?</a:t>
            </a:r>
            <a:endParaRPr lang="en-US" sz="2800" dirty="0"/>
          </a:p>
          <a:p>
            <a:endParaRPr lang="en-US" sz="2800" dirty="0"/>
          </a:p>
        </p:txBody>
      </p:sp>
      <p:pic>
        <p:nvPicPr>
          <p:cNvPr id="3" name="Picture 2"/>
          <p:cNvPicPr>
            <a:picLocks noChangeAspect="1"/>
          </p:cNvPicPr>
          <p:nvPr/>
        </p:nvPicPr>
        <p:blipFill>
          <a:blip r:embed="rId2"/>
          <a:stretch>
            <a:fillRect/>
          </a:stretch>
        </p:blipFill>
        <p:spPr>
          <a:xfrm>
            <a:off x="224645" y="226624"/>
            <a:ext cx="1476375" cy="6096000"/>
          </a:xfrm>
          <a:prstGeom prst="rect">
            <a:avLst/>
          </a:prstGeom>
        </p:spPr>
      </p:pic>
    </p:spTree>
    <p:extLst>
      <p:ext uri="{BB962C8B-B14F-4D97-AF65-F5344CB8AC3E}">
        <p14:creationId xmlns:p14="http://schemas.microsoft.com/office/powerpoint/2010/main" val="29147076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3374" y="324535"/>
            <a:ext cx="11210925" cy="954107"/>
          </a:xfrm>
          <a:prstGeom prst="rect">
            <a:avLst/>
          </a:prstGeom>
        </p:spPr>
        <p:txBody>
          <a:bodyPr wrap="square">
            <a:spAutoFit/>
          </a:bodyPr>
          <a:lstStyle/>
          <a:p>
            <a:r>
              <a:rPr lang="en-US" sz="2800" dirty="0" smtClean="0">
                <a:solidFill>
                  <a:srgbClr val="00008B"/>
                </a:solidFill>
                <a:latin typeface="Comic Sans MS" panose="030F0702030302020204" pitchFamily="66" charset="0"/>
              </a:rPr>
              <a:t>Listen to the following story. You might remember this story from some of the work you completed in KS1 </a:t>
            </a:r>
          </a:p>
        </p:txBody>
      </p:sp>
      <p:sp>
        <p:nvSpPr>
          <p:cNvPr id="3" name="Rectangle 2"/>
          <p:cNvSpPr/>
          <p:nvPr/>
        </p:nvSpPr>
        <p:spPr>
          <a:xfrm>
            <a:off x="2981325" y="5258485"/>
            <a:ext cx="6096000" cy="1384995"/>
          </a:xfrm>
          <a:prstGeom prst="rect">
            <a:avLst/>
          </a:prstGeom>
        </p:spPr>
        <p:txBody>
          <a:bodyPr>
            <a:spAutoFit/>
          </a:bodyPr>
          <a:lstStyle/>
          <a:p>
            <a:pPr algn="ctr"/>
            <a:r>
              <a:rPr lang="en-US" sz="2800" dirty="0" smtClean="0">
                <a:solidFill>
                  <a:srgbClr val="00008B"/>
                </a:solidFill>
                <a:latin typeface="Comic Sans MS" panose="030F0702030302020204" pitchFamily="66" charset="0"/>
              </a:rPr>
              <a:t>Lets see what actually happens during </a:t>
            </a:r>
            <a:r>
              <a:rPr lang="en-US" sz="2800" dirty="0" err="1" smtClean="0">
                <a:solidFill>
                  <a:srgbClr val="00008B"/>
                </a:solidFill>
                <a:latin typeface="Comic Sans MS" panose="030F0702030302020204" pitchFamily="66" charset="0"/>
              </a:rPr>
              <a:t>Divali</a:t>
            </a:r>
            <a:r>
              <a:rPr lang="en-US" sz="2800" dirty="0" smtClean="0">
                <a:solidFill>
                  <a:srgbClr val="00008B"/>
                </a:solidFill>
                <a:latin typeface="Comic Sans MS" panose="030F0702030302020204" pitchFamily="66" charset="0"/>
              </a:rPr>
              <a:t> from someone a very similar age to you.</a:t>
            </a:r>
          </a:p>
        </p:txBody>
      </p:sp>
      <p:sp>
        <p:nvSpPr>
          <p:cNvPr id="4" name="Rectangle 3"/>
          <p:cNvSpPr/>
          <p:nvPr/>
        </p:nvSpPr>
        <p:spPr>
          <a:xfrm>
            <a:off x="3542265" y="2148959"/>
            <a:ext cx="4974119" cy="369332"/>
          </a:xfrm>
          <a:prstGeom prst="rect">
            <a:avLst/>
          </a:prstGeom>
        </p:spPr>
        <p:txBody>
          <a:bodyPr wrap="none">
            <a:spAutoFit/>
          </a:bodyPr>
          <a:lstStyle/>
          <a:p>
            <a:r>
              <a:rPr lang="en-GB" dirty="0" smtClean="0">
                <a:solidFill>
                  <a:srgbClr val="000000"/>
                </a:solidFill>
              </a:rPr>
              <a:t>https://www.youtube.com/watch?v=jCNNwPaVIaU</a:t>
            </a:r>
          </a:p>
        </p:txBody>
      </p:sp>
      <p:sp>
        <p:nvSpPr>
          <p:cNvPr id="5" name="Rectangle 4"/>
          <p:cNvSpPr/>
          <p:nvPr/>
        </p:nvSpPr>
        <p:spPr>
          <a:xfrm>
            <a:off x="7803234" y="6274148"/>
            <a:ext cx="4388766" cy="369332"/>
          </a:xfrm>
          <a:prstGeom prst="rect">
            <a:avLst/>
          </a:prstGeom>
        </p:spPr>
        <p:txBody>
          <a:bodyPr wrap="none">
            <a:spAutoFit/>
          </a:bodyPr>
          <a:lstStyle/>
          <a:p>
            <a:r>
              <a:rPr lang="en-GB" u="sng" dirty="0" smtClean="0">
                <a:solidFill>
                  <a:srgbClr val="0000FF"/>
                </a:solidFill>
                <a:latin typeface="Times New Roman" panose="02020603050405020304" pitchFamily="18" charset="0"/>
              </a:rPr>
              <a:t>https://www.bbc.co.uk/newsround/15451833</a:t>
            </a:r>
            <a:r>
              <a:rPr lang="en-GB" u="sng" dirty="0" smtClean="0">
                <a:solidFill>
                  <a:srgbClr val="000000"/>
                </a:solidFill>
                <a:latin typeface="Times New Roman" panose="02020603050405020304" pitchFamily="18" charset="0"/>
              </a:rPr>
              <a:t> </a:t>
            </a:r>
          </a:p>
        </p:txBody>
      </p:sp>
      <p:pic>
        <p:nvPicPr>
          <p:cNvPr id="1026" name="Picture 2" descr="Diwali 2020 dates | When Is Diwali/ Deepawali in 2020?"/>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815434" y="2766819"/>
            <a:ext cx="3987800" cy="224313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4049688"/>
            <a:ext cx="2193994" cy="28083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168460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4513608" y="4432459"/>
            <a:ext cx="3524250" cy="2409825"/>
          </a:xfrm>
          <a:prstGeom prst="rect">
            <a:avLst/>
          </a:prstGeom>
        </p:spPr>
      </p:pic>
      <p:pic>
        <p:nvPicPr>
          <p:cNvPr id="3" name="Picture 2"/>
          <p:cNvPicPr>
            <a:picLocks noChangeAspect="1"/>
          </p:cNvPicPr>
          <p:nvPr/>
        </p:nvPicPr>
        <p:blipFill>
          <a:blip r:embed="rId3"/>
          <a:stretch>
            <a:fillRect/>
          </a:stretch>
        </p:blipFill>
        <p:spPr>
          <a:xfrm>
            <a:off x="705264" y="185530"/>
            <a:ext cx="9962736" cy="4073700"/>
          </a:xfrm>
          <a:prstGeom prst="rect">
            <a:avLst/>
          </a:prstGeom>
        </p:spPr>
      </p:pic>
    </p:spTree>
    <p:extLst>
      <p:ext uri="{BB962C8B-B14F-4D97-AF65-F5344CB8AC3E}">
        <p14:creationId xmlns:p14="http://schemas.microsoft.com/office/powerpoint/2010/main" val="32238027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30695" y="0"/>
            <a:ext cx="10475842" cy="1817468"/>
          </a:xfrm>
          <a:prstGeom prst="rect">
            <a:avLst/>
          </a:prstGeom>
        </p:spPr>
      </p:pic>
      <p:pic>
        <p:nvPicPr>
          <p:cNvPr id="3" name="Picture 2"/>
          <p:cNvPicPr>
            <a:picLocks noChangeAspect="1"/>
          </p:cNvPicPr>
          <p:nvPr/>
        </p:nvPicPr>
        <p:blipFill>
          <a:blip r:embed="rId3"/>
          <a:stretch>
            <a:fillRect/>
          </a:stretch>
        </p:blipFill>
        <p:spPr>
          <a:xfrm>
            <a:off x="430695" y="1817468"/>
            <a:ext cx="10475843" cy="4955706"/>
          </a:xfrm>
          <a:prstGeom prst="rect">
            <a:avLst/>
          </a:prstGeom>
        </p:spPr>
      </p:pic>
    </p:spTree>
    <p:extLst>
      <p:ext uri="{BB962C8B-B14F-4D97-AF65-F5344CB8AC3E}">
        <p14:creationId xmlns:p14="http://schemas.microsoft.com/office/powerpoint/2010/main" val="7550123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67992" y="503583"/>
            <a:ext cx="10247558" cy="1775791"/>
          </a:xfrm>
          <a:prstGeom prst="rect">
            <a:avLst/>
          </a:prstGeom>
        </p:spPr>
      </p:pic>
      <p:sp>
        <p:nvSpPr>
          <p:cNvPr id="3" name="Rectangle 2"/>
          <p:cNvSpPr/>
          <p:nvPr/>
        </p:nvSpPr>
        <p:spPr>
          <a:xfrm>
            <a:off x="6129545" y="3883944"/>
            <a:ext cx="5386594" cy="2308324"/>
          </a:xfrm>
          <a:prstGeom prst="rect">
            <a:avLst/>
          </a:prstGeom>
        </p:spPr>
        <p:txBody>
          <a:bodyPr wrap="square">
            <a:spAutoFit/>
          </a:bodyPr>
          <a:lstStyle/>
          <a:p>
            <a:r>
              <a:rPr lang="en-US" dirty="0" err="1" smtClean="0">
                <a:solidFill>
                  <a:srgbClr val="0000FF"/>
                </a:solidFill>
                <a:latin typeface="Comic Sans MS" panose="030F0702030302020204" pitchFamily="66" charset="0"/>
              </a:rPr>
              <a:t>Divali</a:t>
            </a:r>
            <a:r>
              <a:rPr lang="en-US" dirty="0" smtClean="0">
                <a:solidFill>
                  <a:srgbClr val="0000FF"/>
                </a:solidFill>
                <a:latin typeface="Comic Sans MS" panose="030F0702030302020204" pitchFamily="66" charset="0"/>
              </a:rPr>
              <a:t> means "rows of lighted </a:t>
            </a:r>
            <a:br>
              <a:rPr lang="en-US" dirty="0" smtClean="0">
                <a:solidFill>
                  <a:srgbClr val="0000FF"/>
                </a:solidFill>
                <a:latin typeface="Comic Sans MS" panose="030F0702030302020204" pitchFamily="66" charset="0"/>
              </a:rPr>
            </a:br>
            <a:r>
              <a:rPr lang="en-US" dirty="0" smtClean="0">
                <a:solidFill>
                  <a:srgbClr val="0000FF"/>
                </a:solidFill>
                <a:latin typeface="Comic Sans MS" panose="030F0702030302020204" pitchFamily="66" charset="0"/>
              </a:rPr>
              <a:t>lamps".</a:t>
            </a:r>
          </a:p>
          <a:p>
            <a:r>
              <a:rPr lang="en-US" dirty="0" smtClean="0">
                <a:solidFill>
                  <a:srgbClr val="0000FF"/>
                </a:solidFill>
                <a:latin typeface="Comic Sans MS" panose="030F0702030302020204" pitchFamily="66" charset="0"/>
              </a:rPr>
              <a:t>People light lots of small oil lamps called </a:t>
            </a:r>
            <a:r>
              <a:rPr lang="en-US" dirty="0" err="1" smtClean="0">
                <a:solidFill>
                  <a:srgbClr val="0000FF"/>
                </a:solidFill>
                <a:latin typeface="Comic Sans MS" panose="030F0702030302020204" pitchFamily="66" charset="0"/>
              </a:rPr>
              <a:t>diyas</a:t>
            </a:r>
            <a:r>
              <a:rPr lang="en-US" dirty="0" smtClean="0">
                <a:solidFill>
                  <a:srgbClr val="0000FF"/>
                </a:solidFill>
                <a:latin typeface="Comic Sans MS" panose="030F0702030302020204" pitchFamily="66" charset="0"/>
              </a:rPr>
              <a:t>. </a:t>
            </a:r>
          </a:p>
          <a:p>
            <a:r>
              <a:rPr lang="en-US" dirty="0" smtClean="0">
                <a:solidFill>
                  <a:srgbClr val="0000FF"/>
                </a:solidFill>
                <a:latin typeface="Comic Sans MS" panose="030F0702030302020204" pitchFamily="66" charset="0"/>
              </a:rPr>
              <a:t>They are placed around the home and in gardens </a:t>
            </a:r>
          </a:p>
          <a:p>
            <a:r>
              <a:rPr lang="en-US" dirty="0" smtClean="0">
                <a:solidFill>
                  <a:srgbClr val="0000FF"/>
                </a:solidFill>
                <a:latin typeface="Comic Sans MS" panose="030F0702030302020204" pitchFamily="66" charset="0"/>
              </a:rPr>
              <a:t>to remember how Rama and </a:t>
            </a:r>
            <a:r>
              <a:rPr lang="en-US" dirty="0" err="1" smtClean="0">
                <a:solidFill>
                  <a:srgbClr val="0000FF"/>
                </a:solidFill>
                <a:latin typeface="Comic Sans MS" panose="030F0702030302020204" pitchFamily="66" charset="0"/>
              </a:rPr>
              <a:t>Sita</a:t>
            </a:r>
            <a:r>
              <a:rPr lang="en-US" dirty="0" smtClean="0">
                <a:solidFill>
                  <a:srgbClr val="0000FF"/>
                </a:solidFill>
                <a:latin typeface="Comic Sans MS" panose="030F0702030302020204" pitchFamily="66" charset="0"/>
              </a:rPr>
              <a:t> were </a:t>
            </a:r>
            <a:br>
              <a:rPr lang="en-US" dirty="0" smtClean="0">
                <a:solidFill>
                  <a:srgbClr val="0000FF"/>
                </a:solidFill>
                <a:latin typeface="Comic Sans MS" panose="030F0702030302020204" pitchFamily="66" charset="0"/>
              </a:rPr>
            </a:br>
            <a:r>
              <a:rPr lang="en-US" dirty="0" smtClean="0">
                <a:solidFill>
                  <a:srgbClr val="0000FF"/>
                </a:solidFill>
                <a:latin typeface="Comic Sans MS" panose="030F0702030302020204" pitchFamily="66" charset="0"/>
              </a:rPr>
              <a:t>welcomed home. Hindus believe that by </a:t>
            </a:r>
            <a:br>
              <a:rPr lang="en-US" dirty="0" smtClean="0">
                <a:solidFill>
                  <a:srgbClr val="0000FF"/>
                </a:solidFill>
                <a:latin typeface="Comic Sans MS" panose="030F0702030302020204" pitchFamily="66" charset="0"/>
              </a:rPr>
            </a:br>
            <a:r>
              <a:rPr lang="en-US" dirty="0" smtClean="0">
                <a:solidFill>
                  <a:srgbClr val="0000FF"/>
                </a:solidFill>
                <a:latin typeface="Comic Sans MS" panose="030F0702030302020204" pitchFamily="66" charset="0"/>
              </a:rPr>
              <a:t>lighting these lamps, the goddess Lakshmi will </a:t>
            </a:r>
          </a:p>
          <a:p>
            <a:r>
              <a:rPr lang="en-US" dirty="0" smtClean="0">
                <a:solidFill>
                  <a:srgbClr val="0000FF"/>
                </a:solidFill>
                <a:latin typeface="Comic Sans MS" panose="030F0702030302020204" pitchFamily="66" charset="0"/>
              </a:rPr>
              <a:t>visit them and bring them wealth.</a:t>
            </a:r>
            <a:r>
              <a:rPr lang="en-US" sz="1600" dirty="0" smtClean="0">
                <a:solidFill>
                  <a:srgbClr val="000000"/>
                </a:solidFill>
                <a:latin typeface="Comic Sans MS" panose="030F0702030302020204" pitchFamily="66" charset="0"/>
              </a:rPr>
              <a:t> </a:t>
            </a:r>
          </a:p>
        </p:txBody>
      </p:sp>
      <p:pic>
        <p:nvPicPr>
          <p:cNvPr id="4" name="Picture 3"/>
          <p:cNvPicPr>
            <a:picLocks noChangeAspect="1"/>
          </p:cNvPicPr>
          <p:nvPr/>
        </p:nvPicPr>
        <p:blipFill>
          <a:blip r:embed="rId3"/>
          <a:stretch>
            <a:fillRect/>
          </a:stretch>
        </p:blipFill>
        <p:spPr>
          <a:xfrm>
            <a:off x="1590260" y="3883944"/>
            <a:ext cx="3152775" cy="2552700"/>
          </a:xfrm>
          <a:prstGeom prst="rect">
            <a:avLst/>
          </a:prstGeom>
        </p:spPr>
      </p:pic>
    </p:spTree>
    <p:extLst>
      <p:ext uri="{BB962C8B-B14F-4D97-AF65-F5344CB8AC3E}">
        <p14:creationId xmlns:p14="http://schemas.microsoft.com/office/powerpoint/2010/main" val="23762233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2835" y="443984"/>
            <a:ext cx="7432035" cy="646331"/>
          </a:xfrm>
          <a:prstGeom prst="rect">
            <a:avLst/>
          </a:prstGeom>
        </p:spPr>
        <p:txBody>
          <a:bodyPr wrap="none">
            <a:spAutoFit/>
          </a:bodyPr>
          <a:lstStyle/>
          <a:p>
            <a:r>
              <a:rPr lang="en-US" sz="3600" b="1" dirty="0" smtClean="0">
                <a:solidFill>
                  <a:srgbClr val="000000"/>
                </a:solidFill>
                <a:latin typeface="Calibri" panose="020F0502020204030204" pitchFamily="34" charset="0"/>
              </a:rPr>
              <a:t>Why is light important in this festival?</a:t>
            </a:r>
          </a:p>
        </p:txBody>
      </p:sp>
      <p:sp>
        <p:nvSpPr>
          <p:cNvPr id="3" name="Rectangle 2"/>
          <p:cNvSpPr/>
          <p:nvPr/>
        </p:nvSpPr>
        <p:spPr>
          <a:xfrm>
            <a:off x="3895725" y="1667560"/>
            <a:ext cx="6096000" cy="1938992"/>
          </a:xfrm>
          <a:prstGeom prst="rect">
            <a:avLst/>
          </a:prstGeom>
        </p:spPr>
        <p:txBody>
          <a:bodyPr>
            <a:spAutoFit/>
          </a:bodyPr>
          <a:lstStyle/>
          <a:p>
            <a:r>
              <a:rPr lang="en-GB" sz="4000" dirty="0" smtClean="0">
                <a:solidFill>
                  <a:srgbClr val="00008B"/>
                </a:solidFill>
                <a:latin typeface="Comic Sans MS" panose="030F0702030302020204" pitchFamily="66" charset="0"/>
              </a:rPr>
              <a:t>When is it used?</a:t>
            </a:r>
          </a:p>
          <a:p>
            <a:endParaRPr lang="en-GB" sz="4000" dirty="0">
              <a:solidFill>
                <a:srgbClr val="00008B"/>
              </a:solidFill>
              <a:latin typeface="Comic Sans MS" panose="030F0702030302020204" pitchFamily="66" charset="0"/>
            </a:endParaRPr>
          </a:p>
          <a:p>
            <a:r>
              <a:rPr lang="en-GB" sz="4000" dirty="0" smtClean="0">
                <a:solidFill>
                  <a:srgbClr val="00008B"/>
                </a:solidFill>
                <a:latin typeface="Comic Sans MS" panose="030F0702030302020204" pitchFamily="66" charset="0"/>
              </a:rPr>
              <a:t>Why is it used?</a:t>
            </a:r>
          </a:p>
        </p:txBody>
      </p:sp>
    </p:spTree>
    <p:extLst>
      <p:ext uri="{BB962C8B-B14F-4D97-AF65-F5344CB8AC3E}">
        <p14:creationId xmlns:p14="http://schemas.microsoft.com/office/powerpoint/2010/main" val="6511334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8496" y="377309"/>
            <a:ext cx="9906879" cy="646331"/>
          </a:xfrm>
          <a:prstGeom prst="rect">
            <a:avLst/>
          </a:prstGeom>
        </p:spPr>
        <p:txBody>
          <a:bodyPr wrap="none">
            <a:spAutoFit/>
          </a:bodyPr>
          <a:lstStyle/>
          <a:p>
            <a:r>
              <a:rPr lang="en-GB" sz="3600" dirty="0" smtClean="0">
                <a:solidFill>
                  <a:srgbClr val="0000FF"/>
                </a:solidFill>
                <a:latin typeface="Comic Sans MS" panose="030F0702030302020204" pitchFamily="66" charset="0"/>
              </a:rPr>
              <a:t>Why </a:t>
            </a:r>
            <a:r>
              <a:rPr lang="en-GB" sz="3600" b="1" dirty="0" smtClean="0">
                <a:solidFill>
                  <a:srgbClr val="0000FF"/>
                </a:solidFill>
                <a:latin typeface="Comic Sans MS" panose="030F0702030302020204" pitchFamily="66" charset="0"/>
              </a:rPr>
              <a:t>do Hindus and Sikhs celebrate Diwali?</a:t>
            </a:r>
          </a:p>
        </p:txBody>
      </p:sp>
      <p:sp>
        <p:nvSpPr>
          <p:cNvPr id="3" name="Rectangle 2"/>
          <p:cNvSpPr/>
          <p:nvPr/>
        </p:nvSpPr>
        <p:spPr>
          <a:xfrm>
            <a:off x="1130059" y="1657231"/>
            <a:ext cx="9273397" cy="4562788"/>
          </a:xfrm>
          <a:prstGeom prst="rect">
            <a:avLst/>
          </a:prstGeom>
        </p:spPr>
        <p:txBody>
          <a:bodyPr wrap="square">
            <a:spAutoFit/>
          </a:bodyPr>
          <a:lstStyle/>
          <a:p>
            <a:r>
              <a:rPr lang="en-US" sz="2800" dirty="0" smtClean="0">
                <a:solidFill>
                  <a:srgbClr val="0000FF"/>
                </a:solidFill>
                <a:latin typeface="Comic Sans MS" panose="030F0702030302020204" pitchFamily="66" charset="0"/>
              </a:rPr>
              <a:t>Use the outlines of different light forms to create your own word cloud for Diwali.</a:t>
            </a:r>
          </a:p>
          <a:p>
            <a:endParaRPr lang="en-GB" sz="1050" dirty="0">
              <a:solidFill>
                <a:prstClr val="black"/>
              </a:solidFill>
              <a:latin typeface="Segoe UI" panose="020B0502040204020203" pitchFamily="34" charset="0"/>
            </a:endParaRPr>
          </a:p>
          <a:p>
            <a:r>
              <a:rPr lang="en-US" sz="2800" dirty="0" smtClean="0">
                <a:solidFill>
                  <a:srgbClr val="0000FF"/>
                </a:solidFill>
                <a:latin typeface="Comic Sans MS" panose="030F0702030302020204" pitchFamily="66" charset="0"/>
              </a:rPr>
              <a:t>Put key words or sentences into </a:t>
            </a:r>
            <a:br>
              <a:rPr lang="en-US" sz="2800" dirty="0" smtClean="0">
                <a:solidFill>
                  <a:srgbClr val="0000FF"/>
                </a:solidFill>
                <a:latin typeface="Comic Sans MS" panose="030F0702030302020204" pitchFamily="66" charset="0"/>
              </a:rPr>
            </a:br>
            <a:r>
              <a:rPr lang="en-US" sz="2800" dirty="0" smtClean="0">
                <a:solidFill>
                  <a:srgbClr val="0000FF"/>
                </a:solidFill>
                <a:latin typeface="Comic Sans MS" panose="030F0702030302020204" pitchFamily="66" charset="0"/>
              </a:rPr>
              <a:t>your word cloud which are important and represent what Diwali means to Hindus and other religions such as Sikhism.</a:t>
            </a:r>
          </a:p>
          <a:p>
            <a:r>
              <a:rPr lang="en-US" sz="2800" u="sng" dirty="0" smtClean="0">
                <a:solidFill>
                  <a:srgbClr val="0000FF"/>
                </a:solidFill>
                <a:latin typeface="Comic Sans MS" panose="030F0702030302020204" pitchFamily="66" charset="0"/>
              </a:rPr>
              <a:t>Home Learning</a:t>
            </a:r>
          </a:p>
          <a:p>
            <a:r>
              <a:rPr lang="en-US" sz="2800" dirty="0" smtClean="0">
                <a:solidFill>
                  <a:srgbClr val="0000FF"/>
                </a:solidFill>
                <a:latin typeface="Comic Sans MS" panose="030F0702030302020204" pitchFamily="66" charset="0"/>
              </a:rPr>
              <a:t>You can draw this on plain paper and stick it into your home learning books or you could create something on the computer to print off and stick in. </a:t>
            </a:r>
          </a:p>
        </p:txBody>
      </p:sp>
      <p:sp>
        <p:nvSpPr>
          <p:cNvPr id="4" name="Rectangle 3"/>
          <p:cNvSpPr/>
          <p:nvPr/>
        </p:nvSpPr>
        <p:spPr>
          <a:xfrm>
            <a:off x="173606" y="6337983"/>
            <a:ext cx="3866764" cy="369332"/>
          </a:xfrm>
          <a:prstGeom prst="rect">
            <a:avLst/>
          </a:prstGeom>
        </p:spPr>
        <p:txBody>
          <a:bodyPr wrap="none">
            <a:spAutoFit/>
          </a:bodyPr>
          <a:lstStyle/>
          <a:p>
            <a:r>
              <a:rPr lang="en-US" dirty="0" smtClean="0">
                <a:solidFill>
                  <a:srgbClr val="00008B"/>
                </a:solidFill>
                <a:latin typeface="Comic Sans MS" panose="030F0702030302020204" pitchFamily="66" charset="0"/>
              </a:rPr>
              <a:t>Lets have a look at some examples</a:t>
            </a:r>
          </a:p>
        </p:txBody>
      </p:sp>
    </p:spTree>
    <p:extLst>
      <p:ext uri="{BB962C8B-B14F-4D97-AF65-F5344CB8AC3E}">
        <p14:creationId xmlns:p14="http://schemas.microsoft.com/office/powerpoint/2010/main" val="643829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240656"/>
            <a:ext cx="12397162" cy="6483994"/>
          </a:xfrm>
          <a:prstGeom prst="rect">
            <a:avLst/>
          </a:prstGeom>
        </p:spPr>
      </p:pic>
    </p:spTree>
    <p:extLst>
      <p:ext uri="{BB962C8B-B14F-4D97-AF65-F5344CB8AC3E}">
        <p14:creationId xmlns:p14="http://schemas.microsoft.com/office/powerpoint/2010/main" val="11860616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352425"/>
            <a:ext cx="11753850" cy="1569660"/>
          </a:xfrm>
          <a:prstGeom prst="rect">
            <a:avLst/>
          </a:prstGeom>
          <a:noFill/>
        </p:spPr>
        <p:txBody>
          <a:bodyPr wrap="square" rtlCol="0">
            <a:spAutoFit/>
          </a:bodyPr>
          <a:lstStyle/>
          <a:p>
            <a:r>
              <a:rPr lang="en-GB" sz="3200" dirty="0" smtClean="0"/>
              <a:t>Time for a Q and A!</a:t>
            </a:r>
          </a:p>
          <a:p>
            <a:endParaRPr lang="en-GB" sz="3200" dirty="0"/>
          </a:p>
          <a:p>
            <a:r>
              <a:rPr lang="en-GB" sz="3200" dirty="0" smtClean="0"/>
              <a:t>We are going to have a special visitor. Who do you think it could be?</a:t>
            </a:r>
            <a:endParaRPr lang="en-GB" sz="3200" dirty="0"/>
          </a:p>
        </p:txBody>
      </p:sp>
      <p:sp>
        <p:nvSpPr>
          <p:cNvPr id="3" name="TextBox 2"/>
          <p:cNvSpPr txBox="1"/>
          <p:nvPr/>
        </p:nvSpPr>
        <p:spPr>
          <a:xfrm>
            <a:off x="353683" y="2820838"/>
            <a:ext cx="11552567" cy="2554545"/>
          </a:xfrm>
          <a:prstGeom prst="rect">
            <a:avLst/>
          </a:prstGeom>
          <a:noFill/>
        </p:spPr>
        <p:txBody>
          <a:bodyPr wrap="square" rtlCol="0">
            <a:spAutoFit/>
          </a:bodyPr>
          <a:lstStyle/>
          <a:p>
            <a:r>
              <a:rPr lang="en-GB" sz="2000" dirty="0" smtClean="0">
                <a:latin typeface="Comic Sans MS" panose="030F0702030302020204" pitchFamily="66" charset="0"/>
              </a:rPr>
              <a:t>Today, we were going to have a special visitor who could tell you first hand all about celebrating Diwali. As we are at home and cannot do this as we would like, we have come up with another solution. The visitor will still come into class but this has been postponed until we are back in school.</a:t>
            </a:r>
          </a:p>
          <a:p>
            <a:endParaRPr lang="en-GB" sz="2000" dirty="0">
              <a:latin typeface="Comic Sans MS" panose="030F0702030302020204" pitchFamily="66" charset="0"/>
            </a:endParaRPr>
          </a:p>
          <a:p>
            <a:r>
              <a:rPr lang="en-GB" sz="2000" dirty="0" smtClean="0">
                <a:latin typeface="Comic Sans MS" panose="030F0702030302020204" pitchFamily="66" charset="0"/>
              </a:rPr>
              <a:t>In preparation for this, after you have completed your word clouds, I would like you to write some questions in your home learning book that you might like to ask about Diwali and how this festival is celebrated. </a:t>
            </a:r>
            <a:endParaRPr lang="en-GB" sz="2000" dirty="0">
              <a:latin typeface="Comic Sans MS" panose="030F0702030302020204" pitchFamily="66" charset="0"/>
            </a:endParaRPr>
          </a:p>
        </p:txBody>
      </p:sp>
    </p:spTree>
    <p:extLst>
      <p:ext uri="{BB962C8B-B14F-4D97-AF65-F5344CB8AC3E}">
        <p14:creationId xmlns:p14="http://schemas.microsoft.com/office/powerpoint/2010/main" val="37696472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09687" y="-195263"/>
            <a:ext cx="9020175" cy="4752975"/>
          </a:xfrm>
          <a:prstGeom prst="rect">
            <a:avLst/>
          </a:prstGeom>
        </p:spPr>
      </p:pic>
      <p:sp>
        <p:nvSpPr>
          <p:cNvPr id="3" name="Rectangle 2"/>
          <p:cNvSpPr/>
          <p:nvPr/>
        </p:nvSpPr>
        <p:spPr>
          <a:xfrm>
            <a:off x="1828800" y="5429935"/>
            <a:ext cx="9096375" cy="954107"/>
          </a:xfrm>
          <a:prstGeom prst="rect">
            <a:avLst/>
          </a:prstGeom>
        </p:spPr>
        <p:txBody>
          <a:bodyPr wrap="square">
            <a:spAutoFit/>
          </a:bodyPr>
          <a:lstStyle/>
          <a:p>
            <a:pPr algn="ctr"/>
            <a:r>
              <a:rPr lang="en-US" sz="2800" dirty="0" smtClean="0">
                <a:solidFill>
                  <a:srgbClr val="00008B"/>
                </a:solidFill>
                <a:latin typeface="Comic Sans MS" panose="030F0702030302020204" pitchFamily="66" charset="0"/>
              </a:rPr>
              <a:t>What might Hindus be reminded of as they see the sky lit in celebration?</a:t>
            </a:r>
          </a:p>
        </p:txBody>
      </p:sp>
    </p:spTree>
    <p:extLst>
      <p:ext uri="{BB962C8B-B14F-4D97-AF65-F5344CB8AC3E}">
        <p14:creationId xmlns:p14="http://schemas.microsoft.com/office/powerpoint/2010/main" val="6700400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448E1A07B504A4E916D12FC7A105ED4" ma:contentTypeVersion="18" ma:contentTypeDescription="Create a new document." ma:contentTypeScope="" ma:versionID="c0ce8c0777a1b45b3fb57b5ebd517e54">
  <xsd:schema xmlns:xsd="http://www.w3.org/2001/XMLSchema" xmlns:xs="http://www.w3.org/2001/XMLSchema" xmlns:p="http://schemas.microsoft.com/office/2006/metadata/properties" xmlns:ns3="a17d96a2-ef1e-491a-a9ed-81f0bb1fbf80" xmlns:ns4="59afcfd7-f6ed-4d7f-977c-eddcb1be5363" targetNamespace="http://schemas.microsoft.com/office/2006/metadata/properties" ma:root="true" ma:fieldsID="4f8c0dcb6d15d63eef3bf4293aa20ffa" ns3:_="" ns4:_="">
    <xsd:import namespace="a17d96a2-ef1e-491a-a9ed-81f0bb1fbf80"/>
    <xsd:import namespace="59afcfd7-f6ed-4d7f-977c-eddcb1be5363"/>
    <xsd:element name="properties">
      <xsd:complexType>
        <xsd:sequence>
          <xsd:element name="documentManagement">
            <xsd:complexType>
              <xsd:all>
                <xsd:element ref="ns3:MigrationWizId" minOccurs="0"/>
                <xsd:element ref="ns3:MigrationWizIdPermissions" minOccurs="0"/>
                <xsd:element ref="ns3:MigrationWizIdPermissionLevels" minOccurs="0"/>
                <xsd:element ref="ns3:MigrationWizIdDocumentLibraryPermissions" minOccurs="0"/>
                <xsd:element ref="ns3:MigrationWizIdSecurityGroups" minOccurs="0"/>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17d96a2-ef1e-491a-a9ed-81f0bb1fbf80"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PermissionLevels" ma:index="10" nillable="true" ma:displayName="MigrationWizIdPermissionLevels" ma:internalName="MigrationWizIdPermissionLevels">
      <xsd:simpleType>
        <xsd:restriction base="dms:Text"/>
      </xsd:simpleType>
    </xsd:element>
    <xsd:element name="MigrationWizIdDocumentLibraryPermissions" ma:index="11" nillable="true" ma:displayName="MigrationWizIdDocumentLibraryPermissions" ma:internalName="MigrationWizIdDocumentLibraryPermissions">
      <xsd:simpleType>
        <xsd:restriction base="dms:Text"/>
      </xsd:simpleType>
    </xsd:element>
    <xsd:element name="MigrationWizIdSecurityGroups" ma:index="12" nillable="true" ma:displayName="MigrationWizIdSecurityGroups" ma:internalName="MigrationWizIdSecurityGroups">
      <xsd:simpleType>
        <xsd:restriction base="dms:Text"/>
      </xsd:simpleType>
    </xsd:element>
    <xsd:element name="MediaServiceMetadata" ma:index="13" nillable="true" ma:displayName="MediaServiceMetadata" ma:hidden="true" ma:internalName="MediaServiceMetadata" ma:readOnly="true">
      <xsd:simpleType>
        <xsd:restriction base="dms:Note"/>
      </xsd:simpleType>
    </xsd:element>
    <xsd:element name="MediaServiceFastMetadata" ma:index="14" nillable="true" ma:displayName="MediaServiceFastMetadata" ma:hidden="true" ma:internalName="MediaServiceFastMetadata" ma:readOnly="true">
      <xsd:simpleType>
        <xsd:restriction base="dms:Note"/>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MediaServiceGenerationTime" ma:index="22" nillable="true" ma:displayName="MediaServiceGenerationTime" ma:hidden="true" ma:internalName="MediaServiceGenerationTime" ma:readOnly="true">
      <xsd:simpleType>
        <xsd:restriction base="dms:Text"/>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AutoKeyPoints" ma:index="24" nillable="true" ma:displayName="MediaServiceAutoKeyPoints" ma:hidden="true" ma:internalName="MediaServiceAutoKeyPoints" ma:readOnly="true">
      <xsd:simpleType>
        <xsd:restriction base="dms:Note"/>
      </xsd:simpleType>
    </xsd:element>
    <xsd:element name="MediaServiceKeyPoints" ma:index="25"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9afcfd7-f6ed-4d7f-977c-eddcb1be5363"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SharingHintHash" ma:index="2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igrationWizIdDocumentLibraryPermissions xmlns="a17d96a2-ef1e-491a-a9ed-81f0bb1fbf80" xsi:nil="true"/>
    <MigrationWizIdSecurityGroups xmlns="a17d96a2-ef1e-491a-a9ed-81f0bb1fbf80" xsi:nil="true"/>
    <MigrationWizId xmlns="a17d96a2-ef1e-491a-a9ed-81f0bb1fbf80" xsi:nil="true"/>
    <MigrationWizIdPermissions xmlns="a17d96a2-ef1e-491a-a9ed-81f0bb1fbf80" xsi:nil="true"/>
    <MigrationWizIdPermissionLevels xmlns="a17d96a2-ef1e-491a-a9ed-81f0bb1fbf80" xsi:nil="true"/>
  </documentManagement>
</p:properties>
</file>

<file path=customXml/itemProps1.xml><?xml version="1.0" encoding="utf-8"?>
<ds:datastoreItem xmlns:ds="http://schemas.openxmlformats.org/officeDocument/2006/customXml" ds:itemID="{125C9F82-82AE-41F9-A2E4-90D311397F7F}">
  <ds:schemaRefs>
    <ds:schemaRef ds:uri="http://schemas.microsoft.com/sharepoint/v3/contenttype/forms"/>
  </ds:schemaRefs>
</ds:datastoreItem>
</file>

<file path=customXml/itemProps2.xml><?xml version="1.0" encoding="utf-8"?>
<ds:datastoreItem xmlns:ds="http://schemas.openxmlformats.org/officeDocument/2006/customXml" ds:itemID="{3204647E-2EA4-42DA-990E-41F0342B4A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17d96a2-ef1e-491a-a9ed-81f0bb1fbf80"/>
    <ds:schemaRef ds:uri="59afcfd7-f6ed-4d7f-977c-eddcb1be536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A145AC3-7E70-47F3-81D7-C91CF62DF1DF}">
  <ds:schemaRefs>
    <ds:schemaRef ds:uri="http://purl.org/dc/elements/1.1/"/>
    <ds:schemaRef ds:uri="http://schemas.microsoft.com/office/infopath/2007/PartnerControls"/>
    <ds:schemaRef ds:uri="59afcfd7-f6ed-4d7f-977c-eddcb1be5363"/>
    <ds:schemaRef ds:uri="http://purl.org/dc/terms/"/>
    <ds:schemaRef ds:uri="http://schemas.microsoft.com/office/2006/metadata/properties"/>
    <ds:schemaRef ds:uri="http://schemas.microsoft.com/office/2006/documentManagement/types"/>
    <ds:schemaRef ds:uri="http://schemas.openxmlformats.org/package/2006/metadata/core-properties"/>
    <ds:schemaRef ds:uri="a17d96a2-ef1e-491a-a9ed-81f0bb1fbf80"/>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46</TotalTime>
  <Words>302</Words>
  <Application>Microsoft Office PowerPoint</Application>
  <PresentationFormat>Widescreen</PresentationFormat>
  <Paragraphs>41</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Calibri Light</vt:lpstr>
      <vt:lpstr>Comic Sans MS</vt:lpstr>
      <vt:lpstr>Segoe UI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Charli House</dc:creator>
  <cp:lastModifiedBy>Liz Walker</cp:lastModifiedBy>
  <cp:revision>8</cp:revision>
  <dcterms:created xsi:type="dcterms:W3CDTF">2020-11-20T19:28:11Z</dcterms:created>
  <dcterms:modified xsi:type="dcterms:W3CDTF">2020-11-26T20:56:38Z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0x0101003448E1A07B504A4E916D12FC7A105ED4</vt:lpwstr>
  </property>
</Properties>
</file>