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  <p:sldMasterId id="2147483648" r:id="rId2"/>
  </p:sldMasterIdLst>
  <p:notesMasterIdLst>
    <p:notesMasterId r:id="rId17"/>
  </p:notesMasterIdLst>
  <p:handoutMasterIdLst>
    <p:handoutMasterId r:id="rId18"/>
  </p:handoutMasterIdLst>
  <p:sldIdLst>
    <p:sldId id="257" r:id="rId3"/>
    <p:sldId id="256" r:id="rId4"/>
    <p:sldId id="260" r:id="rId5"/>
    <p:sldId id="268" r:id="rId6"/>
    <p:sldId id="263" r:id="rId7"/>
    <p:sldId id="264" r:id="rId8"/>
    <p:sldId id="266" r:id="rId9"/>
    <p:sldId id="267" r:id="rId10"/>
    <p:sldId id="274" r:id="rId11"/>
    <p:sldId id="273" r:id="rId12"/>
    <p:sldId id="288" r:id="rId13"/>
    <p:sldId id="289" r:id="rId14"/>
    <p:sldId id="290" r:id="rId15"/>
    <p:sldId id="29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22">
          <p15:clr>
            <a:srgbClr val="A4A3A4"/>
          </p15:clr>
        </p15:guide>
        <p15:guide id="2" pos="2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4C99"/>
    <a:srgbClr val="094D97"/>
    <a:srgbClr val="FFD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6505" autoAdjust="0"/>
  </p:normalViewPr>
  <p:slideViewPr>
    <p:cSldViewPr snapToGrid="0" snapToObjects="1" showGuides="1">
      <p:cViewPr varScale="1">
        <p:scale>
          <a:sx n="59" d="100"/>
          <a:sy n="59" d="100"/>
        </p:scale>
        <p:origin x="402" y="78"/>
      </p:cViewPr>
      <p:guideLst>
        <p:guide orient="horz" pos="1822"/>
        <p:guide pos="2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AF1D2-B474-0C4B-B251-99F3B8EDAD16}" type="datetime1">
              <a:rPr lang="en-GB" smtClean="0"/>
              <a:t>03/07/2020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6EC21-899C-E043-A260-B947E7C33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375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411F6-C836-8C42-82EB-48BC694285C8}" type="datetime1">
              <a:rPr lang="en-GB" smtClean="0"/>
              <a:t>03/07/2020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9F494-1822-9445-98EB-F7F0987FA1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1908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programmes/articles/1w11J8l4r6Gn8xl1ZlPchVd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28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6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67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63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Watch the </a:t>
            </a:r>
            <a:r>
              <a:rPr 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Tchaikovsky Ten Pieces film</a:t>
            </a:r>
            <a:r>
              <a:rPr lang="en-US" sz="1200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GB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http://www.bbc.co.uk/programmes/articles/1w11J8l4r6Gn8xl1ZlPchVd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)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 presenter </a:t>
            </a:r>
            <a:r>
              <a:rPr lang="en-GB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Lemn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Sissay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afterwards have a discussion about what you have just seen.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Did you like the film?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was your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favourite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 you believe in the magic of the story or do you think it was all just a dream?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055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98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470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47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1293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129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129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43769" y="2208213"/>
            <a:ext cx="7024687" cy="712787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b="1" i="0" dirty="0">
                <a:solidFill>
                  <a:schemeClr val="bg1"/>
                </a:solidFill>
              </a:rPr>
              <a:t>Composer name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944563" y="3390280"/>
            <a:ext cx="7023100" cy="137001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3200" b="1" i="0" baseline="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3200" b="1" i="0" baseline="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3200" b="1" i="0" baseline="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3200" b="1" i="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Piece name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08313" y="5178702"/>
            <a:ext cx="2895600" cy="784225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2000" baseline="0">
                <a:solidFill>
                  <a:schemeClr val="tx1"/>
                </a:solidFill>
                <a:latin typeface="Gill Sans"/>
              </a:defRPr>
            </a:lvl1pPr>
          </a:lstStyle>
          <a:p>
            <a:pPr lvl="0"/>
            <a:r>
              <a:rPr lang="en-GB" dirty="0"/>
              <a:t>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46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11"/>
          <p:cNvSpPr>
            <a:spLocks noGrp="1"/>
          </p:cNvSpPr>
          <p:nvPr>
            <p:ph type="dt" sz="half" idx="2"/>
          </p:nvPr>
        </p:nvSpPr>
        <p:spPr>
          <a:xfrm>
            <a:off x="1074590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11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89990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idx="1" hasCustomPrompt="1"/>
          </p:nvPr>
        </p:nvSpPr>
        <p:spPr>
          <a:xfrm>
            <a:off x="1074589" y="2388276"/>
            <a:ext cx="7012582" cy="373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46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074739" y="2388276"/>
            <a:ext cx="3154914" cy="3737887"/>
          </a:xfrm>
        </p:spPr>
        <p:txBody>
          <a:bodyPr>
            <a:normAutofit/>
          </a:bodyPr>
          <a:lstStyle>
            <a:lvl1pPr>
              <a:defRPr sz="2800" b="1" i="0">
                <a:latin typeface="+mj-lt"/>
              </a:defRPr>
            </a:lvl1pPr>
            <a:lvl2pPr>
              <a:defRPr sz="2400" b="0" i="0">
                <a:latin typeface="+mn-lt"/>
              </a:defRPr>
            </a:lvl2pPr>
            <a:lvl3pPr>
              <a:defRPr sz="2400" b="0" i="0">
                <a:latin typeface="+mn-lt"/>
              </a:defRPr>
            </a:lvl3pPr>
            <a:lvl4pPr>
              <a:defRPr sz="1600" b="1" i="0">
                <a:latin typeface="+mj-lt"/>
              </a:defRPr>
            </a:lvl4pPr>
            <a:lvl5pPr>
              <a:defRPr sz="1600" b="0" i="0">
                <a:latin typeface="+mn-lt"/>
              </a:defRPr>
            </a:lvl5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4671391" y="2388276"/>
            <a:ext cx="3415334" cy="3737887"/>
          </a:xfrm>
        </p:spPr>
        <p:txBody>
          <a:bodyPr/>
          <a:lstStyle>
            <a:lvl1pPr>
              <a:defRPr b="1"/>
            </a:lvl1pPr>
            <a:lvl2pPr>
              <a:defRPr sz="2400"/>
            </a:lvl2pPr>
            <a:lvl3pPr>
              <a:defRPr sz="2400"/>
            </a:lvl3pPr>
            <a:lvl4pPr>
              <a:defRPr b="1"/>
            </a:lvl4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446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7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04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732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9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idx="1" hasCustomPrompt="1"/>
          </p:nvPr>
        </p:nvSpPr>
        <p:spPr>
          <a:xfrm>
            <a:off x="1044602" y="5297802"/>
            <a:ext cx="7012582" cy="82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1"/>
            <a:ext cx="7011988" cy="310915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8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1074738" y="2425700"/>
            <a:ext cx="7011987" cy="36972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5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Glossary</a:t>
            </a:r>
            <a:endParaRPr lang="en-US" dirty="0"/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/>
          </p:nvPr>
        </p:nvSpPr>
        <p:spPr>
          <a:xfrm>
            <a:off x="1074738" y="2482850"/>
            <a:ext cx="7011987" cy="37433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57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 flipV="1">
            <a:off x="1044602" y="1971276"/>
            <a:ext cx="7012582" cy="947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Lesson outcomes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idx="1" hasCustomPrompt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lvl3pPr>
          </a:lstStyle>
          <a:p>
            <a:pPr lvl="2"/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63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F4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 flipH="1">
            <a:off x="7862957" y="4538870"/>
            <a:ext cx="1281043" cy="231913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Triangle 7"/>
          <p:cNvSpPr/>
          <p:nvPr/>
        </p:nvSpPr>
        <p:spPr>
          <a:xfrm rot="10800000" flipH="1">
            <a:off x="0" y="0"/>
            <a:ext cx="1281043" cy="2319130"/>
          </a:xfrm>
          <a:prstGeom prst="rtTriangle">
            <a:avLst/>
          </a:prstGeom>
          <a:solidFill>
            <a:srgbClr val="FFD5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4545" y="-185036"/>
            <a:ext cx="2125550" cy="26733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3423" y="4129443"/>
            <a:ext cx="1688898" cy="27285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856" y="918812"/>
            <a:ext cx="5502513" cy="4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18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16454" y="-734410"/>
            <a:ext cx="2701478" cy="33976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0207" y="4372356"/>
            <a:ext cx="2171111" cy="3507613"/>
          </a:xfrm>
          <a:prstGeom prst="rect">
            <a:avLst/>
          </a:prstGeom>
        </p:spPr>
      </p:pic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2"/>
          </p:nvPr>
        </p:nvSpPr>
        <p:spPr>
          <a:xfrm>
            <a:off x="1044603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0942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smtClean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Copyright Rachel Leach 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60003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+mn-lt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0048" y="504670"/>
            <a:ext cx="4381690" cy="36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63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62" r:id="rId3"/>
    <p:sldLayoutId id="2147483655" r:id="rId4"/>
    <p:sldLayoutId id="2147483658" r:id="rId5"/>
    <p:sldLayoutId id="2147483661" r:id="rId6"/>
    <p:sldLayoutId id="2147483656" r:id="rId7"/>
    <p:sldLayoutId id="2147483657" r:id="rId8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2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2800" b="1" i="0" kern="1200" baseline="0">
          <a:solidFill>
            <a:schemeClr val="tx1"/>
          </a:solidFill>
          <a:latin typeface="+mj-lt"/>
          <a:ea typeface="+mn-ea"/>
          <a:cs typeface="Calibre Semibold"/>
        </a:defRPr>
      </a:lvl1pPr>
      <a:lvl2pPr marL="0" indent="0" algn="l" defTabSz="457200" rtl="0" eaLnBrk="1" latinLnBrk="0" hangingPunct="1">
        <a:spcBef>
          <a:spcPct val="20000"/>
        </a:spcBef>
        <a:buFontTx/>
        <a:buNone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2pPr>
      <a:lvl3pPr marL="342900" indent="-342900" algn="l" defTabSz="457200" rtl="0" eaLnBrk="1" latinLnBrk="0" hangingPunct="1">
        <a:spcBef>
          <a:spcPct val="20000"/>
        </a:spcBef>
        <a:buFont typeface="Wingdings" charset="2"/>
        <a:buChar char="§"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3pPr>
      <a:lvl4pPr marL="0" indent="0" algn="l" defTabSz="457200" rtl="0" eaLnBrk="1" latinLnBrk="0" hangingPunct="1">
        <a:spcBef>
          <a:spcPct val="20000"/>
        </a:spcBef>
        <a:buFontTx/>
        <a:buNone/>
        <a:defRPr sz="1600" b="1" i="0" kern="1200" baseline="0">
          <a:solidFill>
            <a:schemeClr val="tx1"/>
          </a:solidFill>
          <a:latin typeface="+mj-lt"/>
          <a:ea typeface="+mn-ea"/>
          <a:cs typeface="Calibre Regular"/>
        </a:defRPr>
      </a:lvl4pPr>
      <a:lvl5pPr marL="0" indent="0" algn="l" defTabSz="457200" rtl="0" eaLnBrk="1" latinLnBrk="0" hangingPunct="1">
        <a:spcBef>
          <a:spcPct val="20000"/>
        </a:spcBef>
        <a:buFontTx/>
        <a:buNone/>
        <a:defRPr sz="16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programmes/articles/1w11J8l4r6Gn8xl1ZlPchV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bc.co.uk/programmes/articles/1w11J8l4r6Gn8xl1ZlPchVd" TargetMode="External"/><Relationship Id="rId3" Type="http://schemas.microsoft.com/office/2007/relationships/media" Target="../media/media2.mp3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0.png"/><Relationship Id="rId4" Type="http://schemas.openxmlformats.org/officeDocument/2006/relationships/audio" Target="../media/media2.mp3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112445" y="2019684"/>
            <a:ext cx="7024687" cy="712787"/>
          </a:xfrm>
        </p:spPr>
        <p:txBody>
          <a:bodyPr/>
          <a:lstStyle/>
          <a:p>
            <a:pPr algn="ctr"/>
            <a:r>
              <a:rPr lang="en-US" sz="4400" dirty="0"/>
              <a:t>Tchaikovsky</a:t>
            </a:r>
            <a:r>
              <a:rPr lang="en-US" dirty="0"/>
              <a:t>	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74793" y="2850482"/>
            <a:ext cx="7023100" cy="1370012"/>
          </a:xfrm>
        </p:spPr>
        <p:txBody>
          <a:bodyPr/>
          <a:lstStyle/>
          <a:p>
            <a:pPr algn="ctr"/>
            <a:r>
              <a:rPr lang="en-US" dirty="0"/>
              <a:t>The Nutcracker</a:t>
            </a:r>
          </a:p>
          <a:p>
            <a:pPr algn="ctr"/>
            <a:r>
              <a:rPr lang="en-GB" dirty="0"/>
              <a:t>Waltz of the Flowers and Russian Dance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LC: Can you recognise rhythmic patterns?</a:t>
            </a:r>
            <a:endParaRPr lang="en-US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07143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outcomes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0" dirty="0"/>
              <a:t>After this lesson, pupils will be able to: </a:t>
            </a:r>
          </a:p>
          <a:p>
            <a:pPr marL="342900" lvl="0" indent="-342900">
              <a:buFont typeface="Wingdings" charset="2"/>
              <a:buChar char="§"/>
            </a:pPr>
            <a:r>
              <a:rPr lang="en-US" sz="2000" b="0" dirty="0"/>
              <a:t>listen and reflect on a piece of orchestral music</a:t>
            </a:r>
            <a:endParaRPr lang="en-GB" sz="2000" b="0" dirty="0"/>
          </a:p>
          <a:p>
            <a:pPr marL="342900" lvl="0" indent="-342900">
              <a:buFont typeface="Wingdings" charset="2"/>
              <a:buChar char="§"/>
            </a:pPr>
            <a:r>
              <a:rPr lang="en-US" sz="2000" b="0" dirty="0"/>
              <a:t>create their own dance to the music</a:t>
            </a:r>
            <a:endParaRPr lang="en-GB" sz="2000" b="0" dirty="0"/>
          </a:p>
          <a:p>
            <a:pPr marL="342900" lvl="0" indent="-342900">
              <a:buFont typeface="Wingdings" charset="2"/>
              <a:buChar char="§"/>
            </a:pPr>
            <a:r>
              <a:rPr lang="en-US" sz="2000" b="0" dirty="0"/>
              <a:t>learn musical language appropriate to the task</a:t>
            </a:r>
            <a:endParaRPr lang="en-GB" sz="2000" b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791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602" y="910610"/>
            <a:ext cx="7012582" cy="937442"/>
          </a:xfrm>
        </p:spPr>
        <p:txBody>
          <a:bodyPr/>
          <a:lstStyle/>
          <a:p>
            <a:r>
              <a:rPr lang="en-US" dirty="0"/>
              <a:t>Glossary of music terms</a:t>
            </a:r>
          </a:p>
        </p:txBody>
      </p:sp>
      <p:graphicFrame>
        <p:nvGraphicFramePr>
          <p:cNvPr id="4" name="Table Placeholder 3"/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2709971820"/>
              </p:ext>
            </p:extLst>
          </p:nvPr>
        </p:nvGraphicFramePr>
        <p:xfrm>
          <a:off x="1044602" y="1700979"/>
          <a:ext cx="7354530" cy="4553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50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9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058">
                <a:tc>
                  <a:txBody>
                    <a:bodyPr/>
                    <a:lstStyle/>
                    <a:p>
                      <a:r>
                        <a:rPr lang="en-US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Ballet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story told through music and dance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4519">
                <a:tc>
                  <a:txBody>
                    <a:bodyPr/>
                    <a:lstStyle/>
                    <a:p>
                      <a:r>
                        <a:rPr lang="en-US" sz="1400" b="1" dirty="0"/>
                        <a:t>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 is divided up into small chunks often 3 or 4 beats long called bars. These help us to navigate the music and keep together.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Musicians count the beats in bars when they are not playing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/>
                        <a:t>Crescendo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Gradually  getting  louder  (opposite:  decrescendo  or diminuendo)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/>
                        <a:t>Melody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Another word for ‘tune’. A linear line of notes, like a musical sentence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/>
                        <a:t>Ostinato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repeating (often rhythmic) pattern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Pitched Percussion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Percussion instruments that can play different pitches – xylophones, glockenspiels, chime bars etc.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Pulse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steady ‘beat’ under much music made up of notes of the same length (like a ticking clock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Ternary</a:t>
                      </a:r>
                      <a:r>
                        <a:rPr lang="en-US" sz="1400" b="1" baseline="0" dirty="0"/>
                        <a:t> Form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ABA – a very popular musical shape which features the opening music returning at the end after a contrasting middle section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Unpitched percussion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Percussion instruments that can only make a limited number of sounds – drums, shakers, woodblocks, tambourine.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31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44563" y="2859338"/>
            <a:ext cx="7023100" cy="1370012"/>
          </a:xfrm>
        </p:spPr>
        <p:txBody>
          <a:bodyPr/>
          <a:lstStyle/>
          <a:p>
            <a:pPr algn="ctr"/>
            <a:r>
              <a:rPr lang="en-GB" sz="4000" dirty="0"/>
              <a:t>Tchaikovsky – Lesson 1</a:t>
            </a:r>
          </a:p>
          <a:p>
            <a:pPr algn="ctr"/>
            <a:r>
              <a:rPr lang="en-GB" dirty="0"/>
              <a:t>Watching and listening</a:t>
            </a:r>
          </a:p>
        </p:txBody>
      </p:sp>
    </p:spTree>
    <p:extLst>
      <p:ext uri="{BB962C8B-B14F-4D97-AF65-F5344CB8AC3E}">
        <p14:creationId xmlns:p14="http://schemas.microsoft.com/office/powerpoint/2010/main" val="121925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LESSON 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5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composer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7924" y="2056572"/>
            <a:ext cx="3479260" cy="2941556"/>
          </a:xfrm>
        </p:spPr>
        <p:txBody>
          <a:bodyPr>
            <a:normAutofit fontScale="85000" lnSpcReduction="10000"/>
          </a:bodyPr>
          <a:lstStyle/>
          <a:p>
            <a:r>
              <a:rPr lang="en-GB" dirty="0" err="1"/>
              <a:t>Pyotr</a:t>
            </a:r>
            <a:r>
              <a:rPr lang="en-GB" dirty="0"/>
              <a:t> </a:t>
            </a:r>
            <a:r>
              <a:rPr lang="en-GB" dirty="0" err="1"/>
              <a:t>Ilych</a:t>
            </a:r>
            <a:r>
              <a:rPr lang="en-GB" dirty="0"/>
              <a:t> TCHAIKOVSKY (1840–1893)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b="0" dirty="0"/>
              <a:t>Russian composer</a:t>
            </a:r>
            <a:endParaRPr lang="en-GB" b="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b="0" dirty="0"/>
              <a:t>Wrote three of the best ballets ever - </a:t>
            </a:r>
            <a:r>
              <a:rPr lang="en-US" b="0" i="1" dirty="0"/>
              <a:t>Swan Lake</a:t>
            </a:r>
            <a:r>
              <a:rPr lang="en-US" b="0" dirty="0"/>
              <a:t>, </a:t>
            </a:r>
            <a:r>
              <a:rPr lang="en-US" b="0" i="1" dirty="0"/>
              <a:t>The Sleeping Beauty </a:t>
            </a:r>
            <a:r>
              <a:rPr lang="en-US" b="0" dirty="0"/>
              <a:t>and </a:t>
            </a:r>
            <a:r>
              <a:rPr lang="en-US" b="0" i="1" dirty="0"/>
              <a:t>The Nutcracker</a:t>
            </a:r>
          </a:p>
          <a:p>
            <a:pPr lvl="0"/>
            <a:endParaRPr lang="en-GB" b="0" dirty="0"/>
          </a:p>
          <a:p>
            <a:endParaRPr lang="en-GB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44575" y="2055813"/>
            <a:ext cx="3411538" cy="4070350"/>
          </a:xfrm>
        </p:spPr>
      </p:pic>
      <p:sp>
        <p:nvSpPr>
          <p:cNvPr id="9" name="TextBox 8"/>
          <p:cNvSpPr txBox="1"/>
          <p:nvPr/>
        </p:nvSpPr>
        <p:spPr>
          <a:xfrm>
            <a:off x="4577924" y="4998128"/>
            <a:ext cx="3479260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PRONUNCIATION: </a:t>
            </a:r>
          </a:p>
          <a:p>
            <a:r>
              <a:rPr lang="en-GB" dirty="0"/>
              <a:t>PYOT-</a:t>
            </a:r>
            <a:r>
              <a:rPr lang="en-GB" dirty="0" err="1"/>
              <a:t>ruh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-YEETCH </a:t>
            </a:r>
            <a:r>
              <a:rPr lang="en-GB" dirty="0" err="1"/>
              <a:t>chigh</a:t>
            </a:r>
            <a:r>
              <a:rPr lang="en-GB" dirty="0"/>
              <a:t>-KOFF-ski			 </a:t>
            </a:r>
          </a:p>
        </p:txBody>
      </p:sp>
    </p:spTree>
    <p:extLst>
      <p:ext uri="{BB962C8B-B14F-4D97-AF65-F5344CB8AC3E}">
        <p14:creationId xmlns:p14="http://schemas.microsoft.com/office/powerpoint/2010/main" val="2248910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LESSON 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6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music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44602" y="2056572"/>
            <a:ext cx="3479260" cy="406959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Nutcracker – Waltz of the Flowers &amp; Russian Dance (</a:t>
            </a:r>
            <a:r>
              <a:rPr lang="en-GB" dirty="0" err="1"/>
              <a:t>Trepak</a:t>
            </a:r>
            <a:r>
              <a:rPr lang="en-GB" dirty="0"/>
              <a:t>)</a:t>
            </a:r>
          </a:p>
          <a:p>
            <a:pPr lvl="2"/>
            <a:r>
              <a:rPr lang="en-US" dirty="0"/>
              <a:t>Written in 1891</a:t>
            </a:r>
            <a:r>
              <a:rPr lang="en-GB" dirty="0"/>
              <a:t>–</a:t>
            </a:r>
            <a:r>
              <a:rPr lang="en-US" dirty="0"/>
              <a:t>2</a:t>
            </a:r>
            <a:endParaRPr lang="en-GB" dirty="0"/>
          </a:p>
          <a:p>
            <a:pPr lvl="2"/>
            <a:r>
              <a:rPr lang="en-US" dirty="0"/>
              <a:t>Tells a magical story of toys and sweets coming to life on Christmas Eve – or is it all just a dream?</a:t>
            </a:r>
            <a:endParaRPr lang="en-GB" dirty="0"/>
          </a:p>
          <a:p>
            <a:endParaRPr lang="en-GB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5025" y="2055813"/>
            <a:ext cx="3411538" cy="4070350"/>
          </a:xfrm>
        </p:spPr>
      </p:pic>
    </p:spTree>
    <p:extLst>
      <p:ext uri="{BB962C8B-B14F-4D97-AF65-F5344CB8AC3E}">
        <p14:creationId xmlns:p14="http://schemas.microsoft.com/office/powerpoint/2010/main" val="1108594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LESSON 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7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Get to know Tchaikovsky’s ‘The Nutcracker’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u="sng" dirty="0">
                <a:hlinkClick r:id="rId3"/>
              </a:rPr>
              <a:t>http://www.bbc.co.uk/programmes/articles/1w11J8l4r6Gn8xl1ZlPchVd</a:t>
            </a:r>
            <a:r>
              <a:rPr lang="en-GB" dirty="0"/>
              <a:t> </a:t>
            </a:r>
          </a:p>
        </p:txBody>
      </p:sp>
      <p:pic>
        <p:nvPicPr>
          <p:cNvPr id="8" name="Picture Placeholder 7">
            <a:hlinkClick r:id="rId3"/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2255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LESSON 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8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Listen/Watch the whole piece</a:t>
            </a:r>
          </a:p>
        </p:txBody>
      </p:sp>
      <p:pic>
        <p:nvPicPr>
          <p:cNvPr id="7" name="Tchaikovsky Trepak.mp3">
            <a:hlinkClick r:id="" action="ppaction://media"/>
          </p:cNvPr>
          <p:cNvPicPr>
            <a:picLocks noGrp="1" noChangeAspect="1"/>
          </p:cNvPicPr>
          <p:nvPr>
            <p:ph type="media" sz="quarter" idx="13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60003" y="3368021"/>
            <a:ext cx="725693" cy="627910"/>
          </a:xfrm>
        </p:spPr>
      </p:pic>
      <p:pic>
        <p:nvPicPr>
          <p:cNvPr id="8" name="Tchaikovsky Waltz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32038" y="3368021"/>
            <a:ext cx="609600" cy="609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05400" y="3010338"/>
            <a:ext cx="2981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Russian Dance (</a:t>
            </a:r>
            <a:r>
              <a:rPr lang="en-GB" dirty="0" err="1"/>
              <a:t>Trepak</a:t>
            </a:r>
            <a:r>
              <a:rPr lang="en-GB" dirty="0"/>
              <a:t>)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9032" y="2995098"/>
            <a:ext cx="2290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Waltz of the Flowers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4589" y="2166060"/>
            <a:ext cx="682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Watch the full orchestral performance of </a:t>
            </a:r>
            <a:r>
              <a:rPr lang="en-GB" dirty="0">
                <a:hlinkClick r:id="rId8"/>
              </a:rPr>
              <a:t>Waltz of the Flowers and Russian Dance (</a:t>
            </a:r>
            <a:r>
              <a:rPr lang="en-GB" dirty="0" err="1">
                <a:hlinkClick r:id="rId8"/>
              </a:rPr>
              <a:t>Trepak</a:t>
            </a:r>
            <a:r>
              <a:rPr lang="en-GB" dirty="0">
                <a:hlinkClick r:id="rId8"/>
              </a:rPr>
              <a:t>)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229032" y="4699819"/>
            <a:ext cx="6477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Activity 1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Imagine and draw pictures of the dances as you listen! </a:t>
            </a:r>
          </a:p>
        </p:txBody>
      </p:sp>
      <p:pic>
        <p:nvPicPr>
          <p:cNvPr id="1027" name="Picture 3" descr="C:\Users\unadks03\AppData\Local\Microsoft\Windows\Temporary Internet Files\Content.IE5\GSUMDBNB\pencil-1[1]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754" y="4699819"/>
            <a:ext cx="1081697" cy="112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unadks03\AppData\Local\Microsoft\Windows\Temporary Internet Files\Content.IE5\GSUMDBNB\pencil-1[1]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H="1" flipV="1">
            <a:off x="7189980" y="4699819"/>
            <a:ext cx="1115677" cy="115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44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357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LESSON 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9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Activity 2</a:t>
            </a:r>
            <a:br>
              <a:rPr lang="en-GB" dirty="0"/>
            </a:br>
            <a:r>
              <a:rPr lang="en-GB" dirty="0"/>
              <a:t>Let’s learn the rhythms of the Russian Dance (</a:t>
            </a:r>
            <a:r>
              <a:rPr lang="en-GB" dirty="0" err="1"/>
              <a:t>Trepak</a:t>
            </a:r>
            <a:r>
              <a:rPr lang="en-GB" dirty="0"/>
              <a:t>) </a:t>
            </a:r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30" y="2595716"/>
            <a:ext cx="7737986" cy="1478881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55639" y="447367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ill Sans" pitchFamily="34" charset="0"/>
                <a:ea typeface="Calibri" pitchFamily="34" charset="0"/>
                <a:cs typeface="Arial" pitchFamily="34" charset="0"/>
              </a:rPr>
              <a:t>If this is too hard, begin by just clapping and saying: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ill Sans" pitchFamily="34" charset="0"/>
                <a:ea typeface="Calibri" pitchFamily="34" charset="0"/>
                <a:cs typeface="Arial" pitchFamily="34" charset="0"/>
              </a:rPr>
              <a:t>		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1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3535" y="4904699"/>
            <a:ext cx="3854245" cy="115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150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LESSON 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10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74589" y="1228617"/>
            <a:ext cx="7312328" cy="1701396"/>
          </a:xfrm>
        </p:spPr>
        <p:txBody>
          <a:bodyPr>
            <a:normAutofit fontScale="90000"/>
          </a:bodyPr>
          <a:lstStyle/>
          <a:p>
            <a:pPr lvl="0" algn="ctr"/>
            <a:br>
              <a:rPr lang="en-US" sz="2700" dirty="0"/>
            </a:br>
            <a:r>
              <a:rPr lang="en-US" sz="2700" dirty="0"/>
              <a:t>Create gestures for each of these rhythms so that you slowly build up a dance</a:t>
            </a:r>
            <a:br>
              <a:rPr lang="en-US" sz="2700" dirty="0"/>
            </a:br>
            <a:br>
              <a:rPr lang="en-US" sz="2700" dirty="0"/>
            </a:br>
            <a:r>
              <a:rPr lang="en-US" sz="2700" b="0" dirty="0"/>
              <a:t>Remember, the pattern must go around </a:t>
            </a:r>
            <a:r>
              <a:rPr lang="en-US" sz="2700" b="0" u="sng" dirty="0"/>
              <a:t>4 times</a:t>
            </a:r>
            <a:r>
              <a:rPr lang="en-US" sz="2700" b="0" dirty="0"/>
              <a:t> to fit with the music</a:t>
            </a:r>
            <a:br>
              <a:rPr lang="en-GB" dirty="0"/>
            </a:br>
            <a:endParaRPr lang="en-GB" dirty="0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30" y="3205316"/>
            <a:ext cx="7737986" cy="14788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2026" y="5161935"/>
            <a:ext cx="3126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go at performing your dance!</a:t>
            </a:r>
          </a:p>
          <a:p>
            <a:pPr algn="ctr"/>
            <a:r>
              <a:rPr lang="en-GB" dirty="0"/>
              <a:t>This will be your ‘</a:t>
            </a:r>
            <a:r>
              <a:rPr lang="en-GB" b="1" dirty="0"/>
              <a:t>A</a:t>
            </a:r>
            <a:r>
              <a:rPr lang="en-GB" dirty="0"/>
              <a:t>’ section.</a:t>
            </a:r>
          </a:p>
        </p:txBody>
      </p:sp>
    </p:spTree>
    <p:extLst>
      <p:ext uri="{BB962C8B-B14F-4D97-AF65-F5344CB8AC3E}">
        <p14:creationId xmlns:p14="http://schemas.microsoft.com/office/powerpoint/2010/main" val="3808283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LESSON 5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11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beats in a waltz?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sz="2400" b="0" dirty="0"/>
              <a:t>Waltzes are made up of a repeating </a:t>
            </a:r>
            <a:r>
              <a:rPr lang="en-US" sz="2400" b="0" u="sng" dirty="0"/>
              <a:t>3-beat</a:t>
            </a:r>
            <a:r>
              <a:rPr lang="en-US" sz="2400" b="0" dirty="0"/>
              <a:t> pattern rather than the </a:t>
            </a:r>
            <a:r>
              <a:rPr lang="en-US" sz="2400" b="0" u="sng" dirty="0"/>
              <a:t>4-beat</a:t>
            </a:r>
            <a:r>
              <a:rPr lang="en-US" sz="2400" b="0" dirty="0"/>
              <a:t> pattern you used in the ‘</a:t>
            </a:r>
            <a:r>
              <a:rPr lang="en-US" sz="2400" b="0" dirty="0" err="1"/>
              <a:t>Trepak</a:t>
            </a:r>
            <a:r>
              <a:rPr lang="en-US" sz="2400" b="0" dirty="0"/>
              <a:t>’ </a:t>
            </a:r>
          </a:p>
          <a:p>
            <a:pPr lvl="0"/>
            <a:endParaRPr lang="en-US" sz="2400" b="0" dirty="0"/>
          </a:p>
          <a:p>
            <a:pPr lvl="0"/>
            <a:r>
              <a:rPr lang="en-US" sz="2400" b="0" dirty="0" err="1"/>
              <a:t>Practise</a:t>
            </a:r>
            <a:r>
              <a:rPr lang="en-US" sz="2400" b="0" dirty="0"/>
              <a:t> counting to three (1, 2, 3/1, 2, 3) over and over, without gaps and at a nice, steady pace</a:t>
            </a:r>
          </a:p>
          <a:p>
            <a:pPr lvl="0"/>
            <a:endParaRPr lang="en-GB" sz="2400" b="0" dirty="0"/>
          </a:p>
          <a:p>
            <a:r>
              <a:rPr lang="en-GB" sz="2400" b="0" dirty="0"/>
              <a:t>In a waltz the three beats are split up so that there is one strong beat (‘UM’) and two weaker beats (‘PA-PA’). Practise saying ‘um-pa-pa’ with your children instead of ‘1, 2, 3’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523" y="5215809"/>
            <a:ext cx="2949677" cy="114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63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LESSON 5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12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try performing the rhythm like this: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593" y="2388276"/>
            <a:ext cx="4640825" cy="168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79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LESSON 5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13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with unpitched instruments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sz="2400" b="0" dirty="0"/>
              <a:t>Decide which unpitched instruments (e.g. woodblocks, shakers) to use and split them into loud and soft sounds</a:t>
            </a:r>
          </a:p>
          <a:p>
            <a:pPr lvl="0"/>
            <a:r>
              <a:rPr lang="en-GB" sz="2400" b="0" dirty="0"/>
              <a:t>The loud ones can play the UM and soft ones can play the PA-PA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endParaRPr lang="en-GB" dirty="0"/>
          </a:p>
          <a:p>
            <a:r>
              <a:rPr lang="en-GB" b="0" dirty="0" err="1"/>
              <a:t>E.g</a:t>
            </a:r>
            <a:r>
              <a:rPr lang="en-GB" b="0" dirty="0"/>
              <a:t>: 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6222" y="3918156"/>
            <a:ext cx="2949677" cy="1140541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6221" y="5145313"/>
            <a:ext cx="2949677" cy="98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204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: Words - Rachel Leach, Design - BBC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14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Taking it further – cross-curricular activities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ART: </a:t>
            </a:r>
            <a:r>
              <a:rPr lang="en-US" b="0" dirty="0"/>
              <a:t>Use the Nutcracker story to inspire artwork. You could draw or invent new characters, costumes for the dancers or stage sets. 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pPr lvl="0"/>
            <a:r>
              <a:rPr lang="en-US" dirty="0"/>
              <a:t>MUSIC: </a:t>
            </a:r>
            <a:r>
              <a:rPr lang="en-US" b="0" dirty="0"/>
              <a:t>Tchaikovsky’s other ballets (</a:t>
            </a:r>
            <a:r>
              <a:rPr lang="en-US" b="0" i="1" dirty="0"/>
              <a:t>Swan Lake </a:t>
            </a:r>
            <a:r>
              <a:rPr lang="en-US" b="0" dirty="0"/>
              <a:t>and </a:t>
            </a:r>
            <a:r>
              <a:rPr lang="en-US" b="0" i="1" dirty="0"/>
              <a:t>The Sleeping Beauty</a:t>
            </a:r>
            <a:r>
              <a:rPr lang="en-US" b="0" dirty="0"/>
              <a:t>) are worth exploring too and Swan Lake in particular features some super famous waltzing</a:t>
            </a:r>
            <a:endParaRPr lang="en-GB" dirty="0"/>
          </a:p>
          <a:p>
            <a:r>
              <a:rPr lang="en-GB" dirty="0"/>
              <a:t> </a:t>
            </a:r>
          </a:p>
          <a:p>
            <a:pPr lvl="0"/>
            <a:r>
              <a:rPr lang="en-US" dirty="0"/>
              <a:t>LITERACY: </a:t>
            </a:r>
            <a:r>
              <a:rPr lang="en-US" b="0" dirty="0"/>
              <a:t>Re-write the story of Nutcracker from Clara’s (the main character) point of view or invent your own magical story inspired by a dream</a:t>
            </a:r>
            <a:endParaRPr lang="en-GB" b="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084249"/>
      </p:ext>
    </p:extLst>
  </p:cSld>
  <p:clrMapOvr>
    <a:masterClrMapping/>
  </p:clrMapOvr>
</p:sld>
</file>

<file path=ppt/theme/theme1.xml><?xml version="1.0" encoding="utf-8"?>
<a:theme xmlns:a="http://schemas.openxmlformats.org/drawingml/2006/main" name="TenP 2017 Test v2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TenP 2017 Test v2b.potx</Template>
  <TotalTime>1264</TotalTime>
  <Words>806</Words>
  <Application>Microsoft Office PowerPoint</Application>
  <PresentationFormat>On-screen Show (4:3)</PresentationFormat>
  <Paragraphs>130</Paragraphs>
  <Slides>14</Slides>
  <Notes>11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Gill Sans</vt:lpstr>
      <vt:lpstr>Wingdings</vt:lpstr>
      <vt:lpstr>TenP 2017 Test v2b</vt:lpstr>
      <vt:lpstr>Office Theme</vt:lpstr>
      <vt:lpstr>PowerPoint Presentation</vt:lpstr>
      <vt:lpstr>Lesson outcomes</vt:lpstr>
      <vt:lpstr>Glossary of music terms</vt:lpstr>
      <vt:lpstr>PowerPoint Presentation</vt:lpstr>
      <vt:lpstr>Background – the composer</vt:lpstr>
      <vt:lpstr>Background – the music</vt:lpstr>
      <vt:lpstr>Get to know Tchaikovsky’s ‘The Nutcracker’</vt:lpstr>
      <vt:lpstr>Listen/Watch the whole piece</vt:lpstr>
      <vt:lpstr>Activity 2 Let’s learn the rhythms of the Russian Dance (Trepak) </vt:lpstr>
      <vt:lpstr> Create gestures for each of these rhythms so that you slowly build up a dance  Remember, the pattern must go around 4 times to fit with the music </vt:lpstr>
      <vt:lpstr>How many beats in a waltz? </vt:lpstr>
      <vt:lpstr>Now try performing the rhythm like this:</vt:lpstr>
      <vt:lpstr>Have a go with unpitched instruments</vt:lpstr>
      <vt:lpstr>Taking it further – cross-curricular activities</vt:lpstr>
    </vt:vector>
  </TitlesOfParts>
  <Company>BBC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Warmington</dc:creator>
  <cp:lastModifiedBy>Liz Walker</cp:lastModifiedBy>
  <cp:revision>74</cp:revision>
  <dcterms:created xsi:type="dcterms:W3CDTF">2017-08-23T12:43:02Z</dcterms:created>
  <dcterms:modified xsi:type="dcterms:W3CDTF">2020-07-03T14:26:30Z</dcterms:modified>
</cp:coreProperties>
</file>