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0" r:id="rId4"/>
    <p:sldId id="259" r:id="rId5"/>
    <p:sldId id="261" r:id="rId6"/>
    <p:sldId id="262" r:id="rId7"/>
    <p:sldId id="263" r:id="rId8"/>
    <p:sldId id="264" r:id="rId9"/>
    <p:sldId id="266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E914B-4DE8-4094-8A70-8DE8CB9A1429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45E7C-DC80-4AF7-B0CA-7EEC63E546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13628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E914B-4DE8-4094-8A70-8DE8CB9A1429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45E7C-DC80-4AF7-B0CA-7EEC63E546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71284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E914B-4DE8-4094-8A70-8DE8CB9A1429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45E7C-DC80-4AF7-B0CA-7EEC63E546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5017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E914B-4DE8-4094-8A70-8DE8CB9A1429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45E7C-DC80-4AF7-B0CA-7EEC63E546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84135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E914B-4DE8-4094-8A70-8DE8CB9A1429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45E7C-DC80-4AF7-B0CA-7EEC63E546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44229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E914B-4DE8-4094-8A70-8DE8CB9A1429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45E7C-DC80-4AF7-B0CA-7EEC63E546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66863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E914B-4DE8-4094-8A70-8DE8CB9A1429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45E7C-DC80-4AF7-B0CA-7EEC63E546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65181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E914B-4DE8-4094-8A70-8DE8CB9A1429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45E7C-DC80-4AF7-B0CA-7EEC63E546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252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E914B-4DE8-4094-8A70-8DE8CB9A1429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45E7C-DC80-4AF7-B0CA-7EEC63E546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43280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E914B-4DE8-4094-8A70-8DE8CB9A1429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45E7C-DC80-4AF7-B0CA-7EEC63E546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4522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E914B-4DE8-4094-8A70-8DE8CB9A1429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45E7C-DC80-4AF7-B0CA-7EEC63E54636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85973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E914B-4DE8-4094-8A70-8DE8CB9A1429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45E7C-DC80-4AF7-B0CA-7EEC63E546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0407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E914B-4DE8-4094-8A70-8DE8CB9A1429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45E7C-DC80-4AF7-B0CA-7EEC63E54636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197726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E914B-4DE8-4094-8A70-8DE8CB9A1429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45E7C-DC80-4AF7-B0CA-7EEC63E546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73063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E914B-4DE8-4094-8A70-8DE8CB9A1429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45E7C-DC80-4AF7-B0CA-7EEC63E546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1686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E914B-4DE8-4094-8A70-8DE8CB9A1429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45E7C-DC80-4AF7-B0CA-7EEC63E546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54837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FE914B-4DE8-4094-8A70-8DE8CB9A1429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4BC45E7C-DC80-4AF7-B0CA-7EEC63E5463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4749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www.bbc.co.uk/bitesize/clips/zyvs34j" TargetMode="Externa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www.bbc.co.uk/bitesize/clips/zthxpv4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jpe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1F9E0E-118F-4CF6-9EF3-1292405053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85968" y="4473225"/>
            <a:ext cx="8288035" cy="1095059"/>
          </a:xfrm>
        </p:spPr>
        <p:txBody>
          <a:bodyPr>
            <a:normAutofit/>
          </a:bodyPr>
          <a:lstStyle/>
          <a:p>
            <a:pPr algn="ctr"/>
            <a:r>
              <a:rPr lang="en-GB" sz="4800"/>
              <a:t>All about Plants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7517B1E-F18B-4E64-93BE-01B8DC26DF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85968" y="5569874"/>
            <a:ext cx="8288035" cy="471488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LC: What are plants?</a:t>
            </a:r>
          </a:p>
        </p:txBody>
      </p:sp>
      <p:pic>
        <p:nvPicPr>
          <p:cNvPr id="1026" name="Picture 7">
            <a:extLst>
              <a:ext uri="{FF2B5EF4-FFF2-40B4-BE49-F238E27FC236}">
                <a16:creationId xmlns:a16="http://schemas.microsoft.com/office/drawing/2014/main" id="{6089D205-14AE-4D78-BAB4-38A943F492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85965" y="1054064"/>
            <a:ext cx="4029717" cy="3078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1">
            <a:extLst>
              <a:ext uri="{FF2B5EF4-FFF2-40B4-BE49-F238E27FC236}">
                <a16:creationId xmlns:a16="http://schemas.microsoft.com/office/drawing/2014/main" id="{0FB8A4D9-E463-4825-A00A-4CDA1813F5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44284" y="1070915"/>
            <a:ext cx="4029717" cy="3044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75543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88C9B83F-64CD-41C1-925F-A08801FFD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E1655065-0BD7-4422-BEC0-4401E99809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4DDD90AC-ABEC-4A76-9C9C-AD0A5F8FC7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23">
              <a:extLst>
                <a:ext uri="{FF2B5EF4-FFF2-40B4-BE49-F238E27FC236}">
                  <a16:creationId xmlns:a16="http://schemas.microsoft.com/office/drawing/2014/main" id="{21A8AFEF-EC50-4C0B-9C64-814B76C820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Rectangle 25">
              <a:extLst>
                <a:ext uri="{FF2B5EF4-FFF2-40B4-BE49-F238E27FC236}">
                  <a16:creationId xmlns:a16="http://schemas.microsoft.com/office/drawing/2014/main" id="{CAFAA800-E117-4357-84E4-56B63EA03E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8DDFC9F4-3B45-402D-8AD7-60B3F08ED7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7">
              <a:extLst>
                <a:ext uri="{FF2B5EF4-FFF2-40B4-BE49-F238E27FC236}">
                  <a16:creationId xmlns:a16="http://schemas.microsoft.com/office/drawing/2014/main" id="{F26A0854-FBE4-4587-B349-06BE192BD7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8">
              <a:extLst>
                <a:ext uri="{FF2B5EF4-FFF2-40B4-BE49-F238E27FC236}">
                  <a16:creationId xmlns:a16="http://schemas.microsoft.com/office/drawing/2014/main" id="{54A9C4C6-FF7D-470E-BFCA-CE4F60A1F0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9">
              <a:extLst>
                <a:ext uri="{FF2B5EF4-FFF2-40B4-BE49-F238E27FC236}">
                  <a16:creationId xmlns:a16="http://schemas.microsoft.com/office/drawing/2014/main" id="{B1721EA8-4871-45D4-B78F-AE805A3004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E5763971-E3A3-45C6-9BA8-2E032C7A55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32752E94-0E01-4AF5-A43A-F2FAD8737C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pic>
        <p:nvPicPr>
          <p:cNvPr id="4" name="Picture 3" descr="Seedlings growing in a garden with sunlight">
            <a:extLst>
              <a:ext uri="{FF2B5EF4-FFF2-40B4-BE49-F238E27FC236}">
                <a16:creationId xmlns:a16="http://schemas.microsoft.com/office/drawing/2014/main" id="{E6B5F232-576E-484E-9A97-6E9F9EAB431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893" r="-2" b="-2"/>
          <a:stretch/>
        </p:blipFill>
        <p:spPr>
          <a:xfrm>
            <a:off x="4269854" y="-1"/>
            <a:ext cx="7922146" cy="6858001"/>
          </a:xfrm>
          <a:custGeom>
            <a:avLst/>
            <a:gdLst/>
            <a:ahLst/>
            <a:cxnLst/>
            <a:rect l="l" t="t" r="r" b="b"/>
            <a:pathLst>
              <a:path w="7922146" h="6858001">
                <a:moveTo>
                  <a:pt x="379987" y="0"/>
                </a:moveTo>
                <a:lnTo>
                  <a:pt x="5304971" y="0"/>
                </a:lnTo>
                <a:lnTo>
                  <a:pt x="7065281" y="0"/>
                </a:lnTo>
                <a:lnTo>
                  <a:pt x="7397540" y="0"/>
                </a:lnTo>
                <a:lnTo>
                  <a:pt x="7397540" y="1"/>
                </a:lnTo>
                <a:lnTo>
                  <a:pt x="7922146" y="1"/>
                </a:lnTo>
                <a:lnTo>
                  <a:pt x="7922146" y="6858001"/>
                </a:lnTo>
                <a:lnTo>
                  <a:pt x="7065281" y="6858001"/>
                </a:lnTo>
                <a:lnTo>
                  <a:pt x="7065281" y="6858000"/>
                </a:lnTo>
                <a:lnTo>
                  <a:pt x="5932989" y="6858000"/>
                </a:lnTo>
                <a:lnTo>
                  <a:pt x="5932989" y="6858001"/>
                </a:lnTo>
                <a:lnTo>
                  <a:pt x="27809" y="6858001"/>
                </a:lnTo>
                <a:lnTo>
                  <a:pt x="1803228" y="4521201"/>
                </a:lnTo>
                <a:close/>
                <a:moveTo>
                  <a:pt x="0" y="0"/>
                </a:moveTo>
                <a:lnTo>
                  <a:pt x="379987" y="0"/>
                </a:lnTo>
                <a:lnTo>
                  <a:pt x="0" y="407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84A9EE6-D4BD-4A2D-8AC3-38EDC59C57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8867" y="1678666"/>
            <a:ext cx="4088190" cy="2369093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>
              <a:lnSpc>
                <a:spcPct val="90000"/>
              </a:lnSpc>
            </a:pPr>
            <a:r>
              <a:rPr lang="en-US" sz="4100" dirty="0"/>
              <a:t>Today we are starting our new topic in science: All about Plants.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A57C1A16-B8AB-4D99-A195-A38F556A6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371012" y="0"/>
            <a:ext cx="1219200" cy="685800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F8A9B20B-D1DD-4573-B5EC-5580295192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66D61E08-70C3-48D8-BEA0-787111DC30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FC55298F-0AE5-478E-AD2B-03C2614C58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0344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8" name="Isosceles Triangle 24">
            <a:extLst>
              <a:ext uri="{FF2B5EF4-FFF2-40B4-BE49-F238E27FC236}">
                <a16:creationId xmlns:a16="http://schemas.microsoft.com/office/drawing/2014/main" id="{C180E4EA-0B63-4779-A895-7E90E71088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32333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0" name="Rectangle 27">
            <a:extLst>
              <a:ext uri="{FF2B5EF4-FFF2-40B4-BE49-F238E27FC236}">
                <a16:creationId xmlns:a16="http://schemas.microsoft.com/office/drawing/2014/main" id="{CEE01D9D-3DE8-4EED-B0D3-8F3C79CC76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4500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4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2" name="Rectangle 28">
            <a:extLst>
              <a:ext uri="{FF2B5EF4-FFF2-40B4-BE49-F238E27FC236}">
                <a16:creationId xmlns:a16="http://schemas.microsoft.com/office/drawing/2014/main" id="{89AF5CE9-607F-43F4-8983-DCD6DA4051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8730" y="-8467"/>
            <a:ext cx="1290094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4" name="Rectangle 29">
            <a:extLst>
              <a:ext uri="{FF2B5EF4-FFF2-40B4-BE49-F238E27FC236}">
                <a16:creationId xmlns:a16="http://schemas.microsoft.com/office/drawing/2014/main" id="{6EEA2DBD-9E1E-4521-8C01-F32AD18A89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6" name="Isosceles Triangle 29">
            <a:extLst>
              <a:ext uri="{FF2B5EF4-FFF2-40B4-BE49-F238E27FC236}">
                <a16:creationId xmlns:a16="http://schemas.microsoft.com/office/drawing/2014/main" id="{15BBD2C1-BA9B-46A9-A27A-33498B1692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5741669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Group 70">
            <a:extLst>
              <a:ext uri="{FF2B5EF4-FFF2-40B4-BE49-F238E27FC236}">
                <a16:creationId xmlns:a16="http://schemas.microsoft.com/office/drawing/2014/main" id="{1F2B4773-3207-44CC-B7AC-892B704982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2B8267CA-A7A5-4E11-9D92-4EAC3DD3E8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E83D61B5-C6B4-4A4B-85AD-FEE7A54912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Rectangle 23">
              <a:extLst>
                <a:ext uri="{FF2B5EF4-FFF2-40B4-BE49-F238E27FC236}">
                  <a16:creationId xmlns:a16="http://schemas.microsoft.com/office/drawing/2014/main" id="{A0B67FE4-688F-4497-8BFD-157613A697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5" name="Rectangle 25">
              <a:extLst>
                <a:ext uri="{FF2B5EF4-FFF2-40B4-BE49-F238E27FC236}">
                  <a16:creationId xmlns:a16="http://schemas.microsoft.com/office/drawing/2014/main" id="{3BF5BE1A-9BAC-4581-A82B-FD8FE31595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6" name="Isosceles Triangle 75">
              <a:extLst>
                <a:ext uri="{FF2B5EF4-FFF2-40B4-BE49-F238E27FC236}">
                  <a16:creationId xmlns:a16="http://schemas.microsoft.com/office/drawing/2014/main" id="{971E5644-6772-414A-8199-E30BFB02A5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7" name="Rectangle 27">
              <a:extLst>
                <a:ext uri="{FF2B5EF4-FFF2-40B4-BE49-F238E27FC236}">
                  <a16:creationId xmlns:a16="http://schemas.microsoft.com/office/drawing/2014/main" id="{E8246D50-BB0C-408E-93FD-7B8D63A7F7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Rectangle 28">
              <a:extLst>
                <a:ext uri="{FF2B5EF4-FFF2-40B4-BE49-F238E27FC236}">
                  <a16:creationId xmlns:a16="http://schemas.microsoft.com/office/drawing/2014/main" id="{AFBC5D22-68C1-44FB-8181-CB84ECAA83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29">
              <a:extLst>
                <a:ext uri="{FF2B5EF4-FFF2-40B4-BE49-F238E27FC236}">
                  <a16:creationId xmlns:a16="http://schemas.microsoft.com/office/drawing/2014/main" id="{FB6D0FCE-FBDB-4655-A1A7-640B1E86B5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0" name="Isosceles Triangle 79">
              <a:extLst>
                <a:ext uri="{FF2B5EF4-FFF2-40B4-BE49-F238E27FC236}">
                  <a16:creationId xmlns:a16="http://schemas.microsoft.com/office/drawing/2014/main" id="{BC8157DF-FD90-4AD6-B803-3AC0ACD8E6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1" name="Isosceles Triangle 80">
              <a:extLst>
                <a:ext uri="{FF2B5EF4-FFF2-40B4-BE49-F238E27FC236}">
                  <a16:creationId xmlns:a16="http://schemas.microsoft.com/office/drawing/2014/main" id="{3548B067-9D63-4D21-92EF-CBC9E6338C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CA7E383-5B25-47C0-97D4-2033124DE8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6746" y="609600"/>
            <a:ext cx="3729076" cy="13208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Plants are living things.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819360-44A6-4C3D-80B8-E9E78B2E2F2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5167" y="2160589"/>
            <a:ext cx="3720916" cy="3560733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</a:pPr>
            <a:r>
              <a:rPr lang="en-US" dirty="0"/>
              <a:t>Plants are alive.</a:t>
            </a:r>
            <a:endParaRPr lang="en-US"/>
          </a:p>
          <a:p>
            <a:pPr>
              <a:lnSpc>
                <a:spcPct val="90000"/>
              </a:lnSpc>
            </a:pPr>
            <a:r>
              <a:rPr lang="en-US" dirty="0"/>
              <a:t>Just like humans and animals, plants do certain things;</a:t>
            </a:r>
            <a:endParaRPr lang="en-US"/>
          </a:p>
          <a:p>
            <a:pPr>
              <a:lnSpc>
                <a:spcPct val="90000"/>
              </a:lnSpc>
            </a:pPr>
            <a:r>
              <a:rPr lang="en-US" dirty="0"/>
              <a:t>They grow.</a:t>
            </a:r>
            <a:endParaRPr lang="en-US"/>
          </a:p>
          <a:p>
            <a:pPr>
              <a:lnSpc>
                <a:spcPct val="90000"/>
              </a:lnSpc>
            </a:pPr>
            <a:r>
              <a:rPr lang="en-US" dirty="0"/>
              <a:t>They eat.</a:t>
            </a:r>
            <a:endParaRPr lang="en-US"/>
          </a:p>
          <a:p>
            <a:pPr>
              <a:lnSpc>
                <a:spcPct val="90000"/>
              </a:lnSpc>
            </a:pPr>
            <a:r>
              <a:rPr lang="en-US" dirty="0"/>
              <a:t>They move.</a:t>
            </a:r>
            <a:endParaRPr lang="en-US"/>
          </a:p>
          <a:p>
            <a:pPr>
              <a:lnSpc>
                <a:spcPct val="90000"/>
              </a:lnSpc>
            </a:pPr>
            <a:r>
              <a:rPr lang="en-US" dirty="0"/>
              <a:t>And reproduce (create new plants).</a:t>
            </a:r>
            <a:endParaRPr lang="en-US"/>
          </a:p>
          <a:p>
            <a:pPr>
              <a:lnSpc>
                <a:spcPct val="90000"/>
              </a:lnSpc>
            </a:pPr>
            <a:r>
              <a:rPr lang="en-US">
                <a:hlinkClick r:id="rId2"/>
              </a:rPr>
              <a:t>https://www.bbc.co.uk/bitesize/clips/zyvs34j</a:t>
            </a:r>
            <a:endParaRPr lang="en-US"/>
          </a:p>
        </p:txBody>
      </p:sp>
      <p:pic>
        <p:nvPicPr>
          <p:cNvPr id="3074" name="Picture 2" descr="Image result for tropical bamboo">
            <a:extLst>
              <a:ext uri="{FF2B5EF4-FFF2-40B4-BE49-F238E27FC236}">
                <a16:creationId xmlns:a16="http://schemas.microsoft.com/office/drawing/2014/main" id="{32198E35-A96A-4D7C-B3E1-3EDCED42BF74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54035" y="1198694"/>
            <a:ext cx="4602747" cy="3956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41686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>
            <a:extLst>
              <a:ext uri="{FF2B5EF4-FFF2-40B4-BE49-F238E27FC236}">
                <a16:creationId xmlns:a16="http://schemas.microsoft.com/office/drawing/2014/main" id="{02FF0CD5-01EA-414C-9FBA-91289523E9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A89E0603-B9E3-42E1-B1E1-D3A0F06880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8C08529B-533A-4987-835C-B6FE3960C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ADF3602E-6539-4E90-9B34-A1564E8898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5">
              <a:extLst>
                <a:ext uri="{FF2B5EF4-FFF2-40B4-BE49-F238E27FC236}">
                  <a16:creationId xmlns:a16="http://schemas.microsoft.com/office/drawing/2014/main" id="{45B7B2BF-6C30-4E7C-9B92-89931CAC5E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5">
              <a:extLst>
                <a:ext uri="{FF2B5EF4-FFF2-40B4-BE49-F238E27FC236}">
                  <a16:creationId xmlns:a16="http://schemas.microsoft.com/office/drawing/2014/main" id="{D902BF1F-1CD4-4757-8E37-E537850CD8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7">
              <a:extLst>
                <a:ext uri="{FF2B5EF4-FFF2-40B4-BE49-F238E27FC236}">
                  <a16:creationId xmlns:a16="http://schemas.microsoft.com/office/drawing/2014/main" id="{EC181138-86B5-48DD-A9CF-E1B4244323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8">
              <a:extLst>
                <a:ext uri="{FF2B5EF4-FFF2-40B4-BE49-F238E27FC236}">
                  <a16:creationId xmlns:a16="http://schemas.microsoft.com/office/drawing/2014/main" id="{2AFEC3B7-B6F9-4F8D-BB1D-1CB5D59A87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9">
              <a:extLst>
                <a:ext uri="{FF2B5EF4-FFF2-40B4-BE49-F238E27FC236}">
                  <a16:creationId xmlns:a16="http://schemas.microsoft.com/office/drawing/2014/main" id="{C7CFEC2C-F42F-4B3F-82EB-A23DD21C7F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Isosceles Triangle 29">
              <a:extLst>
                <a:ext uri="{FF2B5EF4-FFF2-40B4-BE49-F238E27FC236}">
                  <a16:creationId xmlns:a16="http://schemas.microsoft.com/office/drawing/2014/main" id="{E29569A7-8B01-47AE-86AA-D0BE37E984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>
              <a:extLst>
                <a:ext uri="{FF2B5EF4-FFF2-40B4-BE49-F238E27FC236}">
                  <a16:creationId xmlns:a16="http://schemas.microsoft.com/office/drawing/2014/main" id="{2E15773A-78BA-459D-840F-CA90AB9668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EFA93DD7-93F1-4CE0-A9C0-EB7584EC19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20C46791-844B-4615-B024-BFE0D5EAF4E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144" r="6223" b="1"/>
          <a:stretch/>
        </p:blipFill>
        <p:spPr>
          <a:xfrm>
            <a:off x="2957361" y="10"/>
            <a:ext cx="3151431" cy="3437494"/>
          </a:xfrm>
          <a:custGeom>
            <a:avLst/>
            <a:gdLst/>
            <a:ahLst/>
            <a:cxnLst/>
            <a:rect l="l" t="t" r="r" b="b"/>
            <a:pathLst>
              <a:path w="3151431" h="3437504">
                <a:moveTo>
                  <a:pt x="514552" y="0"/>
                </a:moveTo>
                <a:lnTo>
                  <a:pt x="2008047" y="0"/>
                </a:lnTo>
                <a:lnTo>
                  <a:pt x="2008047" y="1"/>
                </a:lnTo>
                <a:lnTo>
                  <a:pt x="3151431" y="1"/>
                </a:lnTo>
                <a:lnTo>
                  <a:pt x="2637972" y="3437504"/>
                </a:lnTo>
                <a:lnTo>
                  <a:pt x="0" y="3437504"/>
                </a:lnTo>
                <a:close/>
              </a:path>
            </a:pathLst>
          </a:cu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0E6B4BC6-7305-49CD-95D3-62E6F57339A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836" r="12915" b="3"/>
          <a:stretch/>
        </p:blipFill>
        <p:spPr>
          <a:xfrm>
            <a:off x="319203" y="10"/>
            <a:ext cx="3153384" cy="3437494"/>
          </a:xfrm>
          <a:custGeom>
            <a:avLst/>
            <a:gdLst/>
            <a:ahLst/>
            <a:cxnLst/>
            <a:rect l="l" t="t" r="r" b="b"/>
            <a:pathLst>
              <a:path w="3153384" h="3437504">
                <a:moveTo>
                  <a:pt x="511180" y="0"/>
                </a:moveTo>
                <a:lnTo>
                  <a:pt x="3153384" y="0"/>
                </a:lnTo>
                <a:lnTo>
                  <a:pt x="2638832" y="3437504"/>
                </a:lnTo>
                <a:lnTo>
                  <a:pt x="0" y="3437504"/>
                </a:lnTo>
                <a:close/>
              </a:path>
            </a:pathLst>
          </a:cu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5F0B219-F984-4900-9A4F-499D920E4D1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609" r="-3" b="-3"/>
          <a:stretch/>
        </p:blipFill>
        <p:spPr>
          <a:xfrm>
            <a:off x="1" y="3437504"/>
            <a:ext cx="2956476" cy="3420496"/>
          </a:xfrm>
          <a:custGeom>
            <a:avLst/>
            <a:gdLst/>
            <a:ahLst/>
            <a:cxnLst/>
            <a:rect l="l" t="t" r="r" b="b"/>
            <a:pathLst>
              <a:path w="2956476" h="3420496">
                <a:moveTo>
                  <a:pt x="319202" y="0"/>
                </a:moveTo>
                <a:lnTo>
                  <a:pt x="2956476" y="0"/>
                </a:lnTo>
                <a:lnTo>
                  <a:pt x="2444471" y="3420496"/>
                </a:lnTo>
                <a:lnTo>
                  <a:pt x="0" y="3420496"/>
                </a:lnTo>
                <a:lnTo>
                  <a:pt x="0" y="2146516"/>
                </a:lnTo>
                <a:close/>
              </a:path>
            </a:pathLst>
          </a:custGeom>
        </p:spPr>
      </p:pic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1235925D-DF3E-41DA-8ED2-7F1FA0F95C8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5"/>
          <a:srcRect l="10503" r="15216" b="-1"/>
          <a:stretch/>
        </p:blipFill>
        <p:spPr>
          <a:xfrm>
            <a:off x="2443799" y="3437504"/>
            <a:ext cx="3151535" cy="3420496"/>
          </a:xfrm>
          <a:custGeom>
            <a:avLst/>
            <a:gdLst/>
            <a:ahLst/>
            <a:cxnLst/>
            <a:rect l="l" t="t" r="r" b="b"/>
            <a:pathLst>
              <a:path w="3151535" h="3420496">
                <a:moveTo>
                  <a:pt x="512005" y="0"/>
                </a:moveTo>
                <a:lnTo>
                  <a:pt x="3151535" y="0"/>
                </a:lnTo>
                <a:lnTo>
                  <a:pt x="2640616" y="3420496"/>
                </a:lnTo>
                <a:lnTo>
                  <a:pt x="0" y="3420496"/>
                </a:lnTo>
                <a:close/>
              </a:path>
            </a:pathLst>
          </a:custGeom>
        </p:spPr>
      </p:pic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CBAE7D61-C468-452B-AD40-2FD6365B48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19203" y="3437504"/>
            <a:ext cx="5276131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7D8C0890-7680-4FCD-B337-24D18C1B75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2443799" y="0"/>
            <a:ext cx="1028788" cy="685800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9" name="Group 38">
            <a:extLst>
              <a:ext uri="{FF2B5EF4-FFF2-40B4-BE49-F238E27FC236}">
                <a16:creationId xmlns:a16="http://schemas.microsoft.com/office/drawing/2014/main" id="{F9505495-9520-4053-A869-64D132584D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02BEDCFF-4AB4-434D-AF28-8BEE49EAED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A8C0F654-A33E-4631-92E1-2B50FD6513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Rectangle 23">
              <a:extLst>
                <a:ext uri="{FF2B5EF4-FFF2-40B4-BE49-F238E27FC236}">
                  <a16:creationId xmlns:a16="http://schemas.microsoft.com/office/drawing/2014/main" id="{0486C47D-FBA4-4BCD-8B12-8A4304766B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3" name="Rectangle 25">
              <a:extLst>
                <a:ext uri="{FF2B5EF4-FFF2-40B4-BE49-F238E27FC236}">
                  <a16:creationId xmlns:a16="http://schemas.microsoft.com/office/drawing/2014/main" id="{109C8431-5682-4922-B867-BB788B6E1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4" name="Isosceles Triangle 43">
              <a:extLst>
                <a:ext uri="{FF2B5EF4-FFF2-40B4-BE49-F238E27FC236}">
                  <a16:creationId xmlns:a16="http://schemas.microsoft.com/office/drawing/2014/main" id="{E9C9A55E-E24A-43DA-8172-AA087FE3BC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5" name="Rectangle 27">
              <a:extLst>
                <a:ext uri="{FF2B5EF4-FFF2-40B4-BE49-F238E27FC236}">
                  <a16:creationId xmlns:a16="http://schemas.microsoft.com/office/drawing/2014/main" id="{7AA8486B-43FD-458B-A510-CDA2A9E6AA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6" name="Rectangle 28">
              <a:extLst>
                <a:ext uri="{FF2B5EF4-FFF2-40B4-BE49-F238E27FC236}">
                  <a16:creationId xmlns:a16="http://schemas.microsoft.com/office/drawing/2014/main" id="{B174358B-C818-4CDC-9084-7CC2BCE1E6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7" name="Rectangle 29">
              <a:extLst>
                <a:ext uri="{FF2B5EF4-FFF2-40B4-BE49-F238E27FC236}">
                  <a16:creationId xmlns:a16="http://schemas.microsoft.com/office/drawing/2014/main" id="{C07E7727-CE40-4DCD-9149-97D885520F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8" name="Isosceles Triangle 47">
              <a:extLst>
                <a:ext uri="{FF2B5EF4-FFF2-40B4-BE49-F238E27FC236}">
                  <a16:creationId xmlns:a16="http://schemas.microsoft.com/office/drawing/2014/main" id="{AD91516C-D7EC-4144-8A2B-A34260E198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9" name="Isosceles Triangle 48">
              <a:extLst>
                <a:ext uri="{FF2B5EF4-FFF2-40B4-BE49-F238E27FC236}">
                  <a16:creationId xmlns:a16="http://schemas.microsoft.com/office/drawing/2014/main" id="{C3F76265-A59D-40B3-A7F8-9B60D3C115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Title 2">
            <a:extLst>
              <a:ext uri="{FF2B5EF4-FFF2-40B4-BE49-F238E27FC236}">
                <a16:creationId xmlns:a16="http://schemas.microsoft.com/office/drawing/2014/main" id="{766DE6A6-3FDF-44AA-99B0-BB9A3442C9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69290" y="609600"/>
            <a:ext cx="3104711" cy="13208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What are plants?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05E5B5-EE59-4F29-B2BF-8D1B7EB05F2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169290" y="2160589"/>
            <a:ext cx="3104712" cy="3786121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endParaRPr lang="en-US" dirty="0"/>
          </a:p>
          <a:p>
            <a:r>
              <a:rPr lang="en-US" dirty="0"/>
              <a:t>Plants can be found all over the world.</a:t>
            </a:r>
          </a:p>
          <a:p>
            <a:r>
              <a:rPr lang="en-US" dirty="0"/>
              <a:t>They can be different sizes, different </a:t>
            </a:r>
            <a:r>
              <a:rPr lang="en-US" dirty="0" err="1"/>
              <a:t>colours</a:t>
            </a:r>
            <a:r>
              <a:rPr lang="en-US" dirty="0"/>
              <a:t> and different shapes.</a:t>
            </a:r>
          </a:p>
          <a:p>
            <a:r>
              <a:rPr lang="en-US" dirty="0"/>
              <a:t>Do you recognize any plants in this clip?</a:t>
            </a:r>
          </a:p>
          <a:p>
            <a:r>
              <a:rPr lang="en-US" dirty="0">
                <a:hlinkClick r:id="rId6"/>
              </a:rPr>
              <a:t>https://www.bbc.co.uk/bitesize/clips/zthxpv4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20070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>
            <a:extLst>
              <a:ext uri="{FF2B5EF4-FFF2-40B4-BE49-F238E27FC236}">
                <a16:creationId xmlns:a16="http://schemas.microsoft.com/office/drawing/2014/main" id="{02FF0CD5-01EA-414C-9FBA-91289523E9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A89E0603-B9E3-42E1-B1E1-D3A0F06880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8C08529B-533A-4987-835C-B6FE3960C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>
              <a:extLst>
                <a:ext uri="{FF2B5EF4-FFF2-40B4-BE49-F238E27FC236}">
                  <a16:creationId xmlns:a16="http://schemas.microsoft.com/office/drawing/2014/main" id="{ADF3602E-6539-4E90-9B34-A1564E8898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>
              <a:extLst>
                <a:ext uri="{FF2B5EF4-FFF2-40B4-BE49-F238E27FC236}">
                  <a16:creationId xmlns:a16="http://schemas.microsoft.com/office/drawing/2014/main" id="{45B7B2BF-6C30-4E7C-9B92-89931CAC5E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>
              <a:extLst>
                <a:ext uri="{FF2B5EF4-FFF2-40B4-BE49-F238E27FC236}">
                  <a16:creationId xmlns:a16="http://schemas.microsoft.com/office/drawing/2014/main" id="{D902BF1F-1CD4-4757-8E37-E537850CD8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>
              <a:extLst>
                <a:ext uri="{FF2B5EF4-FFF2-40B4-BE49-F238E27FC236}">
                  <a16:creationId xmlns:a16="http://schemas.microsoft.com/office/drawing/2014/main" id="{EC181138-86B5-48DD-A9CF-E1B4244323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>
              <a:extLst>
                <a:ext uri="{FF2B5EF4-FFF2-40B4-BE49-F238E27FC236}">
                  <a16:creationId xmlns:a16="http://schemas.microsoft.com/office/drawing/2014/main" id="{2AFEC3B7-B6F9-4F8D-BB1D-1CB5D59A87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>
              <a:extLst>
                <a:ext uri="{FF2B5EF4-FFF2-40B4-BE49-F238E27FC236}">
                  <a16:creationId xmlns:a16="http://schemas.microsoft.com/office/drawing/2014/main" id="{C7CFEC2C-F42F-4B3F-82EB-A23DD21C7F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>
              <a:extLst>
                <a:ext uri="{FF2B5EF4-FFF2-40B4-BE49-F238E27FC236}">
                  <a16:creationId xmlns:a16="http://schemas.microsoft.com/office/drawing/2014/main" id="{E29569A7-8B01-47AE-86AA-D0BE37E984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>
              <a:extLst>
                <a:ext uri="{FF2B5EF4-FFF2-40B4-BE49-F238E27FC236}">
                  <a16:creationId xmlns:a16="http://schemas.microsoft.com/office/drawing/2014/main" id="{2E15773A-78BA-459D-840F-CA90AB9668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7D82000A-120F-4252-AF8E-FF1B0B9FBD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7" cy="13208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Plants provide food for other living things.</a:t>
            </a:r>
          </a:p>
        </p:txBody>
      </p:sp>
      <p:sp>
        <p:nvSpPr>
          <p:cNvPr id="31" name="Isosceles Triangle 8">
            <a:extLst>
              <a:ext uri="{FF2B5EF4-FFF2-40B4-BE49-F238E27FC236}">
                <a16:creationId xmlns:a16="http://schemas.microsoft.com/office/drawing/2014/main" id="{339B2E5C-7D38-46FD-A927-39796E8F9F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13201"/>
            <a:ext cx="476655" cy="2844800"/>
          </a:xfrm>
          <a:prstGeom prst="triangle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75F5ABC0-2517-46FF-BAFF-D54670D6F7C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84" r="1" b="1"/>
          <a:stretch/>
        </p:blipFill>
        <p:spPr>
          <a:xfrm>
            <a:off x="671646" y="2158073"/>
            <a:ext cx="2601968" cy="1862468"/>
          </a:xfrm>
          <a:prstGeom prst="rect">
            <a:avLst/>
          </a:prstGeo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9710D0D0-C6F5-483F-91BE-6DB649D8FCC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3"/>
          <a:srcRect l="9344" r="5032" b="3"/>
          <a:stretch/>
        </p:blipFill>
        <p:spPr>
          <a:xfrm>
            <a:off x="3435519" y="2159331"/>
            <a:ext cx="2660172" cy="186402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B04710F-2D00-43DE-9856-7FD424B6787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-2" b="426"/>
          <a:stretch/>
        </p:blipFill>
        <p:spPr>
          <a:xfrm>
            <a:off x="671647" y="4177967"/>
            <a:ext cx="2616049" cy="186246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88C535B-251E-4343-969B-0717892A143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233" r="14624" b="5"/>
          <a:stretch/>
        </p:blipFill>
        <p:spPr>
          <a:xfrm>
            <a:off x="3435520" y="4181409"/>
            <a:ext cx="2658891" cy="1859490"/>
          </a:xfrm>
          <a:prstGeom prst="rect">
            <a:avLst/>
          </a:prstGeom>
        </p:spPr>
      </p:pic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8DCBC708-3356-4585-A007-FBA6F11A44E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325880" y="2160589"/>
            <a:ext cx="2948121" cy="388077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/>
              <a:t>Including you and me!</a:t>
            </a:r>
          </a:p>
          <a:p>
            <a:endParaRPr lang="en-US" dirty="0"/>
          </a:p>
        </p:txBody>
      </p:sp>
      <p:pic>
        <p:nvPicPr>
          <p:cNvPr id="4102" name="Picture 6" descr="Image result for child eating vegetables">
            <a:extLst>
              <a:ext uri="{FF2B5EF4-FFF2-40B4-BE49-F238E27FC236}">
                <a16:creationId xmlns:a16="http://schemas.microsoft.com/office/drawing/2014/main" id="{7C7C0097-0571-4B33-9B5E-F42F18E50E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7776" y="2900363"/>
            <a:ext cx="3197723" cy="2120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70480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>
            <a:extLst>
              <a:ext uri="{FF2B5EF4-FFF2-40B4-BE49-F238E27FC236}">
                <a16:creationId xmlns:a16="http://schemas.microsoft.com/office/drawing/2014/main" id="{5EA39187-0197-4C1D-BE4A-06B353C7B2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9E0FD730-D6BC-440A-89CF-7AA0C22C2F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31382DE6-64CB-4577-89E8-47941290A9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Rectangle 23">
              <a:extLst>
                <a:ext uri="{FF2B5EF4-FFF2-40B4-BE49-F238E27FC236}">
                  <a16:creationId xmlns:a16="http://schemas.microsoft.com/office/drawing/2014/main" id="{3ABD17EF-A676-4770-A8C8-E83BA023000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9" name="Rectangle 25">
              <a:extLst>
                <a:ext uri="{FF2B5EF4-FFF2-40B4-BE49-F238E27FC236}">
                  <a16:creationId xmlns:a16="http://schemas.microsoft.com/office/drawing/2014/main" id="{380D4582-A9DE-4A6E-8537-EFC4F860C3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50" name="Isosceles Triangle 49">
              <a:extLst>
                <a:ext uri="{FF2B5EF4-FFF2-40B4-BE49-F238E27FC236}">
                  <a16:creationId xmlns:a16="http://schemas.microsoft.com/office/drawing/2014/main" id="{D66B8CF3-0959-4E8D-8F3A-AF62F21D99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51" name="Rectangle 27">
              <a:extLst>
                <a:ext uri="{FF2B5EF4-FFF2-40B4-BE49-F238E27FC236}">
                  <a16:creationId xmlns:a16="http://schemas.microsoft.com/office/drawing/2014/main" id="{97D4D559-2783-4E84-BB73-7F51D02357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52" name="Rectangle 28">
              <a:extLst>
                <a:ext uri="{FF2B5EF4-FFF2-40B4-BE49-F238E27FC236}">
                  <a16:creationId xmlns:a16="http://schemas.microsoft.com/office/drawing/2014/main" id="{8834FE36-E841-40B5-9465-1CFC99ED55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53" name="Rectangle 29">
              <a:extLst>
                <a:ext uri="{FF2B5EF4-FFF2-40B4-BE49-F238E27FC236}">
                  <a16:creationId xmlns:a16="http://schemas.microsoft.com/office/drawing/2014/main" id="{1A4197A1-AE79-4DC1-9E3A-845B40BA80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54" name="Isosceles Triangle 53">
              <a:extLst>
                <a:ext uri="{FF2B5EF4-FFF2-40B4-BE49-F238E27FC236}">
                  <a16:creationId xmlns:a16="http://schemas.microsoft.com/office/drawing/2014/main" id="{326F6688-CBD0-42EE-9B90-25100FE893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55" name="Isosceles Triangle 54">
              <a:extLst>
                <a:ext uri="{FF2B5EF4-FFF2-40B4-BE49-F238E27FC236}">
                  <a16:creationId xmlns:a16="http://schemas.microsoft.com/office/drawing/2014/main" id="{EF23F9BB-FC2E-48BA-8E63-A4436C28DA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A5670D5-2A9C-4E52-A9B1-E381604B07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5968" y="4473226"/>
            <a:ext cx="8288035" cy="1096650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300"/>
              <a:t>Plants provide habitats (places to live) for other living things.</a:t>
            </a:r>
            <a:br>
              <a:rPr lang="en-US" sz="2300"/>
            </a:br>
            <a:r>
              <a:rPr lang="en-US" sz="2300"/>
              <a:t>They also produce oxygen which keeps us alive.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2BCA4CD1-F5E3-4EA5-BAB1-75C8E2CEE554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2"/>
          <a:srcRect l="12548" r="12550" b="-1"/>
          <a:stretch/>
        </p:blipFill>
        <p:spPr>
          <a:xfrm>
            <a:off x="676777" y="609600"/>
            <a:ext cx="4338909" cy="3635025"/>
          </a:xfrm>
          <a:custGeom>
            <a:avLst/>
            <a:gdLst/>
            <a:ahLst/>
            <a:cxnLst/>
            <a:rect l="l" t="t" r="r" b="b"/>
            <a:pathLst>
              <a:path w="4338909" h="3635025">
                <a:moveTo>
                  <a:pt x="529088" y="0"/>
                </a:moveTo>
                <a:lnTo>
                  <a:pt x="4338909" y="0"/>
                </a:lnTo>
                <a:lnTo>
                  <a:pt x="4338909" y="3635025"/>
                </a:lnTo>
                <a:lnTo>
                  <a:pt x="0" y="3635025"/>
                </a:lnTo>
                <a:close/>
              </a:path>
            </a:pathLst>
          </a:custGeo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109A8715-0390-4C67-A3C9-92B390ABE55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3"/>
          <a:srcRect l="6880" r="10807" b="-1"/>
          <a:stretch/>
        </p:blipFill>
        <p:spPr>
          <a:xfrm>
            <a:off x="5244286" y="608009"/>
            <a:ext cx="4029716" cy="3635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71171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607095-F9BE-4EEA-8463-0A398400B7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do plants have in common?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F8F5D9-FFD2-4210-89ED-5D2E875B449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Plants need certain things to grow:</a:t>
            </a:r>
          </a:p>
          <a:p>
            <a:r>
              <a:rPr lang="en-US" dirty="0"/>
              <a:t>Water</a:t>
            </a:r>
          </a:p>
          <a:p>
            <a:r>
              <a:rPr lang="en-US" dirty="0"/>
              <a:t>Sunshine</a:t>
            </a:r>
          </a:p>
          <a:p>
            <a:r>
              <a:rPr lang="en-US" dirty="0"/>
              <a:t>Air</a:t>
            </a:r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D3E4F48-ABC0-444D-B867-C485312684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1154111"/>
          </a:xfrm>
        </p:spPr>
        <p:txBody>
          <a:bodyPr/>
          <a:lstStyle/>
          <a:p>
            <a:r>
              <a:rPr lang="en-US" dirty="0"/>
              <a:t>Plants are not able to move around.</a:t>
            </a:r>
            <a:endParaRPr lang="en-GB" dirty="0"/>
          </a:p>
        </p:txBody>
      </p:sp>
      <p:pic>
        <p:nvPicPr>
          <p:cNvPr id="5124" name="Picture 4" descr="Image result for plants need to grow">
            <a:extLst>
              <a:ext uri="{FF2B5EF4-FFF2-40B4-BE49-F238E27FC236}">
                <a16:creationId xmlns:a16="http://schemas.microsoft.com/office/drawing/2014/main" id="{56C7CCCE-08BD-422D-BFDF-DCE91E456E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788" y="3882299"/>
            <a:ext cx="2947987" cy="1961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Image result for trees and plants">
            <a:extLst>
              <a:ext uri="{FF2B5EF4-FFF2-40B4-BE49-F238E27FC236}">
                <a16:creationId xmlns:a16="http://schemas.microsoft.com/office/drawing/2014/main" id="{ED6D5837-EF9C-467B-9907-0ADA728264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7825" y="3882299"/>
            <a:ext cx="3009900" cy="1995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45506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A819DD-5E37-4886-8E89-696CD2854B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do plants have in common?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EAA2E7-E8FD-481E-8E04-ECC72B3FAF3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The structure of all plants is the same:</a:t>
            </a:r>
          </a:p>
          <a:p>
            <a:r>
              <a:rPr lang="en-US" dirty="0"/>
              <a:t>Leaf</a:t>
            </a:r>
          </a:p>
          <a:p>
            <a:r>
              <a:rPr lang="en-US" dirty="0"/>
              <a:t>Stem</a:t>
            </a:r>
          </a:p>
          <a:p>
            <a:r>
              <a:rPr lang="en-US" dirty="0"/>
              <a:t>Roots</a:t>
            </a:r>
          </a:p>
          <a:p>
            <a:r>
              <a:rPr lang="en-US" dirty="0"/>
              <a:t>Some will also produce flowers and fruits which help them to reproduce.</a:t>
            </a:r>
            <a:endParaRPr lang="en-GB" dirty="0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74F0DFE2-E146-4C97-A937-D243F022437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104661" y="1399494"/>
            <a:ext cx="3417902" cy="5603771"/>
          </a:xfrm>
        </p:spPr>
      </p:pic>
    </p:spTree>
    <p:extLst>
      <p:ext uri="{BB962C8B-B14F-4D97-AF65-F5344CB8AC3E}">
        <p14:creationId xmlns:p14="http://schemas.microsoft.com/office/powerpoint/2010/main" val="4118161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3FDB8D-43DE-4A61-A4A7-521E094634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Activity 1: Create a poster to show what plants are. Remember:</a:t>
            </a:r>
            <a:endParaRPr lang="en-GB" dirty="0"/>
          </a:p>
        </p:txBody>
      </p:sp>
      <p:sp>
        <p:nvSpPr>
          <p:cNvPr id="5" name="Thought Bubble: Cloud 4">
            <a:extLst>
              <a:ext uri="{FF2B5EF4-FFF2-40B4-BE49-F238E27FC236}">
                <a16:creationId xmlns:a16="http://schemas.microsoft.com/office/drawing/2014/main" id="{C13EEB98-8203-47DB-AF03-6D1822BAC492}"/>
              </a:ext>
            </a:extLst>
          </p:cNvPr>
          <p:cNvSpPr/>
          <p:nvPr/>
        </p:nvSpPr>
        <p:spPr>
          <a:xfrm>
            <a:off x="124287" y="2139518"/>
            <a:ext cx="2547891" cy="1651247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Plants are living things.</a:t>
            </a:r>
            <a:endParaRPr lang="en-GB" dirty="0"/>
          </a:p>
        </p:txBody>
      </p:sp>
      <p:sp>
        <p:nvSpPr>
          <p:cNvPr id="6" name="Thought Bubble: Cloud 5">
            <a:extLst>
              <a:ext uri="{FF2B5EF4-FFF2-40B4-BE49-F238E27FC236}">
                <a16:creationId xmlns:a16="http://schemas.microsoft.com/office/drawing/2014/main" id="{EE7E8401-9D96-4631-A82E-DFD59BA61626}"/>
              </a:ext>
            </a:extLst>
          </p:cNvPr>
          <p:cNvSpPr/>
          <p:nvPr/>
        </p:nvSpPr>
        <p:spPr>
          <a:xfrm>
            <a:off x="6436311" y="2055181"/>
            <a:ext cx="2752078" cy="1571348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Plants provide food for other living things.</a:t>
            </a:r>
            <a:endParaRPr lang="en-GB" dirty="0"/>
          </a:p>
        </p:txBody>
      </p:sp>
      <p:sp>
        <p:nvSpPr>
          <p:cNvPr id="7" name="Thought Bubble: Cloud 6">
            <a:extLst>
              <a:ext uri="{FF2B5EF4-FFF2-40B4-BE49-F238E27FC236}">
                <a16:creationId xmlns:a16="http://schemas.microsoft.com/office/drawing/2014/main" id="{8C35D3DE-8E66-4AC4-A9D7-47E2B1873902}"/>
              </a:ext>
            </a:extLst>
          </p:cNvPr>
          <p:cNvSpPr/>
          <p:nvPr/>
        </p:nvSpPr>
        <p:spPr>
          <a:xfrm>
            <a:off x="509974" y="4802819"/>
            <a:ext cx="3133817" cy="1571348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Plants can be all sizes, shapes and </a:t>
            </a:r>
            <a:r>
              <a:rPr lang="en-US" dirty="0" err="1"/>
              <a:t>colours</a:t>
            </a:r>
            <a:r>
              <a:rPr lang="en-US" dirty="0"/>
              <a:t>.</a:t>
            </a:r>
            <a:endParaRPr lang="en-GB" dirty="0"/>
          </a:p>
        </p:txBody>
      </p:sp>
      <p:sp>
        <p:nvSpPr>
          <p:cNvPr id="8" name="Thought Bubble: Cloud 7">
            <a:extLst>
              <a:ext uri="{FF2B5EF4-FFF2-40B4-BE49-F238E27FC236}">
                <a16:creationId xmlns:a16="http://schemas.microsoft.com/office/drawing/2014/main" id="{FC8D3C30-04B7-438C-A23C-FF78E66DB8F3}"/>
              </a:ext>
            </a:extLst>
          </p:cNvPr>
          <p:cNvSpPr/>
          <p:nvPr/>
        </p:nvSpPr>
        <p:spPr>
          <a:xfrm>
            <a:off x="6693763" y="4677052"/>
            <a:ext cx="2911876" cy="1571348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Plants provide habitats for animals.</a:t>
            </a:r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9F773FB-0F77-4448-A493-DDB8A1F8A1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5640" y="2215147"/>
            <a:ext cx="2547892" cy="3821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3124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3771C-B698-453D-A6BE-90F730B314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Activity 2: Can you draw and label the parts of a plant and a tree? </a:t>
            </a:r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BEE7B4E-AE25-4637-9052-E075303DF2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8002" y="1930400"/>
            <a:ext cx="1981200" cy="51435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BBA073E-DAE4-439A-9622-75E65E5FB2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2484" y="2314575"/>
            <a:ext cx="3914775" cy="3933825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298E2DB5-B46D-4E17-A754-30683EA401D8}"/>
              </a:ext>
            </a:extLst>
          </p:cNvPr>
          <p:cNvSpPr txBox="1"/>
          <p:nvPr/>
        </p:nvSpPr>
        <p:spPr>
          <a:xfrm>
            <a:off x="7812350" y="1562470"/>
            <a:ext cx="155359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Leaf</a:t>
            </a:r>
          </a:p>
          <a:p>
            <a:r>
              <a:rPr lang="en-US" dirty="0"/>
              <a:t>Stem</a:t>
            </a:r>
          </a:p>
          <a:p>
            <a:r>
              <a:rPr lang="en-US" dirty="0"/>
              <a:t>Trunk</a:t>
            </a:r>
          </a:p>
          <a:p>
            <a:r>
              <a:rPr lang="en-US" dirty="0"/>
              <a:t>Roots</a:t>
            </a:r>
          </a:p>
          <a:p>
            <a:r>
              <a:rPr lang="en-US" dirty="0"/>
              <a:t>Flower</a:t>
            </a:r>
          </a:p>
          <a:p>
            <a:r>
              <a:rPr lang="en-US" dirty="0"/>
              <a:t>Branch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4912514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153</TotalTime>
  <Words>282</Words>
  <Application>Microsoft Office PowerPoint</Application>
  <PresentationFormat>Widescreen</PresentationFormat>
  <Paragraphs>44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Trebuchet MS</vt:lpstr>
      <vt:lpstr>Wingdings 3</vt:lpstr>
      <vt:lpstr>Facet</vt:lpstr>
      <vt:lpstr>All about Plants</vt:lpstr>
      <vt:lpstr>Today we are starting our new topic in science: All about Plants.</vt:lpstr>
      <vt:lpstr>Plants are living things.</vt:lpstr>
      <vt:lpstr>What are plants?</vt:lpstr>
      <vt:lpstr>Plants provide food for other living things.</vt:lpstr>
      <vt:lpstr>Plants provide habitats (places to live) for other living things. They also produce oxygen which keeps us alive.</vt:lpstr>
      <vt:lpstr>What do plants have in common?</vt:lpstr>
      <vt:lpstr>What do plants have in common?</vt:lpstr>
      <vt:lpstr>Activity 1: Create a poster to show what plants are. Remember:</vt:lpstr>
      <vt:lpstr>Activity 2: Can you draw and label the parts of a plant and a tree?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All about Plants</dc:title>
  <dc:creator>Valerie Flower</dc:creator>
  <cp:lastModifiedBy>Valerie Flower</cp:lastModifiedBy>
  <cp:revision>15</cp:revision>
  <dcterms:created xsi:type="dcterms:W3CDTF">2021-02-17T15:01:24Z</dcterms:created>
  <dcterms:modified xsi:type="dcterms:W3CDTF">2021-02-19T11:41:52Z</dcterms:modified>
</cp:coreProperties>
</file>