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69" r:id="rId6"/>
    <p:sldId id="270" r:id="rId7"/>
    <p:sldId id="267" r:id="rId8"/>
    <p:sldId id="271" r:id="rId9"/>
    <p:sldId id="272" r:id="rId10"/>
    <p:sldId id="27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A2978D-E5A7-0D37-5369-17E16620FF6C}" v="1859" dt="2021-01-29T14:15:33.515"/>
    <p1510:client id="{209662F0-053E-44E6-A562-5B26EF4F91B4}" v="2400" dt="2021-01-21T15:06:48.055"/>
    <p1510:client id="{398D7527-5F9F-07F0-5EEA-B8755D2A7816}" v="79" dt="2021-01-21T15:17:39.1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viewProps" Target="viewProps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presProps" Target="presProps.xml" Id="rId12" /><Relationship Type="http://schemas.microsoft.com/office/2015/10/relationships/revisionInfo" Target="revisionInfo.xml" Id="rId1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tableStyles" Target="tableStyles.xml" Id="rId15" /><Relationship Type="http://schemas.openxmlformats.org/officeDocument/2006/relationships/slide" Target="slides/slide9.xml" Id="rId10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theme" Target="theme/theme1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witchzoo.com/newzoo/zoo.htm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ordwall.net/resource/271532/mythical-creature-adjectives-2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A sunset over some water&#10;&#10;Description automatically generated">
            <a:extLst>
              <a:ext uri="{FF2B5EF4-FFF2-40B4-BE49-F238E27FC236}">
                <a16:creationId xmlns:a16="http://schemas.microsoft.com/office/drawing/2014/main" id="{861E0B30-421A-49D8-B415-5278A28E29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7590" b="4843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60s Quick Write.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Monday: LC: Can I design my own mythical creature?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Today we are going to design our own mythical creature.</a:t>
            </a:r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We will do a drawing of our creature and label it.</a:t>
            </a:r>
          </a:p>
          <a:p>
            <a:r>
              <a:rPr lang="en-US" sz="2000" dirty="0">
                <a:cs typeface="Calibri"/>
              </a:rPr>
              <a:t>You will use today's piece to help with your writing tomorrow.</a:t>
            </a:r>
          </a:p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>
              <a:cs typeface="Calibri" panose="020F0502020204030204"/>
            </a:endParaRPr>
          </a:p>
          <a:p>
            <a:endParaRPr lang="en-US" sz="2000">
              <a:cs typeface="Calibri" panose="020F0502020204030204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01" r="1530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A9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970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What are the characteristics of mythical creatures?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They are often unusual to look at:</a:t>
            </a:r>
            <a:endParaRPr lang="en-US" dirty="0"/>
          </a:p>
          <a:p>
            <a:pPr lvl="1"/>
            <a:r>
              <a:rPr lang="en-US" sz="1600" dirty="0">
                <a:cs typeface="Calibri"/>
              </a:rPr>
              <a:t>They may be a combination of different animals</a:t>
            </a:r>
          </a:p>
          <a:p>
            <a:pPr lvl="1"/>
            <a:r>
              <a:rPr lang="en-US" sz="1600" dirty="0">
                <a:cs typeface="Calibri"/>
              </a:rPr>
              <a:t>They may have unusual features (horns </a:t>
            </a:r>
            <a:r>
              <a:rPr lang="en-US" sz="1600" dirty="0" err="1">
                <a:cs typeface="Calibri"/>
              </a:rPr>
              <a:t>etc</a:t>
            </a:r>
            <a:r>
              <a:rPr lang="en-US" sz="1600" dirty="0">
                <a:cs typeface="Calibri"/>
              </a:rPr>
              <a:t>)</a:t>
            </a:r>
            <a:endParaRPr lang="en-US" sz="1600" dirty="0"/>
          </a:p>
          <a:p>
            <a:pPr marL="457200" lvl="1" indent="0">
              <a:buNone/>
            </a:pPr>
            <a:endParaRPr lang="en-US" sz="1600" dirty="0">
              <a:cs typeface="Calibri" panose="020F0502020204030204"/>
            </a:endParaRPr>
          </a:p>
          <a:p>
            <a:r>
              <a:rPr lang="en-US" sz="2000" dirty="0"/>
              <a:t>They often have mysterious powers.</a:t>
            </a:r>
          </a:p>
          <a:p>
            <a:r>
              <a:rPr lang="en-US" sz="2000" dirty="0">
                <a:cs typeface="Calibri"/>
              </a:rPr>
              <a:t>Mythical creatures may be a force for good or a source of evil in a myth.</a:t>
            </a:r>
          </a:p>
          <a:p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2000">
              <a:cs typeface="Calibri" panose="020F0502020204030204"/>
            </a:endParaRPr>
          </a:p>
          <a:p>
            <a:endParaRPr lang="en-US" sz="2000">
              <a:cs typeface="Calibri" panose="020F0502020204030204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01" r="1530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A9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9505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03E7FF4-3DF2-41BA-89A9-A8E58B2A02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46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70CBEB-CE87-4DB6-B4E7-41A564CF1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The Hydra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7216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CF329-BE19-45A8-89DB-E76205C95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5576887"/>
            <a:ext cx="10911840" cy="6400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/>
              <a:t>A Basilisk</a:t>
            </a:r>
            <a:br>
              <a:rPr lang="en-US" sz="2000"/>
            </a:br>
            <a:endParaRPr lang="en-US" sz="2000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4BEA74F7-5172-4AD6-B4BD-A9BD420B0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13511"/>
          <a:stretch/>
        </p:blipFill>
        <p:spPr>
          <a:xfrm>
            <a:off x="640080" y="640080"/>
            <a:ext cx="10911840" cy="4836795"/>
          </a:xfrm>
          <a:prstGeom prst="rect">
            <a:avLst/>
          </a:prstGeom>
          <a:ln w="19050">
            <a:solidFill>
              <a:schemeClr val="tx1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16185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2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1FB099-F38B-45C7-9E31-80B07CD37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2271"/>
            <a:ext cx="10515600" cy="112841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/>
              <a:t>A Centaur</a:t>
            </a:r>
          </a:p>
        </p:txBody>
      </p:sp>
      <p:pic>
        <p:nvPicPr>
          <p:cNvPr id="7" name="Picture 7" descr="Text&#10;&#10;Description automatically generated">
            <a:extLst>
              <a:ext uri="{FF2B5EF4-FFF2-40B4-BE49-F238E27FC236}">
                <a16:creationId xmlns:a16="http://schemas.microsoft.com/office/drawing/2014/main" id="{E0954EB7-9E13-48AF-944D-FBD0A0C9D0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7440" y="1825625"/>
            <a:ext cx="8217119" cy="4351338"/>
          </a:xfrm>
        </p:spPr>
      </p:pic>
    </p:spTree>
    <p:extLst>
      <p:ext uri="{BB962C8B-B14F-4D97-AF65-F5344CB8AC3E}">
        <p14:creationId xmlns:p14="http://schemas.microsoft.com/office/powerpoint/2010/main" val="123280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B9847-D808-40E5-A2BA-6C14F15AA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4996" y="642594"/>
            <a:ext cx="3732244" cy="170295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What will your mythical creature look like?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9CEE05D-F25C-4EC3-B527-D9C999E33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652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F036726-0C05-446E-91C3-B986EBEA0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7402" y="438538"/>
            <a:ext cx="6710184" cy="6002060"/>
          </a:xfrm>
          <a:prstGeom prst="rect">
            <a:avLst/>
          </a:prstGeom>
          <a:solidFill>
            <a:schemeClr val="bg1">
              <a:alpha val="4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310ABCD-C34B-42D1-9BEB-47755A3EA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650014"/>
            <a:ext cx="3367217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A picture containing table, air&#10;&#10;Description automatically generated">
            <a:extLst>
              <a:ext uri="{FF2B5EF4-FFF2-40B4-BE49-F238E27FC236}">
                <a16:creationId xmlns:a16="http://schemas.microsoft.com/office/drawing/2014/main" id="{0C818D0E-E763-44B9-896F-F70A1FF25E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467" r="1" b="16824"/>
          <a:stretch/>
        </p:blipFill>
        <p:spPr>
          <a:xfrm>
            <a:off x="798460" y="1161431"/>
            <a:ext cx="3044697" cy="2244238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F38AB6A2-89F7-43B5-B608-50DFC740D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650014"/>
            <a:ext cx="2765758" cy="213673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8" descr="A close up of an umbrella&#10;&#10;Description automatically generated">
            <a:extLst>
              <a:ext uri="{FF2B5EF4-FFF2-40B4-BE49-F238E27FC236}">
                <a16:creationId xmlns:a16="http://schemas.microsoft.com/office/drawing/2014/main" id="{511E849F-EF8A-42AD-B431-B76308B3E7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261" r="3" b="2888"/>
          <a:stretch/>
        </p:blipFill>
        <p:spPr>
          <a:xfrm>
            <a:off x="4323497" y="887787"/>
            <a:ext cx="2434338" cy="1658764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06585B74-DAF6-470E-B2F3-B5530A709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4088215"/>
            <a:ext cx="3367217" cy="21248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BE60FE23-A1D9-42F7-9CF9-E4E29AB770A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l="15347" r="12713" b="-3"/>
          <a:stretch/>
        </p:blipFill>
        <p:spPr>
          <a:xfrm>
            <a:off x="1368398" y="4279769"/>
            <a:ext cx="1904821" cy="1762038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0BAD96F-CE2F-4682-99B8-0DD9E6AE2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2947051"/>
            <a:ext cx="2765758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Logo&#10;&#10;Description automatically generated">
            <a:extLst>
              <a:ext uri="{FF2B5EF4-FFF2-40B4-BE49-F238E27FC236}">
                <a16:creationId xmlns:a16="http://schemas.microsoft.com/office/drawing/2014/main" id="{F7E14179-2757-466E-9833-D022A4878B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239" b="2"/>
          <a:stretch/>
        </p:blipFill>
        <p:spPr>
          <a:xfrm>
            <a:off x="4406193" y="3096468"/>
            <a:ext cx="2268945" cy="2956302"/>
          </a:xfrm>
          <a:prstGeom prst="rect">
            <a:avLst/>
          </a:prstGeom>
        </p:spPr>
      </p:pic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4C66B3A6-DC99-499B-A2B1-A519335F7A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14995" y="2623457"/>
            <a:ext cx="3732245" cy="358961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/>
              <a:t>Think about:</a:t>
            </a:r>
          </a:p>
          <a:p>
            <a:endParaRPr lang="en-US" sz="1800"/>
          </a:p>
          <a:p>
            <a:r>
              <a:rPr lang="en-US" sz="1800"/>
              <a:t>What they look like</a:t>
            </a:r>
          </a:p>
          <a:p>
            <a:endParaRPr lang="en-US" sz="1800"/>
          </a:p>
          <a:p>
            <a:r>
              <a:rPr lang="en-US" sz="1800"/>
              <a:t>How they might move.</a:t>
            </a:r>
          </a:p>
          <a:p>
            <a:endParaRPr lang="en-US" sz="1800"/>
          </a:p>
          <a:p>
            <a:r>
              <a:rPr lang="en-US" sz="1800"/>
              <a:t>Special powers they might have (able to fly, to talk etc)</a:t>
            </a:r>
          </a:p>
        </p:txBody>
      </p:sp>
    </p:spTree>
    <p:extLst>
      <p:ext uri="{BB962C8B-B14F-4D97-AF65-F5344CB8AC3E}">
        <p14:creationId xmlns:p14="http://schemas.microsoft.com/office/powerpoint/2010/main" val="33796245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6A6B4B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AB9847-D808-40E5-A2BA-6C14F15AA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Here are some resources you may want to use:</a:t>
            </a:r>
          </a:p>
        </p:txBody>
      </p:sp>
      <p:pic>
        <p:nvPicPr>
          <p:cNvPr id="3" name="Picture 3" descr="A zebra standing on top of a grass covered field&#10;&#10;Description automatically generated">
            <a:extLst>
              <a:ext uri="{FF2B5EF4-FFF2-40B4-BE49-F238E27FC236}">
                <a16:creationId xmlns:a16="http://schemas.microsoft.com/office/drawing/2014/main" id="{181A2667-4D8D-4C97-A4A9-8A6DB15CF7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845"/>
          <a:stretch/>
        </p:blipFill>
        <p:spPr>
          <a:xfrm>
            <a:off x="327547" y="2454903"/>
            <a:ext cx="7058306" cy="4080254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4C66B3A6-DC99-499B-A2B1-A519335F7A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29319" y="917725"/>
            <a:ext cx="3424739" cy="485236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>
                <a:solidFill>
                  <a:srgbClr val="FFFFFF"/>
                </a:solidFill>
                <a:hlinkClick r:id="rId3"/>
              </a:rPr>
              <a:t>https://switchzoo.com/newzoo/zoo.htm</a:t>
            </a:r>
            <a:endParaRPr lang="en-US" sz="2000" dirty="0">
              <a:solidFill>
                <a:srgbClr val="FFFFFF"/>
              </a:solidFill>
            </a:endParaRPr>
          </a:p>
          <a:p>
            <a:endParaRPr lang="en-US" sz="2000" dirty="0">
              <a:solidFill>
                <a:srgbClr val="FFFFFF"/>
              </a:solidFill>
              <a:cs typeface="Calibri"/>
            </a:endParaRPr>
          </a:p>
          <a:p>
            <a:r>
              <a:rPr lang="en-US" sz="2000" dirty="0">
                <a:solidFill>
                  <a:srgbClr val="FFFFFF"/>
                </a:solidFill>
                <a:cs typeface="Calibri"/>
              </a:rPr>
              <a:t>Switch zoo lets you create your own creatures as a match of different animals.</a:t>
            </a:r>
          </a:p>
          <a:p>
            <a:endParaRPr lang="en-US" sz="2000">
              <a:solidFill>
                <a:srgbClr val="FFFFFF"/>
              </a:solidFill>
              <a:cs typeface="Calibri" panose="020F0502020204030204"/>
            </a:endParaRPr>
          </a:p>
          <a:p>
            <a:endParaRPr lang="en-US" sz="2000">
              <a:solidFill>
                <a:srgbClr val="FFFFFF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03350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DC6BEC6B-5C77-412D-B45A-5B0F46FED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AB9847-D808-40E5-A2BA-6C14F15AA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6214"/>
            <a:ext cx="10515600" cy="14811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/>
              <a:t>Here are some resources you may want to use: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4C66B3A6-DC99-499B-A2B1-A519335F7A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47128"/>
            <a:ext cx="3990968" cy="427268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000"/>
          </a:p>
          <a:p>
            <a:r>
              <a:rPr lang="en-US" sz="2000" dirty="0">
                <a:hlinkClick r:id="rId2"/>
              </a:rPr>
              <a:t>Adjective Word Wheel</a:t>
            </a:r>
            <a:endParaRPr lang="en-US" sz="2000" dirty="0"/>
          </a:p>
          <a:p>
            <a:r>
              <a:rPr lang="en-US" sz="2000" dirty="0"/>
              <a:t>Click on the link above to spin the wheel to generate some excellent adjective ideas to describe your character.</a:t>
            </a:r>
            <a:endParaRPr lang="en-US" sz="2000" dirty="0">
              <a:cs typeface="Calibri"/>
            </a:endParaRPr>
          </a:p>
          <a:p>
            <a:endParaRPr lang="en-US" sz="2000"/>
          </a:p>
          <a:p>
            <a:endParaRPr lang="en-US" sz="2000"/>
          </a:p>
        </p:txBody>
      </p:sp>
      <p:pic>
        <p:nvPicPr>
          <p:cNvPr id="4" name="Picture 4" descr="Chart, sunburst chart&#10;&#10;Description automatically generated">
            <a:extLst>
              <a:ext uri="{FF2B5EF4-FFF2-40B4-BE49-F238E27FC236}">
                <a16:creationId xmlns:a16="http://schemas.microsoft.com/office/drawing/2014/main" id="{F8D8C479-4A2D-4A9A-88F9-8D9C4BFD40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" b="2007"/>
          <a:stretch/>
        </p:blipFill>
        <p:spPr>
          <a:xfrm>
            <a:off x="5191128" y="1847129"/>
            <a:ext cx="6162670" cy="427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937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Monday: LC: Can I design my own mythical creature.?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Draw your character in your book.</a:t>
            </a:r>
          </a:p>
          <a:p>
            <a:r>
              <a:rPr lang="en-US" sz="2000" dirty="0">
                <a:cs typeface="Calibri"/>
              </a:rPr>
              <a:t>Label it with key nouns and adjectives to describe it.</a:t>
            </a:r>
          </a:p>
          <a:p>
            <a:r>
              <a:rPr lang="en-US" sz="2000" dirty="0">
                <a:cs typeface="Calibri"/>
              </a:rPr>
              <a:t>Remember to use your learnings from last week:</a:t>
            </a:r>
          </a:p>
          <a:p>
            <a:pPr lvl="1"/>
            <a:r>
              <a:rPr lang="en-US" sz="1600" dirty="0">
                <a:cs typeface="Calibri"/>
              </a:rPr>
              <a:t>- similes and metaphors - 'teeth as sharp as daggers'.</a:t>
            </a:r>
          </a:p>
          <a:p>
            <a:pPr lvl="1"/>
            <a:r>
              <a:rPr lang="en-US" sz="1600" dirty="0">
                <a:cs typeface="Calibri"/>
              </a:rPr>
              <a:t>- expanded noun phrases – 'horns with deadly poison'.</a:t>
            </a:r>
          </a:p>
          <a:p>
            <a:pPr lvl="1"/>
            <a:r>
              <a:rPr lang="en-US" sz="1600" dirty="0">
                <a:cs typeface="Calibri"/>
              </a:rPr>
              <a:t>Senses - 'smells like rotten flesh'</a:t>
            </a:r>
          </a:p>
          <a:p>
            <a:pPr marL="0" indent="0">
              <a:buNone/>
            </a:pPr>
            <a:endParaRPr lang="en-US" sz="2000" dirty="0">
              <a:cs typeface="Calibri" panose="020F0502020204030204"/>
            </a:endParaRPr>
          </a:p>
          <a:p>
            <a:endParaRPr lang="en-US" sz="2000">
              <a:cs typeface="Calibri" panose="020F0502020204030204"/>
            </a:endParaRPr>
          </a:p>
          <a:p>
            <a:endParaRPr lang="en-US" sz="2000">
              <a:cs typeface="Calibri" panose="020F0502020204030204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01" r="1530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A9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2826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60s Quick Write.</vt:lpstr>
      <vt:lpstr>Monday: LC: Can I design my own mythical creature?</vt:lpstr>
      <vt:lpstr>What are the characteristics of mythical creatures?</vt:lpstr>
      <vt:lpstr>The Hydra</vt:lpstr>
      <vt:lpstr>A Basilisk </vt:lpstr>
      <vt:lpstr>A Centaur</vt:lpstr>
      <vt:lpstr>What will your mythical creature look like?</vt:lpstr>
      <vt:lpstr>Here are some resources you may want to use:</vt:lpstr>
      <vt:lpstr>Here are some resources you may want to use:</vt:lpstr>
      <vt:lpstr>Monday: LC: Can I design my own mythical creature.?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294</cp:revision>
  <dcterms:created xsi:type="dcterms:W3CDTF">2021-01-21T14:38:40Z</dcterms:created>
  <dcterms:modified xsi:type="dcterms:W3CDTF">2021-01-29T14:15:35Z</dcterms:modified>
</cp:coreProperties>
</file>