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18288000" cy="10287000"/>
  <p:notesSz cx="6858000" cy="9144000"/>
  <p:embeddedFontLst>
    <p:embeddedFont>
      <p:font typeface="Cloud Condensed" panose="020B0604020202020204" charset="0"/>
      <p:regular r:id="rId36"/>
    </p:embeddedFont>
    <p:embeddedFont>
      <p:font typeface="Cloud Condensed Bold" panose="020B0604020202020204" charset="0"/>
      <p:regular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114" y="1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9/30/2025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hyperlink" Target="mailto:2B@bramhopeprimaryschool.co.uk" TargetMode="Externa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sp>
        <p:nvSpPr>
          <p:cNvPr id="5" name="Freeform 5"/>
          <p:cNvSpPr/>
          <p:nvPr/>
        </p:nvSpPr>
        <p:spPr>
          <a:xfrm>
            <a:off x="5773611" y="600321"/>
            <a:ext cx="6740778" cy="6740778"/>
          </a:xfrm>
          <a:custGeom>
            <a:avLst/>
            <a:gdLst/>
            <a:ahLst/>
            <a:cxnLst/>
            <a:rect l="l" t="t" r="r" b="b"/>
            <a:pathLst>
              <a:path w="6740778" h="6740778">
                <a:moveTo>
                  <a:pt x="0" y="0"/>
                </a:moveTo>
                <a:lnTo>
                  <a:pt x="6740778" y="0"/>
                </a:lnTo>
                <a:lnTo>
                  <a:pt x="6740778" y="6740778"/>
                </a:lnTo>
                <a:lnTo>
                  <a:pt x="0" y="6740778"/>
                </a:lnTo>
                <a:lnTo>
                  <a:pt x="0" y="0"/>
                </a:lnTo>
                <a:close/>
              </a:path>
            </a:pathLst>
          </a:custGeom>
          <a:blipFill>
            <a:blip r:embed="rId2"/>
            <a:stretch>
              <a:fillRect/>
            </a:stretch>
          </a:blipFill>
        </p:spPr>
      </p:sp>
      <p:sp>
        <p:nvSpPr>
          <p:cNvPr id="6" name="TextBox 6"/>
          <p:cNvSpPr txBox="1"/>
          <p:nvPr/>
        </p:nvSpPr>
        <p:spPr>
          <a:xfrm>
            <a:off x="3021017" y="7399234"/>
            <a:ext cx="12245966" cy="1538202"/>
          </a:xfrm>
          <a:prstGeom prst="rect">
            <a:avLst/>
          </a:prstGeom>
        </p:spPr>
        <p:txBody>
          <a:bodyPr lIns="0" tIns="0" rIns="0" bIns="0" rtlCol="0" anchor="t">
            <a:spAutoFit/>
          </a:bodyPr>
          <a:lstStyle/>
          <a:p>
            <a:pPr algn="ctr">
              <a:lnSpc>
                <a:spcPts val="11817"/>
              </a:lnSpc>
              <a:spcBef>
                <a:spcPct val="0"/>
              </a:spcBef>
            </a:pPr>
            <a:r>
              <a:rPr lang="en-US" sz="8440">
                <a:solidFill>
                  <a:srgbClr val="000000"/>
                </a:solidFill>
                <a:latin typeface="Cloud Condensed"/>
                <a:ea typeface="Cloud Condensed"/>
                <a:cs typeface="Cloud Condensed"/>
                <a:sym typeface="Cloud Condensed"/>
              </a:rPr>
              <a:t>Bramhope Primary School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2003296"/>
            <a:ext cx="7494550" cy="6882365"/>
            <a:chOff x="0" y="0"/>
            <a:chExt cx="1973873" cy="1812639"/>
          </a:xfrm>
        </p:grpSpPr>
        <p:sp>
          <p:nvSpPr>
            <p:cNvPr id="6" name="Freeform 6"/>
            <p:cNvSpPr/>
            <p:nvPr/>
          </p:nvSpPr>
          <p:spPr>
            <a:xfrm>
              <a:off x="0" y="0"/>
              <a:ext cx="1973873" cy="1812639"/>
            </a:xfrm>
            <a:custGeom>
              <a:avLst/>
              <a:gdLst/>
              <a:ahLst/>
              <a:cxnLst/>
              <a:rect l="l" t="t" r="r" b="b"/>
              <a:pathLst>
                <a:path w="1973873" h="1812639">
                  <a:moveTo>
                    <a:pt x="20660" y="0"/>
                  </a:moveTo>
                  <a:lnTo>
                    <a:pt x="1953213" y="0"/>
                  </a:lnTo>
                  <a:cubicBezTo>
                    <a:pt x="1964623" y="0"/>
                    <a:pt x="1973873" y="9250"/>
                    <a:pt x="1973873" y="20660"/>
                  </a:cubicBezTo>
                  <a:lnTo>
                    <a:pt x="1973873" y="1791979"/>
                  </a:lnTo>
                  <a:cubicBezTo>
                    <a:pt x="1973873" y="1803390"/>
                    <a:pt x="1964623" y="1812639"/>
                    <a:pt x="1953213" y="1812639"/>
                  </a:cubicBezTo>
                  <a:lnTo>
                    <a:pt x="20660" y="1812639"/>
                  </a:lnTo>
                  <a:cubicBezTo>
                    <a:pt x="15181" y="1812639"/>
                    <a:pt x="9926" y="1810463"/>
                    <a:pt x="6051" y="1806588"/>
                  </a:cubicBezTo>
                  <a:cubicBezTo>
                    <a:pt x="2177" y="1802714"/>
                    <a:pt x="0" y="1797459"/>
                    <a:pt x="0" y="1791979"/>
                  </a:cubicBezTo>
                  <a:lnTo>
                    <a:pt x="0" y="20660"/>
                  </a:lnTo>
                  <a:cubicBezTo>
                    <a:pt x="0" y="15181"/>
                    <a:pt x="2177" y="9926"/>
                    <a:pt x="6051" y="6051"/>
                  </a:cubicBezTo>
                  <a:cubicBezTo>
                    <a:pt x="9926" y="2177"/>
                    <a:pt x="15181" y="0"/>
                    <a:pt x="20660" y="0"/>
                  </a:cubicBezTo>
                  <a:close/>
                </a:path>
              </a:pathLst>
            </a:custGeom>
            <a:solidFill>
              <a:srgbClr val="FFFFFF"/>
            </a:solidFill>
            <a:ln w="76200" cap="sq">
              <a:solidFill>
                <a:srgbClr val="000000"/>
              </a:solidFill>
              <a:prstDash val="solid"/>
              <a:miter/>
            </a:ln>
          </p:spPr>
        </p:sp>
        <p:sp>
          <p:nvSpPr>
            <p:cNvPr id="7" name="TextBox 7"/>
            <p:cNvSpPr txBox="1"/>
            <p:nvPr/>
          </p:nvSpPr>
          <p:spPr>
            <a:xfrm>
              <a:off x="0" y="-85725"/>
              <a:ext cx="1973873" cy="1898364"/>
            </a:xfrm>
            <a:prstGeom prst="rect">
              <a:avLst/>
            </a:prstGeom>
          </p:spPr>
          <p:txBody>
            <a:bodyPr lIns="50800" tIns="50800" rIns="50800" bIns="50800" rtlCol="0" anchor="ctr"/>
            <a:lstStyle/>
            <a:p>
              <a:pPr algn="ctr">
                <a:lnSpc>
                  <a:spcPts val="6077"/>
                </a:lnSpc>
              </a:pPr>
              <a:endParaRPr/>
            </a:p>
          </p:txBody>
        </p:sp>
      </p:grpSp>
      <p:grpSp>
        <p:nvGrpSpPr>
          <p:cNvPr id="8" name="Group 8"/>
          <p:cNvGrpSpPr/>
          <p:nvPr/>
        </p:nvGrpSpPr>
        <p:grpSpPr>
          <a:xfrm>
            <a:off x="9144000" y="2003296"/>
            <a:ext cx="7494550" cy="6882365"/>
            <a:chOff x="0" y="0"/>
            <a:chExt cx="1973873" cy="1812639"/>
          </a:xfrm>
        </p:grpSpPr>
        <p:sp>
          <p:nvSpPr>
            <p:cNvPr id="9" name="Freeform 9"/>
            <p:cNvSpPr/>
            <p:nvPr/>
          </p:nvSpPr>
          <p:spPr>
            <a:xfrm>
              <a:off x="0" y="0"/>
              <a:ext cx="1973873" cy="1812639"/>
            </a:xfrm>
            <a:custGeom>
              <a:avLst/>
              <a:gdLst/>
              <a:ahLst/>
              <a:cxnLst/>
              <a:rect l="l" t="t" r="r" b="b"/>
              <a:pathLst>
                <a:path w="1973873" h="1812639">
                  <a:moveTo>
                    <a:pt x="20660" y="0"/>
                  </a:moveTo>
                  <a:lnTo>
                    <a:pt x="1953213" y="0"/>
                  </a:lnTo>
                  <a:cubicBezTo>
                    <a:pt x="1964623" y="0"/>
                    <a:pt x="1973873" y="9250"/>
                    <a:pt x="1973873" y="20660"/>
                  </a:cubicBezTo>
                  <a:lnTo>
                    <a:pt x="1973873" y="1791979"/>
                  </a:lnTo>
                  <a:cubicBezTo>
                    <a:pt x="1973873" y="1803390"/>
                    <a:pt x="1964623" y="1812639"/>
                    <a:pt x="1953213" y="1812639"/>
                  </a:cubicBezTo>
                  <a:lnTo>
                    <a:pt x="20660" y="1812639"/>
                  </a:lnTo>
                  <a:cubicBezTo>
                    <a:pt x="15181" y="1812639"/>
                    <a:pt x="9926" y="1810463"/>
                    <a:pt x="6051" y="1806588"/>
                  </a:cubicBezTo>
                  <a:cubicBezTo>
                    <a:pt x="2177" y="1802714"/>
                    <a:pt x="0" y="1797459"/>
                    <a:pt x="0" y="1791979"/>
                  </a:cubicBezTo>
                  <a:lnTo>
                    <a:pt x="0" y="20660"/>
                  </a:lnTo>
                  <a:cubicBezTo>
                    <a:pt x="0" y="15181"/>
                    <a:pt x="2177" y="9926"/>
                    <a:pt x="6051" y="6051"/>
                  </a:cubicBezTo>
                  <a:cubicBezTo>
                    <a:pt x="9926" y="2177"/>
                    <a:pt x="15181" y="0"/>
                    <a:pt x="20660" y="0"/>
                  </a:cubicBezTo>
                  <a:close/>
                </a:path>
              </a:pathLst>
            </a:custGeom>
            <a:solidFill>
              <a:srgbClr val="FFFFFF"/>
            </a:solidFill>
            <a:ln w="76200" cap="sq">
              <a:solidFill>
                <a:srgbClr val="000000"/>
              </a:solidFill>
              <a:prstDash val="solid"/>
              <a:miter/>
            </a:ln>
          </p:spPr>
        </p:sp>
        <p:sp>
          <p:nvSpPr>
            <p:cNvPr id="10" name="TextBox 10"/>
            <p:cNvSpPr txBox="1"/>
            <p:nvPr/>
          </p:nvSpPr>
          <p:spPr>
            <a:xfrm>
              <a:off x="0" y="-85725"/>
              <a:ext cx="1973873" cy="1898364"/>
            </a:xfrm>
            <a:prstGeom prst="rect">
              <a:avLst/>
            </a:prstGeom>
          </p:spPr>
          <p:txBody>
            <a:bodyPr lIns="50800" tIns="50800" rIns="50800" bIns="50800" rtlCol="0" anchor="ctr"/>
            <a:lstStyle/>
            <a:p>
              <a:pPr algn="ctr">
                <a:lnSpc>
                  <a:spcPts val="6077"/>
                </a:lnSpc>
              </a:pPr>
              <a:endParaRPr/>
            </a:p>
          </p:txBody>
        </p:sp>
      </p:grpSp>
      <p:sp>
        <p:nvSpPr>
          <p:cNvPr id="11" name="TextBox 11"/>
          <p:cNvSpPr txBox="1"/>
          <p:nvPr/>
        </p:nvSpPr>
        <p:spPr>
          <a:xfrm>
            <a:off x="1028700" y="2304926"/>
            <a:ext cx="7494550" cy="6136229"/>
          </a:xfrm>
          <a:prstGeom prst="rect">
            <a:avLst/>
          </a:prstGeom>
        </p:spPr>
        <p:txBody>
          <a:bodyPr lIns="0" tIns="0" rIns="0" bIns="0" rtlCol="0" anchor="t">
            <a:spAutoFit/>
          </a:bodyPr>
          <a:lstStyle/>
          <a:p>
            <a:pPr algn="ctr">
              <a:lnSpc>
                <a:spcPts val="6497"/>
              </a:lnSpc>
            </a:pPr>
            <a:r>
              <a:rPr lang="en-US" sz="4641" u="sng">
                <a:solidFill>
                  <a:srgbClr val="000000"/>
                </a:solidFill>
                <a:latin typeface="Cloud Condensed"/>
                <a:ea typeface="Cloud Condensed"/>
                <a:cs typeface="Cloud Condensed"/>
                <a:sym typeface="Cloud Condensed"/>
              </a:rPr>
              <a:t>EYFS/Key Stage 1</a:t>
            </a:r>
          </a:p>
          <a:p>
            <a:pPr algn="ctr">
              <a:lnSpc>
                <a:spcPts val="6497"/>
              </a:lnSpc>
            </a:pPr>
            <a:r>
              <a:rPr lang="en-US" sz="4641">
                <a:solidFill>
                  <a:srgbClr val="000000"/>
                </a:solidFill>
                <a:latin typeface="Cloud Condensed"/>
                <a:ea typeface="Cloud Condensed"/>
                <a:cs typeface="Cloud Condensed"/>
                <a:sym typeface="Cloud Condensed"/>
              </a:rPr>
              <a:t>Early Years</a:t>
            </a:r>
          </a:p>
          <a:p>
            <a:pPr algn="ctr">
              <a:lnSpc>
                <a:spcPts val="6497"/>
              </a:lnSpc>
            </a:pPr>
            <a:r>
              <a:rPr lang="en-US" sz="4641">
                <a:solidFill>
                  <a:srgbClr val="000000"/>
                </a:solidFill>
                <a:latin typeface="Cloud Condensed"/>
                <a:ea typeface="Cloud Condensed"/>
                <a:cs typeface="Cloud Condensed"/>
                <a:sym typeface="Cloud Condensed"/>
              </a:rPr>
              <a:t>Key Stage 1 (Years 1 and 2)</a:t>
            </a:r>
          </a:p>
          <a:p>
            <a:pPr algn="ctr">
              <a:lnSpc>
                <a:spcPts val="6497"/>
              </a:lnSpc>
            </a:pPr>
            <a:r>
              <a:rPr lang="en-US" sz="4641">
                <a:solidFill>
                  <a:srgbClr val="000000"/>
                </a:solidFill>
                <a:latin typeface="Cloud Condensed"/>
                <a:ea typeface="Cloud Condensed"/>
                <a:cs typeface="Cloud Condensed"/>
                <a:sym typeface="Cloud Condensed"/>
              </a:rPr>
              <a:t>Main Hall</a:t>
            </a:r>
          </a:p>
          <a:p>
            <a:pPr algn="ctr">
              <a:lnSpc>
                <a:spcPts val="6497"/>
              </a:lnSpc>
            </a:pPr>
            <a:r>
              <a:rPr lang="en-US" sz="4641">
                <a:solidFill>
                  <a:srgbClr val="000000"/>
                </a:solidFill>
                <a:latin typeface="Cloud Condensed"/>
                <a:ea typeface="Cloud Condensed"/>
                <a:cs typeface="Cloud Condensed"/>
                <a:sym typeface="Cloud Condensed"/>
              </a:rPr>
              <a:t>Mrs Colbourn’s Office</a:t>
            </a:r>
          </a:p>
          <a:p>
            <a:pPr algn="ctr">
              <a:lnSpc>
                <a:spcPts val="6497"/>
              </a:lnSpc>
            </a:pPr>
            <a:r>
              <a:rPr lang="en-US" sz="4641">
                <a:solidFill>
                  <a:srgbClr val="000000"/>
                </a:solidFill>
                <a:latin typeface="Cloud Condensed"/>
                <a:ea typeface="Cloud Condensed"/>
                <a:cs typeface="Cloud Condensed"/>
                <a:sym typeface="Cloud Condensed"/>
              </a:rPr>
              <a:t>Main Office</a:t>
            </a:r>
          </a:p>
          <a:p>
            <a:pPr algn="ctr">
              <a:lnSpc>
                <a:spcPts val="6497"/>
              </a:lnSpc>
            </a:pPr>
            <a:r>
              <a:rPr lang="en-US" sz="4641">
                <a:solidFill>
                  <a:srgbClr val="000000"/>
                </a:solidFill>
                <a:latin typeface="Cloud Condensed"/>
                <a:ea typeface="Cloud Condensed"/>
                <a:cs typeface="Cloud Condensed"/>
                <a:sym typeface="Cloud Condensed"/>
              </a:rPr>
              <a:t>Pastoral Office</a:t>
            </a:r>
          </a:p>
          <a:p>
            <a:pPr algn="ctr">
              <a:lnSpc>
                <a:spcPts val="2717"/>
              </a:lnSpc>
              <a:spcBef>
                <a:spcPct val="0"/>
              </a:spcBef>
            </a:pPr>
            <a:endParaRPr lang="en-US" sz="4641">
              <a:solidFill>
                <a:srgbClr val="000000"/>
              </a:solidFill>
              <a:latin typeface="Cloud Condensed"/>
              <a:ea typeface="Cloud Condensed"/>
              <a:cs typeface="Cloud Condensed"/>
              <a:sym typeface="Cloud Condensed"/>
            </a:endParaRPr>
          </a:p>
        </p:txBody>
      </p:sp>
      <p:sp>
        <p:nvSpPr>
          <p:cNvPr id="12" name="TextBox 12"/>
          <p:cNvSpPr txBox="1"/>
          <p:nvPr/>
        </p:nvSpPr>
        <p:spPr>
          <a:xfrm>
            <a:off x="9144000" y="2304926"/>
            <a:ext cx="7494550" cy="5179298"/>
          </a:xfrm>
          <a:prstGeom prst="rect">
            <a:avLst/>
          </a:prstGeom>
        </p:spPr>
        <p:txBody>
          <a:bodyPr lIns="0" tIns="0" rIns="0" bIns="0" rtlCol="0" anchor="t">
            <a:spAutoFit/>
          </a:bodyPr>
          <a:lstStyle/>
          <a:p>
            <a:pPr algn="ctr">
              <a:lnSpc>
                <a:spcPts val="6496"/>
              </a:lnSpc>
            </a:pPr>
            <a:r>
              <a:rPr lang="en-US" sz="4640" u="sng">
                <a:solidFill>
                  <a:srgbClr val="000000"/>
                </a:solidFill>
                <a:latin typeface="Cloud Condensed"/>
                <a:ea typeface="Cloud Condensed"/>
                <a:cs typeface="Cloud Condensed"/>
                <a:sym typeface="Cloud Condensed"/>
              </a:rPr>
              <a:t>Key Stage 2</a:t>
            </a:r>
          </a:p>
          <a:p>
            <a:pPr algn="ctr">
              <a:lnSpc>
                <a:spcPts val="6496"/>
              </a:lnSpc>
            </a:pPr>
            <a:r>
              <a:rPr lang="en-US" sz="4640">
                <a:solidFill>
                  <a:srgbClr val="000000"/>
                </a:solidFill>
                <a:latin typeface="Cloud Condensed"/>
                <a:ea typeface="Cloud Condensed"/>
                <a:cs typeface="Cloud Condensed"/>
                <a:sym typeface="Cloud Condensed"/>
              </a:rPr>
              <a:t>Years 3-6</a:t>
            </a:r>
          </a:p>
          <a:p>
            <a:pPr algn="ctr">
              <a:lnSpc>
                <a:spcPts val="6496"/>
              </a:lnSpc>
            </a:pPr>
            <a:r>
              <a:rPr lang="en-US" sz="4640">
                <a:solidFill>
                  <a:srgbClr val="000000"/>
                </a:solidFill>
                <a:latin typeface="Cloud Condensed"/>
                <a:ea typeface="Cloud Condensed"/>
                <a:cs typeface="Cloud Condensed"/>
                <a:sym typeface="Cloud Condensed"/>
              </a:rPr>
              <a:t>Small Hall </a:t>
            </a:r>
          </a:p>
          <a:p>
            <a:pPr algn="ctr">
              <a:lnSpc>
                <a:spcPts val="6496"/>
              </a:lnSpc>
            </a:pPr>
            <a:r>
              <a:rPr lang="en-US" sz="4640">
                <a:solidFill>
                  <a:srgbClr val="000000"/>
                </a:solidFill>
                <a:latin typeface="Cloud Condensed"/>
                <a:ea typeface="Cloud Condensed"/>
                <a:cs typeface="Cloud Condensed"/>
                <a:sym typeface="Cloud Condensed"/>
              </a:rPr>
              <a:t>Library</a:t>
            </a:r>
          </a:p>
          <a:p>
            <a:pPr algn="ctr">
              <a:lnSpc>
                <a:spcPts val="6496"/>
              </a:lnSpc>
            </a:pPr>
            <a:r>
              <a:rPr lang="en-US" sz="4640">
                <a:solidFill>
                  <a:srgbClr val="000000"/>
                </a:solidFill>
                <a:latin typeface="Cloud Condensed"/>
                <a:ea typeface="Cloud Condensed"/>
                <a:cs typeface="Cloud Condensed"/>
                <a:sym typeface="Cloud Condensed"/>
              </a:rPr>
              <a:t>Learning Hub</a:t>
            </a:r>
          </a:p>
          <a:p>
            <a:pPr algn="ctr">
              <a:lnSpc>
                <a:spcPts val="5937"/>
              </a:lnSpc>
            </a:pPr>
            <a:endParaRPr lang="en-US" sz="4640">
              <a:solidFill>
                <a:srgbClr val="000000"/>
              </a:solidFill>
              <a:latin typeface="Cloud Condensed"/>
              <a:ea typeface="Cloud Condensed"/>
              <a:cs typeface="Cloud Condensed"/>
              <a:sym typeface="Cloud Condensed"/>
            </a:endParaRPr>
          </a:p>
          <a:p>
            <a:pPr algn="ctr">
              <a:lnSpc>
                <a:spcPts val="2157"/>
              </a:lnSpc>
              <a:spcBef>
                <a:spcPct val="0"/>
              </a:spcBef>
            </a:pPr>
            <a:endParaRPr lang="en-US" sz="4640">
              <a:solidFill>
                <a:srgbClr val="000000"/>
              </a:solidFill>
              <a:latin typeface="Cloud Condensed"/>
              <a:ea typeface="Cloud Condensed"/>
              <a:cs typeface="Cloud Condensed"/>
              <a:sym typeface="Cloud Condensed"/>
            </a:endParaRPr>
          </a:p>
        </p:txBody>
      </p:sp>
      <p:sp>
        <p:nvSpPr>
          <p:cNvPr id="13" name="TextBox 13"/>
          <p:cNvSpPr txBox="1"/>
          <p:nvPr/>
        </p:nvSpPr>
        <p:spPr>
          <a:xfrm>
            <a:off x="5396725" y="336740"/>
            <a:ext cx="7494550" cy="1193420"/>
          </a:xfrm>
          <a:prstGeom prst="rect">
            <a:avLst/>
          </a:prstGeom>
        </p:spPr>
        <p:txBody>
          <a:bodyPr lIns="0" tIns="0" rIns="0" bIns="0" rtlCol="0" anchor="t">
            <a:spAutoFit/>
          </a:bodyPr>
          <a:lstStyle/>
          <a:p>
            <a:pPr algn="ctr">
              <a:lnSpc>
                <a:spcPts val="9295"/>
              </a:lnSpc>
              <a:spcBef>
                <a:spcPct val="0"/>
              </a:spcBef>
            </a:pPr>
            <a:r>
              <a:rPr lang="en-US" sz="6639" u="sng">
                <a:solidFill>
                  <a:srgbClr val="000000"/>
                </a:solidFill>
                <a:latin typeface="Cloud Condensed"/>
                <a:ea typeface="Cloud Condensed"/>
                <a:cs typeface="Cloud Condensed"/>
                <a:sym typeface="Cloud Condensed"/>
              </a:rPr>
              <a:t>School Buildings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2003296"/>
            <a:ext cx="7494550" cy="6882365"/>
            <a:chOff x="0" y="0"/>
            <a:chExt cx="1973873" cy="1812639"/>
          </a:xfrm>
        </p:grpSpPr>
        <p:sp>
          <p:nvSpPr>
            <p:cNvPr id="6" name="Freeform 6"/>
            <p:cNvSpPr/>
            <p:nvPr/>
          </p:nvSpPr>
          <p:spPr>
            <a:xfrm>
              <a:off x="0" y="0"/>
              <a:ext cx="1973873" cy="1812639"/>
            </a:xfrm>
            <a:custGeom>
              <a:avLst/>
              <a:gdLst/>
              <a:ahLst/>
              <a:cxnLst/>
              <a:rect l="l" t="t" r="r" b="b"/>
              <a:pathLst>
                <a:path w="1973873" h="1812639">
                  <a:moveTo>
                    <a:pt x="20660" y="0"/>
                  </a:moveTo>
                  <a:lnTo>
                    <a:pt x="1953213" y="0"/>
                  </a:lnTo>
                  <a:cubicBezTo>
                    <a:pt x="1964623" y="0"/>
                    <a:pt x="1973873" y="9250"/>
                    <a:pt x="1973873" y="20660"/>
                  </a:cubicBezTo>
                  <a:lnTo>
                    <a:pt x="1973873" y="1791979"/>
                  </a:lnTo>
                  <a:cubicBezTo>
                    <a:pt x="1973873" y="1803390"/>
                    <a:pt x="1964623" y="1812639"/>
                    <a:pt x="1953213" y="1812639"/>
                  </a:cubicBezTo>
                  <a:lnTo>
                    <a:pt x="20660" y="1812639"/>
                  </a:lnTo>
                  <a:cubicBezTo>
                    <a:pt x="15181" y="1812639"/>
                    <a:pt x="9926" y="1810463"/>
                    <a:pt x="6051" y="1806588"/>
                  </a:cubicBezTo>
                  <a:cubicBezTo>
                    <a:pt x="2177" y="1802714"/>
                    <a:pt x="0" y="1797459"/>
                    <a:pt x="0" y="1791979"/>
                  </a:cubicBezTo>
                  <a:lnTo>
                    <a:pt x="0" y="20660"/>
                  </a:lnTo>
                  <a:cubicBezTo>
                    <a:pt x="0" y="15181"/>
                    <a:pt x="2177" y="9926"/>
                    <a:pt x="6051" y="6051"/>
                  </a:cubicBezTo>
                  <a:cubicBezTo>
                    <a:pt x="9926" y="2177"/>
                    <a:pt x="15181" y="0"/>
                    <a:pt x="20660" y="0"/>
                  </a:cubicBezTo>
                  <a:close/>
                </a:path>
              </a:pathLst>
            </a:custGeom>
            <a:solidFill>
              <a:srgbClr val="FFFFFF"/>
            </a:solidFill>
            <a:ln w="76200" cap="sq">
              <a:solidFill>
                <a:srgbClr val="000000"/>
              </a:solidFill>
              <a:prstDash val="solid"/>
              <a:miter/>
            </a:ln>
          </p:spPr>
        </p:sp>
        <p:sp>
          <p:nvSpPr>
            <p:cNvPr id="7" name="TextBox 7"/>
            <p:cNvSpPr txBox="1"/>
            <p:nvPr/>
          </p:nvSpPr>
          <p:spPr>
            <a:xfrm>
              <a:off x="0" y="-85725"/>
              <a:ext cx="1973873" cy="1898364"/>
            </a:xfrm>
            <a:prstGeom prst="rect">
              <a:avLst/>
            </a:prstGeom>
          </p:spPr>
          <p:txBody>
            <a:bodyPr lIns="50800" tIns="50800" rIns="50800" bIns="50800" rtlCol="0" anchor="ctr"/>
            <a:lstStyle/>
            <a:p>
              <a:pPr algn="ctr">
                <a:lnSpc>
                  <a:spcPts val="6077"/>
                </a:lnSpc>
              </a:pPr>
              <a:endParaRPr/>
            </a:p>
          </p:txBody>
        </p:sp>
      </p:grpSp>
      <p:grpSp>
        <p:nvGrpSpPr>
          <p:cNvPr id="8" name="Group 8"/>
          <p:cNvGrpSpPr/>
          <p:nvPr/>
        </p:nvGrpSpPr>
        <p:grpSpPr>
          <a:xfrm>
            <a:off x="9144000" y="2003296"/>
            <a:ext cx="7494550" cy="6882365"/>
            <a:chOff x="0" y="0"/>
            <a:chExt cx="1973873" cy="1812639"/>
          </a:xfrm>
        </p:grpSpPr>
        <p:sp>
          <p:nvSpPr>
            <p:cNvPr id="9" name="Freeform 9"/>
            <p:cNvSpPr/>
            <p:nvPr/>
          </p:nvSpPr>
          <p:spPr>
            <a:xfrm>
              <a:off x="0" y="0"/>
              <a:ext cx="1973873" cy="1812639"/>
            </a:xfrm>
            <a:custGeom>
              <a:avLst/>
              <a:gdLst/>
              <a:ahLst/>
              <a:cxnLst/>
              <a:rect l="l" t="t" r="r" b="b"/>
              <a:pathLst>
                <a:path w="1973873" h="1812639">
                  <a:moveTo>
                    <a:pt x="20660" y="0"/>
                  </a:moveTo>
                  <a:lnTo>
                    <a:pt x="1953213" y="0"/>
                  </a:lnTo>
                  <a:cubicBezTo>
                    <a:pt x="1964623" y="0"/>
                    <a:pt x="1973873" y="9250"/>
                    <a:pt x="1973873" y="20660"/>
                  </a:cubicBezTo>
                  <a:lnTo>
                    <a:pt x="1973873" y="1791979"/>
                  </a:lnTo>
                  <a:cubicBezTo>
                    <a:pt x="1973873" y="1803390"/>
                    <a:pt x="1964623" y="1812639"/>
                    <a:pt x="1953213" y="1812639"/>
                  </a:cubicBezTo>
                  <a:lnTo>
                    <a:pt x="20660" y="1812639"/>
                  </a:lnTo>
                  <a:cubicBezTo>
                    <a:pt x="15181" y="1812639"/>
                    <a:pt x="9926" y="1810463"/>
                    <a:pt x="6051" y="1806588"/>
                  </a:cubicBezTo>
                  <a:cubicBezTo>
                    <a:pt x="2177" y="1802714"/>
                    <a:pt x="0" y="1797459"/>
                    <a:pt x="0" y="1791979"/>
                  </a:cubicBezTo>
                  <a:lnTo>
                    <a:pt x="0" y="20660"/>
                  </a:lnTo>
                  <a:cubicBezTo>
                    <a:pt x="0" y="15181"/>
                    <a:pt x="2177" y="9926"/>
                    <a:pt x="6051" y="6051"/>
                  </a:cubicBezTo>
                  <a:cubicBezTo>
                    <a:pt x="9926" y="2177"/>
                    <a:pt x="15181" y="0"/>
                    <a:pt x="20660" y="0"/>
                  </a:cubicBezTo>
                  <a:close/>
                </a:path>
              </a:pathLst>
            </a:custGeom>
            <a:solidFill>
              <a:srgbClr val="FFFFFF"/>
            </a:solidFill>
            <a:ln w="76200" cap="sq">
              <a:solidFill>
                <a:srgbClr val="000000"/>
              </a:solidFill>
              <a:prstDash val="solid"/>
              <a:miter/>
            </a:ln>
          </p:spPr>
        </p:sp>
        <p:sp>
          <p:nvSpPr>
            <p:cNvPr id="10" name="TextBox 10"/>
            <p:cNvSpPr txBox="1"/>
            <p:nvPr/>
          </p:nvSpPr>
          <p:spPr>
            <a:xfrm>
              <a:off x="0" y="-85725"/>
              <a:ext cx="1973873" cy="1898364"/>
            </a:xfrm>
            <a:prstGeom prst="rect">
              <a:avLst/>
            </a:prstGeom>
          </p:spPr>
          <p:txBody>
            <a:bodyPr lIns="50800" tIns="50800" rIns="50800" bIns="50800" rtlCol="0" anchor="ctr"/>
            <a:lstStyle/>
            <a:p>
              <a:pPr algn="ctr">
                <a:lnSpc>
                  <a:spcPts val="6077"/>
                </a:lnSpc>
              </a:pPr>
              <a:endParaRPr/>
            </a:p>
          </p:txBody>
        </p:sp>
      </p:grpSp>
      <p:sp>
        <p:nvSpPr>
          <p:cNvPr id="11" name="TextBox 11"/>
          <p:cNvSpPr txBox="1"/>
          <p:nvPr/>
        </p:nvSpPr>
        <p:spPr>
          <a:xfrm>
            <a:off x="1028700" y="2328321"/>
            <a:ext cx="7494550" cy="6782547"/>
          </a:xfrm>
          <a:prstGeom prst="rect">
            <a:avLst/>
          </a:prstGeom>
        </p:spPr>
        <p:txBody>
          <a:bodyPr lIns="0" tIns="0" rIns="0" bIns="0" rtlCol="0" anchor="t">
            <a:spAutoFit/>
          </a:bodyPr>
          <a:lstStyle/>
          <a:p>
            <a:pPr algn="ctr">
              <a:lnSpc>
                <a:spcPts val="5599"/>
              </a:lnSpc>
            </a:pPr>
            <a:r>
              <a:rPr lang="en-US" sz="3999" u="sng">
                <a:solidFill>
                  <a:srgbClr val="000000"/>
                </a:solidFill>
                <a:latin typeface="Cloud Condensed"/>
                <a:ea typeface="Cloud Condensed"/>
                <a:cs typeface="Cloud Condensed"/>
                <a:sym typeface="Cloud Condensed"/>
              </a:rPr>
              <a:t>Year 3</a:t>
            </a:r>
          </a:p>
          <a:p>
            <a:pPr algn="ctr">
              <a:lnSpc>
                <a:spcPts val="5599"/>
              </a:lnSpc>
            </a:pPr>
            <a:r>
              <a:rPr lang="en-US" sz="3999">
                <a:solidFill>
                  <a:srgbClr val="000000"/>
                </a:solidFill>
                <a:latin typeface="Cloud Condensed"/>
                <a:ea typeface="Cloud Condensed"/>
                <a:cs typeface="Cloud Condensed"/>
                <a:sym typeface="Cloud Condensed"/>
              </a:rPr>
              <a:t>Mrs Rathmell (3R)</a:t>
            </a:r>
          </a:p>
          <a:p>
            <a:pPr algn="ctr">
              <a:lnSpc>
                <a:spcPts val="5599"/>
              </a:lnSpc>
            </a:pPr>
            <a:r>
              <a:rPr lang="en-US" sz="3999">
                <a:solidFill>
                  <a:srgbClr val="000000"/>
                </a:solidFill>
                <a:latin typeface="Cloud Condensed"/>
                <a:ea typeface="Cloud Condensed"/>
                <a:cs typeface="Cloud Condensed"/>
                <a:sym typeface="Cloud Condensed"/>
              </a:rPr>
              <a:t>Miss Maull (3M)</a:t>
            </a:r>
          </a:p>
          <a:p>
            <a:pPr algn="ctr">
              <a:lnSpc>
                <a:spcPts val="5599"/>
              </a:lnSpc>
            </a:pPr>
            <a:r>
              <a:rPr lang="en-US" sz="3999">
                <a:solidFill>
                  <a:srgbClr val="000000"/>
                </a:solidFill>
                <a:latin typeface="Cloud Condensed"/>
                <a:ea typeface="Cloud Condensed"/>
                <a:cs typeface="Cloud Condensed"/>
                <a:sym typeface="Cloud Condensed"/>
              </a:rPr>
              <a:t>  </a:t>
            </a:r>
          </a:p>
          <a:p>
            <a:pPr algn="ctr">
              <a:lnSpc>
                <a:spcPts val="5599"/>
              </a:lnSpc>
            </a:pPr>
            <a:r>
              <a:rPr lang="en-US" sz="3999" u="sng">
                <a:solidFill>
                  <a:srgbClr val="000000"/>
                </a:solidFill>
                <a:latin typeface="Cloud Condensed"/>
                <a:ea typeface="Cloud Condensed"/>
                <a:cs typeface="Cloud Condensed"/>
                <a:sym typeface="Cloud Condensed"/>
              </a:rPr>
              <a:t>Year 2 Support Staff </a:t>
            </a:r>
          </a:p>
          <a:p>
            <a:pPr algn="ctr">
              <a:lnSpc>
                <a:spcPts val="5599"/>
              </a:lnSpc>
            </a:pPr>
            <a:r>
              <a:rPr lang="en-US" sz="3999">
                <a:solidFill>
                  <a:srgbClr val="000000"/>
                </a:solidFill>
                <a:latin typeface="Cloud Condensed"/>
                <a:ea typeface="Cloud Condensed"/>
                <a:cs typeface="Cloud Condensed"/>
                <a:sym typeface="Cloud Condensed"/>
              </a:rPr>
              <a:t>Mrs Bi</a:t>
            </a:r>
          </a:p>
          <a:p>
            <a:pPr algn="ctr">
              <a:lnSpc>
                <a:spcPts val="5599"/>
              </a:lnSpc>
            </a:pPr>
            <a:r>
              <a:rPr lang="en-US" sz="3999">
                <a:solidFill>
                  <a:srgbClr val="000000"/>
                </a:solidFill>
                <a:latin typeface="Cloud Condensed"/>
                <a:ea typeface="Cloud Condensed"/>
                <a:cs typeface="Cloud Condensed"/>
                <a:sym typeface="Cloud Condensed"/>
              </a:rPr>
              <a:t>Mrs Rattenpal</a:t>
            </a:r>
          </a:p>
          <a:p>
            <a:pPr algn="ctr">
              <a:lnSpc>
                <a:spcPts val="5097"/>
              </a:lnSpc>
            </a:pPr>
            <a:endParaRPr lang="en-US" sz="3999">
              <a:solidFill>
                <a:srgbClr val="000000"/>
              </a:solidFill>
              <a:latin typeface="Cloud Condensed"/>
              <a:ea typeface="Cloud Condensed"/>
              <a:cs typeface="Cloud Condensed"/>
              <a:sym typeface="Cloud Condensed"/>
            </a:endParaRPr>
          </a:p>
          <a:p>
            <a:pPr algn="ctr">
              <a:lnSpc>
                <a:spcPts val="6497"/>
              </a:lnSpc>
            </a:pPr>
            <a:endParaRPr lang="en-US" sz="3999">
              <a:solidFill>
                <a:srgbClr val="000000"/>
              </a:solidFill>
              <a:latin typeface="Cloud Condensed"/>
              <a:ea typeface="Cloud Condensed"/>
              <a:cs typeface="Cloud Condensed"/>
              <a:sym typeface="Cloud Condensed"/>
            </a:endParaRPr>
          </a:p>
          <a:p>
            <a:pPr algn="ctr">
              <a:lnSpc>
                <a:spcPts val="2717"/>
              </a:lnSpc>
              <a:spcBef>
                <a:spcPct val="0"/>
              </a:spcBef>
            </a:pPr>
            <a:endParaRPr lang="en-US" sz="3999">
              <a:solidFill>
                <a:srgbClr val="000000"/>
              </a:solidFill>
              <a:latin typeface="Cloud Condensed"/>
              <a:ea typeface="Cloud Condensed"/>
              <a:cs typeface="Cloud Condensed"/>
              <a:sym typeface="Cloud Condensed"/>
            </a:endParaRPr>
          </a:p>
        </p:txBody>
      </p:sp>
      <p:sp>
        <p:nvSpPr>
          <p:cNvPr id="12" name="TextBox 12"/>
          <p:cNvSpPr txBox="1"/>
          <p:nvPr/>
        </p:nvSpPr>
        <p:spPr>
          <a:xfrm>
            <a:off x="9144000" y="2328321"/>
            <a:ext cx="7494550" cy="8284972"/>
          </a:xfrm>
          <a:prstGeom prst="rect">
            <a:avLst/>
          </a:prstGeom>
        </p:spPr>
        <p:txBody>
          <a:bodyPr lIns="0" tIns="0" rIns="0" bIns="0" rtlCol="0" anchor="t">
            <a:spAutoFit/>
          </a:bodyPr>
          <a:lstStyle/>
          <a:p>
            <a:pPr algn="ctr">
              <a:lnSpc>
                <a:spcPts val="5599"/>
              </a:lnSpc>
            </a:pPr>
            <a:r>
              <a:rPr lang="en-US" sz="3999" u="sng">
                <a:solidFill>
                  <a:srgbClr val="000000"/>
                </a:solidFill>
                <a:latin typeface="Cloud Condensed"/>
                <a:ea typeface="Cloud Condensed"/>
                <a:cs typeface="Cloud Condensed"/>
                <a:sym typeface="Cloud Condensed"/>
              </a:rPr>
              <a:t>Year 4</a:t>
            </a:r>
          </a:p>
          <a:p>
            <a:pPr algn="ctr">
              <a:lnSpc>
                <a:spcPts val="5599"/>
              </a:lnSpc>
            </a:pPr>
            <a:r>
              <a:rPr lang="en-US" sz="3999">
                <a:solidFill>
                  <a:srgbClr val="000000"/>
                </a:solidFill>
                <a:latin typeface="Cloud Condensed"/>
                <a:ea typeface="Cloud Condensed"/>
                <a:cs typeface="Cloud Condensed"/>
                <a:sym typeface="Cloud Condensed"/>
              </a:rPr>
              <a:t>Miss Mansfield (4M)</a:t>
            </a:r>
          </a:p>
          <a:p>
            <a:pPr algn="ctr">
              <a:lnSpc>
                <a:spcPts val="5599"/>
              </a:lnSpc>
            </a:pPr>
            <a:r>
              <a:rPr lang="en-US" sz="3999">
                <a:solidFill>
                  <a:srgbClr val="000000"/>
                </a:solidFill>
                <a:latin typeface="Cloud Condensed"/>
                <a:ea typeface="Cloud Condensed"/>
                <a:cs typeface="Cloud Condensed"/>
                <a:sym typeface="Cloud Condensed"/>
              </a:rPr>
              <a:t>Mrs House (4HM Mon/Tues)</a:t>
            </a:r>
          </a:p>
          <a:p>
            <a:pPr algn="ctr">
              <a:lnSpc>
                <a:spcPts val="5599"/>
              </a:lnSpc>
            </a:pPr>
            <a:r>
              <a:rPr lang="en-US" sz="3999">
                <a:solidFill>
                  <a:srgbClr val="000000"/>
                </a:solidFill>
                <a:latin typeface="Cloud Condensed"/>
                <a:ea typeface="Cloud Condensed"/>
                <a:cs typeface="Cloud Condensed"/>
                <a:sym typeface="Cloud Condensed"/>
              </a:rPr>
              <a:t>Mrs McNaboe (4HM Wed/Thurs/Fri)</a:t>
            </a:r>
          </a:p>
          <a:p>
            <a:pPr algn="ctr">
              <a:lnSpc>
                <a:spcPts val="5599"/>
              </a:lnSpc>
            </a:pPr>
            <a:endParaRPr lang="en-US" sz="3999">
              <a:solidFill>
                <a:srgbClr val="000000"/>
              </a:solidFill>
              <a:latin typeface="Cloud Condensed"/>
              <a:ea typeface="Cloud Condensed"/>
              <a:cs typeface="Cloud Condensed"/>
              <a:sym typeface="Cloud Condensed"/>
            </a:endParaRPr>
          </a:p>
          <a:p>
            <a:pPr algn="ctr">
              <a:lnSpc>
                <a:spcPts val="5599"/>
              </a:lnSpc>
            </a:pPr>
            <a:r>
              <a:rPr lang="en-US" sz="3999" u="sng">
                <a:solidFill>
                  <a:srgbClr val="000000"/>
                </a:solidFill>
                <a:latin typeface="Cloud Condensed"/>
                <a:ea typeface="Cloud Condensed"/>
                <a:cs typeface="Cloud Condensed"/>
                <a:sym typeface="Cloud Condensed"/>
              </a:rPr>
              <a:t>Year 4 Support Staff </a:t>
            </a:r>
          </a:p>
          <a:p>
            <a:pPr algn="ctr">
              <a:lnSpc>
                <a:spcPts val="5599"/>
              </a:lnSpc>
            </a:pPr>
            <a:r>
              <a:rPr lang="en-US" sz="3999">
                <a:solidFill>
                  <a:srgbClr val="000000"/>
                </a:solidFill>
                <a:latin typeface="Cloud Condensed"/>
                <a:ea typeface="Cloud Condensed"/>
                <a:cs typeface="Cloud Condensed"/>
                <a:sym typeface="Cloud Condensed"/>
              </a:rPr>
              <a:t>Mr Brogden</a:t>
            </a:r>
          </a:p>
          <a:p>
            <a:pPr algn="ctr">
              <a:lnSpc>
                <a:spcPts val="5599"/>
              </a:lnSpc>
            </a:pPr>
            <a:r>
              <a:rPr lang="en-US" sz="3999">
                <a:solidFill>
                  <a:srgbClr val="000000"/>
                </a:solidFill>
                <a:latin typeface="Cloud Condensed"/>
                <a:ea typeface="Cloud Condensed"/>
                <a:cs typeface="Cloud Condensed"/>
                <a:sym typeface="Cloud Condensed"/>
              </a:rPr>
              <a:t>Miss Sromova</a:t>
            </a:r>
          </a:p>
          <a:p>
            <a:pPr algn="ctr">
              <a:lnSpc>
                <a:spcPts val="5599"/>
              </a:lnSpc>
            </a:pPr>
            <a:r>
              <a:rPr lang="en-US" sz="3999">
                <a:solidFill>
                  <a:srgbClr val="000000"/>
                </a:solidFill>
                <a:latin typeface="Cloud Condensed"/>
                <a:ea typeface="Cloud Condensed"/>
                <a:cs typeface="Cloud Condensed"/>
                <a:sym typeface="Cloud Condensed"/>
              </a:rPr>
              <a:t>Miss Wilson</a:t>
            </a:r>
          </a:p>
          <a:p>
            <a:pPr algn="ctr">
              <a:lnSpc>
                <a:spcPts val="5096"/>
              </a:lnSpc>
            </a:pPr>
            <a:endParaRPr lang="en-US" sz="3999">
              <a:solidFill>
                <a:srgbClr val="000000"/>
              </a:solidFill>
              <a:latin typeface="Cloud Condensed"/>
              <a:ea typeface="Cloud Condensed"/>
              <a:cs typeface="Cloud Condensed"/>
              <a:sym typeface="Cloud Condensed"/>
            </a:endParaRPr>
          </a:p>
          <a:p>
            <a:pPr algn="ctr">
              <a:lnSpc>
                <a:spcPts val="5096"/>
              </a:lnSpc>
            </a:pPr>
            <a:endParaRPr lang="en-US" sz="3999">
              <a:solidFill>
                <a:srgbClr val="000000"/>
              </a:solidFill>
              <a:latin typeface="Cloud Condensed"/>
              <a:ea typeface="Cloud Condensed"/>
              <a:cs typeface="Cloud Condensed"/>
              <a:sym typeface="Cloud Condensed"/>
            </a:endParaRPr>
          </a:p>
          <a:p>
            <a:pPr algn="ctr">
              <a:lnSpc>
                <a:spcPts val="5096"/>
              </a:lnSpc>
              <a:spcBef>
                <a:spcPct val="0"/>
              </a:spcBef>
            </a:pPr>
            <a:endParaRPr lang="en-US" sz="3999">
              <a:solidFill>
                <a:srgbClr val="000000"/>
              </a:solidFill>
              <a:latin typeface="Cloud Condensed"/>
              <a:ea typeface="Cloud Condensed"/>
              <a:cs typeface="Cloud Condensed"/>
              <a:sym typeface="Cloud Condensed"/>
            </a:endParaRPr>
          </a:p>
        </p:txBody>
      </p:sp>
      <p:sp>
        <p:nvSpPr>
          <p:cNvPr id="13" name="TextBox 13"/>
          <p:cNvSpPr txBox="1"/>
          <p:nvPr/>
        </p:nvSpPr>
        <p:spPr>
          <a:xfrm>
            <a:off x="5396725" y="336740"/>
            <a:ext cx="7494550" cy="1193420"/>
          </a:xfrm>
          <a:prstGeom prst="rect">
            <a:avLst/>
          </a:prstGeom>
        </p:spPr>
        <p:txBody>
          <a:bodyPr lIns="0" tIns="0" rIns="0" bIns="0" rtlCol="0" anchor="t">
            <a:spAutoFit/>
          </a:bodyPr>
          <a:lstStyle/>
          <a:p>
            <a:pPr algn="ctr">
              <a:lnSpc>
                <a:spcPts val="9295"/>
              </a:lnSpc>
              <a:spcBef>
                <a:spcPct val="0"/>
              </a:spcBef>
            </a:pPr>
            <a:r>
              <a:rPr lang="en-US" sz="6639" u="sng">
                <a:solidFill>
                  <a:srgbClr val="000000"/>
                </a:solidFill>
                <a:latin typeface="Cloud Condensed"/>
                <a:ea typeface="Cloud Condensed"/>
                <a:cs typeface="Cloud Condensed"/>
                <a:sym typeface="Cloud Condensed"/>
              </a:rPr>
              <a:t>Year 3 and 4 Staff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483653" y="1028700"/>
            <a:ext cx="10023847" cy="1789924"/>
            <a:chOff x="0" y="0"/>
            <a:chExt cx="3480405" cy="621484"/>
          </a:xfrm>
        </p:grpSpPr>
        <p:sp>
          <p:nvSpPr>
            <p:cNvPr id="6" name="Freeform 6"/>
            <p:cNvSpPr/>
            <p:nvPr/>
          </p:nvSpPr>
          <p:spPr>
            <a:xfrm>
              <a:off x="0" y="0"/>
              <a:ext cx="3480405" cy="621484"/>
            </a:xfrm>
            <a:custGeom>
              <a:avLst/>
              <a:gdLst/>
              <a:ahLst/>
              <a:cxnLst/>
              <a:rect l="l" t="t" r="r" b="b"/>
              <a:pathLst>
                <a:path w="3480405" h="621484">
                  <a:moveTo>
                    <a:pt x="15447" y="0"/>
                  </a:moveTo>
                  <a:lnTo>
                    <a:pt x="3464958" y="0"/>
                  </a:lnTo>
                  <a:cubicBezTo>
                    <a:pt x="3469055" y="0"/>
                    <a:pt x="3472984" y="1627"/>
                    <a:pt x="3475881" y="4524"/>
                  </a:cubicBezTo>
                  <a:cubicBezTo>
                    <a:pt x="3478778" y="7421"/>
                    <a:pt x="3480405" y="11350"/>
                    <a:pt x="3480405" y="15447"/>
                  </a:cubicBezTo>
                  <a:lnTo>
                    <a:pt x="3480405" y="606037"/>
                  </a:lnTo>
                  <a:cubicBezTo>
                    <a:pt x="3480405" y="614568"/>
                    <a:pt x="3473489" y="621484"/>
                    <a:pt x="3464958" y="621484"/>
                  </a:cubicBezTo>
                  <a:lnTo>
                    <a:pt x="15447" y="621484"/>
                  </a:lnTo>
                  <a:cubicBezTo>
                    <a:pt x="11350" y="621484"/>
                    <a:pt x="7421" y="619857"/>
                    <a:pt x="4524" y="616960"/>
                  </a:cubicBezTo>
                  <a:cubicBezTo>
                    <a:pt x="1627" y="614063"/>
                    <a:pt x="0" y="610134"/>
                    <a:pt x="0" y="606037"/>
                  </a:cubicBezTo>
                  <a:lnTo>
                    <a:pt x="0" y="15447"/>
                  </a:lnTo>
                  <a:cubicBezTo>
                    <a:pt x="0" y="11350"/>
                    <a:pt x="1627" y="7421"/>
                    <a:pt x="4524" y="4524"/>
                  </a:cubicBezTo>
                  <a:cubicBezTo>
                    <a:pt x="7421" y="1627"/>
                    <a:pt x="11350" y="0"/>
                    <a:pt x="15447"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3480405"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809505" y="3129808"/>
            <a:ext cx="16668990" cy="6128492"/>
            <a:chOff x="0" y="0"/>
            <a:chExt cx="5787681" cy="2127889"/>
          </a:xfrm>
        </p:grpSpPr>
        <p:sp>
          <p:nvSpPr>
            <p:cNvPr id="9" name="Freeform 9"/>
            <p:cNvSpPr/>
            <p:nvPr/>
          </p:nvSpPr>
          <p:spPr>
            <a:xfrm>
              <a:off x="0" y="0"/>
              <a:ext cx="5787682" cy="2127889"/>
            </a:xfrm>
            <a:custGeom>
              <a:avLst/>
              <a:gdLst/>
              <a:ahLst/>
              <a:cxnLst/>
              <a:rect l="l" t="t" r="r" b="b"/>
              <a:pathLst>
                <a:path w="5787682" h="2127889">
                  <a:moveTo>
                    <a:pt x="9289" y="0"/>
                  </a:moveTo>
                  <a:lnTo>
                    <a:pt x="5778393" y="0"/>
                  </a:lnTo>
                  <a:cubicBezTo>
                    <a:pt x="5780856" y="0"/>
                    <a:pt x="5783219" y="979"/>
                    <a:pt x="5784961" y="2721"/>
                  </a:cubicBezTo>
                  <a:cubicBezTo>
                    <a:pt x="5786703" y="4463"/>
                    <a:pt x="5787682" y="6825"/>
                    <a:pt x="5787682" y="9289"/>
                  </a:cubicBezTo>
                  <a:lnTo>
                    <a:pt x="5787682" y="2118600"/>
                  </a:lnTo>
                  <a:cubicBezTo>
                    <a:pt x="5787682" y="2121063"/>
                    <a:pt x="5786703" y="2123426"/>
                    <a:pt x="5784961" y="2125168"/>
                  </a:cubicBezTo>
                  <a:cubicBezTo>
                    <a:pt x="5783219" y="2126910"/>
                    <a:pt x="5780856" y="2127889"/>
                    <a:pt x="5778393" y="2127889"/>
                  </a:cubicBezTo>
                  <a:lnTo>
                    <a:pt x="9289" y="2127889"/>
                  </a:lnTo>
                  <a:cubicBezTo>
                    <a:pt x="6825" y="2127889"/>
                    <a:pt x="4463" y="2126910"/>
                    <a:pt x="2721" y="2125168"/>
                  </a:cubicBezTo>
                  <a:cubicBezTo>
                    <a:pt x="979" y="2123426"/>
                    <a:pt x="0" y="2121063"/>
                    <a:pt x="0" y="2118600"/>
                  </a:cubicBezTo>
                  <a:lnTo>
                    <a:pt x="0" y="9289"/>
                  </a:lnTo>
                  <a:cubicBezTo>
                    <a:pt x="0" y="6825"/>
                    <a:pt x="979" y="4463"/>
                    <a:pt x="2721" y="2721"/>
                  </a:cubicBezTo>
                  <a:cubicBezTo>
                    <a:pt x="4463" y="979"/>
                    <a:pt x="6825" y="0"/>
                    <a:pt x="9289"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5787681" cy="2185039"/>
            </a:xfrm>
            <a:prstGeom prst="rect">
              <a:avLst/>
            </a:prstGeom>
          </p:spPr>
          <p:txBody>
            <a:bodyPr lIns="38534" tIns="38534" rIns="38534" bIns="38534" rtlCol="0" anchor="ctr"/>
            <a:lstStyle/>
            <a:p>
              <a:pPr algn="ctr">
                <a:lnSpc>
                  <a:spcPts val="2017"/>
                </a:lnSpc>
              </a:pPr>
              <a:endParaRPr/>
            </a:p>
          </p:txBody>
        </p:sp>
      </p:grpSp>
      <p:sp>
        <p:nvSpPr>
          <p:cNvPr id="11" name="TextBox 11"/>
          <p:cNvSpPr txBox="1"/>
          <p:nvPr/>
        </p:nvSpPr>
        <p:spPr>
          <a:xfrm>
            <a:off x="5575316" y="1167377"/>
            <a:ext cx="8184497" cy="1303020"/>
          </a:xfrm>
          <a:prstGeom prst="rect">
            <a:avLst/>
          </a:prstGeom>
        </p:spPr>
        <p:txBody>
          <a:bodyPr lIns="0" tIns="0" rIns="0" bIns="0" rtlCol="0" anchor="t">
            <a:spAutoFit/>
          </a:bodyPr>
          <a:lstStyle/>
          <a:p>
            <a:pPr algn="ctr">
              <a:lnSpc>
                <a:spcPts val="10080"/>
              </a:lnSpc>
            </a:pPr>
            <a:r>
              <a:rPr lang="en-US" sz="7200" b="1" u="sng">
                <a:solidFill>
                  <a:srgbClr val="000000"/>
                </a:solidFill>
                <a:latin typeface="Cloud Condensed Bold"/>
                <a:ea typeface="Cloud Condensed Bold"/>
                <a:cs typeface="Cloud Condensed Bold"/>
                <a:sym typeface="Cloud Condensed Bold"/>
              </a:rPr>
              <a:t>Safeguarding</a:t>
            </a:r>
          </a:p>
        </p:txBody>
      </p:sp>
      <p:sp>
        <p:nvSpPr>
          <p:cNvPr id="12" name="TextBox 12"/>
          <p:cNvSpPr txBox="1"/>
          <p:nvPr/>
        </p:nvSpPr>
        <p:spPr>
          <a:xfrm>
            <a:off x="1025318" y="3243665"/>
            <a:ext cx="16233982" cy="5847335"/>
          </a:xfrm>
          <a:prstGeom prst="rect">
            <a:avLst/>
          </a:prstGeom>
        </p:spPr>
        <p:txBody>
          <a:bodyPr lIns="0" tIns="0" rIns="0" bIns="0" rtlCol="0" anchor="t">
            <a:spAutoFit/>
          </a:bodyPr>
          <a:lstStyle/>
          <a:p>
            <a:pPr marL="798828" lvl="1" indent="-399414" algn="ctr">
              <a:lnSpc>
                <a:spcPts val="6622"/>
              </a:lnSpc>
              <a:buFont typeface="Arial"/>
              <a:buChar char="•"/>
            </a:pPr>
            <a:r>
              <a:rPr lang="en-US" sz="3699">
                <a:solidFill>
                  <a:srgbClr val="000000"/>
                </a:solidFill>
                <a:latin typeface="Cloud Condensed"/>
                <a:ea typeface="Cloud Condensed"/>
                <a:cs typeface="Cloud Condensed"/>
                <a:sym typeface="Cloud Condensed"/>
              </a:rPr>
              <a:t>All Bramhope staff are committed to the protection, safety and promotion of the welfare of all pupils.​</a:t>
            </a:r>
          </a:p>
          <a:p>
            <a:pPr marL="798828" lvl="1" indent="-399414" algn="ctr">
              <a:lnSpc>
                <a:spcPts val="6622"/>
              </a:lnSpc>
              <a:buFont typeface="Arial"/>
              <a:buChar char="•"/>
            </a:pPr>
            <a:r>
              <a:rPr lang="en-US" sz="3699">
                <a:solidFill>
                  <a:srgbClr val="000000"/>
                </a:solidFill>
                <a:latin typeface="Cloud Condensed"/>
                <a:ea typeface="Cloud Condensed"/>
                <a:cs typeface="Cloud Condensed"/>
                <a:sym typeface="Cloud Condensed"/>
              </a:rPr>
              <a:t>Any safeguarding concerns or questions about your child's welfare please contact the safeguarding team, who are able to offer support and advice.</a:t>
            </a:r>
          </a:p>
          <a:p>
            <a:pPr marL="798828" lvl="1" indent="-399414" algn="ctr">
              <a:lnSpc>
                <a:spcPts val="6622"/>
              </a:lnSpc>
              <a:buFont typeface="Arial"/>
              <a:buChar char="•"/>
            </a:pPr>
            <a:r>
              <a:rPr lang="en-US" sz="3699">
                <a:solidFill>
                  <a:srgbClr val="000000"/>
                </a:solidFill>
                <a:latin typeface="Cloud Condensed"/>
                <a:ea typeface="Cloud Condensed"/>
                <a:cs typeface="Cloud Condensed"/>
                <a:sym typeface="Cloud Condensed"/>
              </a:rPr>
              <a:t>The school Safeguarding and Child Protection policies can be found on the website. </a:t>
            </a:r>
          </a:p>
          <a:p>
            <a:pPr algn="ctr">
              <a:lnSpc>
                <a:spcPts val="6622"/>
              </a:lnSpc>
            </a:pPr>
            <a:r>
              <a:rPr lang="en-US" sz="3699" u="sng">
                <a:solidFill>
                  <a:srgbClr val="000000"/>
                </a:solidFill>
                <a:latin typeface="Cloud Condensed"/>
                <a:ea typeface="Cloud Condensed"/>
                <a:cs typeface="Cloud Condensed"/>
                <a:sym typeface="Cloud Condensed"/>
              </a:rPr>
              <a:t>Mr Richard Street (DSL) and Mrs Caroline Judd (DDSL)</a:t>
            </a:r>
          </a:p>
          <a:p>
            <a:pPr algn="ctr">
              <a:lnSpc>
                <a:spcPts val="6622"/>
              </a:lnSpc>
            </a:pPr>
            <a:endParaRPr lang="en-US" sz="3699" u="sng">
              <a:solidFill>
                <a:srgbClr val="000000"/>
              </a:solidFill>
              <a:latin typeface="Cloud Condensed"/>
              <a:ea typeface="Cloud Condensed"/>
              <a:cs typeface="Cloud Condensed"/>
              <a:sym typeface="Cloud Condense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2856503" y="1028700"/>
            <a:ext cx="12574994" cy="1789924"/>
            <a:chOff x="0" y="0"/>
            <a:chExt cx="4366195" cy="621484"/>
          </a:xfrm>
        </p:grpSpPr>
        <p:sp>
          <p:nvSpPr>
            <p:cNvPr id="6" name="Freeform 6"/>
            <p:cNvSpPr/>
            <p:nvPr/>
          </p:nvSpPr>
          <p:spPr>
            <a:xfrm>
              <a:off x="0" y="0"/>
              <a:ext cx="4366195" cy="621484"/>
            </a:xfrm>
            <a:custGeom>
              <a:avLst/>
              <a:gdLst/>
              <a:ahLst/>
              <a:cxnLst/>
              <a:rect l="l" t="t" r="r" b="b"/>
              <a:pathLst>
                <a:path w="4366195" h="621484">
                  <a:moveTo>
                    <a:pt x="12313" y="0"/>
                  </a:moveTo>
                  <a:lnTo>
                    <a:pt x="4353882" y="0"/>
                  </a:lnTo>
                  <a:cubicBezTo>
                    <a:pt x="4357148" y="0"/>
                    <a:pt x="4360280" y="1297"/>
                    <a:pt x="4362589" y="3606"/>
                  </a:cubicBezTo>
                  <a:cubicBezTo>
                    <a:pt x="4364898" y="5916"/>
                    <a:pt x="4366195" y="9048"/>
                    <a:pt x="4366195" y="12313"/>
                  </a:cubicBezTo>
                  <a:lnTo>
                    <a:pt x="4366195" y="609171"/>
                  </a:lnTo>
                  <a:cubicBezTo>
                    <a:pt x="4366195" y="615971"/>
                    <a:pt x="4360682" y="621484"/>
                    <a:pt x="4353882" y="621484"/>
                  </a:cubicBezTo>
                  <a:lnTo>
                    <a:pt x="12313" y="621484"/>
                  </a:lnTo>
                  <a:cubicBezTo>
                    <a:pt x="9048" y="621484"/>
                    <a:pt x="5916" y="620187"/>
                    <a:pt x="3606" y="617878"/>
                  </a:cubicBezTo>
                  <a:cubicBezTo>
                    <a:pt x="1297" y="615568"/>
                    <a:pt x="0" y="612436"/>
                    <a:pt x="0" y="609171"/>
                  </a:cubicBezTo>
                  <a:lnTo>
                    <a:pt x="0" y="12313"/>
                  </a:lnTo>
                  <a:cubicBezTo>
                    <a:pt x="0" y="5513"/>
                    <a:pt x="5513" y="0"/>
                    <a:pt x="12313"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4366195" cy="678634"/>
            </a:xfrm>
            <a:prstGeom prst="rect">
              <a:avLst/>
            </a:prstGeom>
          </p:spPr>
          <p:txBody>
            <a:bodyPr lIns="38534" tIns="38534" rIns="38534" bIns="38534" rtlCol="0" anchor="ctr"/>
            <a:lstStyle/>
            <a:p>
              <a:pPr algn="ctr">
                <a:lnSpc>
                  <a:spcPts val="2017"/>
                </a:lnSpc>
              </a:pPr>
              <a:endParaRPr/>
            </a:p>
          </p:txBody>
        </p:sp>
      </p:grpSp>
      <p:sp>
        <p:nvSpPr>
          <p:cNvPr id="8" name="TextBox 8"/>
          <p:cNvSpPr txBox="1"/>
          <p:nvPr/>
        </p:nvSpPr>
        <p:spPr>
          <a:xfrm>
            <a:off x="3346209" y="1167377"/>
            <a:ext cx="11337600" cy="1303020"/>
          </a:xfrm>
          <a:prstGeom prst="rect">
            <a:avLst/>
          </a:prstGeom>
        </p:spPr>
        <p:txBody>
          <a:bodyPr lIns="0" tIns="0" rIns="0" bIns="0" rtlCol="0" anchor="t">
            <a:spAutoFit/>
          </a:bodyPr>
          <a:lstStyle/>
          <a:p>
            <a:pPr algn="ctr">
              <a:lnSpc>
                <a:spcPts val="10080"/>
              </a:lnSpc>
            </a:pPr>
            <a:r>
              <a:rPr lang="en-US" sz="7200" b="1" u="sng">
                <a:solidFill>
                  <a:srgbClr val="000000"/>
                </a:solidFill>
                <a:latin typeface="Cloud Condensed Bold"/>
                <a:ea typeface="Cloud Condensed Bold"/>
                <a:cs typeface="Cloud Condensed Bold"/>
                <a:sym typeface="Cloud Condensed Bold"/>
              </a:rPr>
              <a:t>Behaviour and Attitudes</a:t>
            </a:r>
          </a:p>
        </p:txBody>
      </p:sp>
      <p:sp>
        <p:nvSpPr>
          <p:cNvPr id="9" name="TextBox 9"/>
          <p:cNvSpPr txBox="1"/>
          <p:nvPr/>
        </p:nvSpPr>
        <p:spPr>
          <a:xfrm>
            <a:off x="5879083" y="3084596"/>
            <a:ext cx="6529834" cy="5183863"/>
          </a:xfrm>
          <a:prstGeom prst="rect">
            <a:avLst/>
          </a:prstGeom>
        </p:spPr>
        <p:txBody>
          <a:bodyPr lIns="0" tIns="0" rIns="0" bIns="0" rtlCol="0" anchor="t">
            <a:spAutoFit/>
          </a:bodyPr>
          <a:lstStyle/>
          <a:p>
            <a:pPr algn="ctr">
              <a:lnSpc>
                <a:spcPts val="13525"/>
              </a:lnSpc>
              <a:spcBef>
                <a:spcPct val="0"/>
              </a:spcBef>
            </a:pPr>
            <a:r>
              <a:rPr lang="en-US" sz="9660">
                <a:solidFill>
                  <a:srgbClr val="FF3131"/>
                </a:solidFill>
                <a:latin typeface="Cloud Condensed"/>
                <a:ea typeface="Cloud Condensed"/>
                <a:cs typeface="Cloud Condensed"/>
                <a:sym typeface="Cloud Condensed"/>
              </a:rPr>
              <a:t>B</a:t>
            </a:r>
            <a:r>
              <a:rPr lang="en-US" sz="9660">
                <a:solidFill>
                  <a:srgbClr val="000000"/>
                </a:solidFill>
                <a:latin typeface="Cloud Condensed"/>
                <a:ea typeface="Cloud Condensed"/>
                <a:cs typeface="Cloud Condensed"/>
                <a:sym typeface="Cloud Condensed"/>
              </a:rPr>
              <a:t>e safe​</a:t>
            </a:r>
          </a:p>
          <a:p>
            <a:pPr algn="ctr">
              <a:lnSpc>
                <a:spcPts val="13525"/>
              </a:lnSpc>
              <a:spcBef>
                <a:spcPct val="0"/>
              </a:spcBef>
            </a:pPr>
            <a:r>
              <a:rPr lang="en-US" sz="9660">
                <a:solidFill>
                  <a:srgbClr val="FF3131"/>
                </a:solidFill>
                <a:latin typeface="Cloud Condensed"/>
                <a:ea typeface="Cloud Condensed"/>
                <a:cs typeface="Cloud Condensed"/>
                <a:sym typeface="Cloud Condensed"/>
              </a:rPr>
              <a:t>P</a:t>
            </a:r>
            <a:r>
              <a:rPr lang="en-US" sz="9660">
                <a:solidFill>
                  <a:srgbClr val="000000"/>
                </a:solidFill>
                <a:latin typeface="Cloud Condensed"/>
                <a:ea typeface="Cloud Condensed"/>
                <a:cs typeface="Cloud Condensed"/>
                <a:sym typeface="Cloud Condensed"/>
              </a:rPr>
              <a:t>ositive ​</a:t>
            </a:r>
          </a:p>
          <a:p>
            <a:pPr algn="ctr">
              <a:lnSpc>
                <a:spcPts val="13525"/>
              </a:lnSpc>
              <a:spcBef>
                <a:spcPct val="0"/>
              </a:spcBef>
            </a:pPr>
            <a:r>
              <a:rPr lang="en-US" sz="9660">
                <a:solidFill>
                  <a:srgbClr val="FF3131"/>
                </a:solidFill>
                <a:latin typeface="Cloud Condensed"/>
                <a:ea typeface="Cloud Condensed"/>
                <a:cs typeface="Cloud Condensed"/>
                <a:sym typeface="Cloud Condensed"/>
              </a:rPr>
              <a:t>S</a:t>
            </a:r>
            <a:r>
              <a:rPr lang="en-US" sz="9660">
                <a:solidFill>
                  <a:srgbClr val="000000"/>
                </a:solidFill>
                <a:latin typeface="Cloud Condensed"/>
                <a:ea typeface="Cloud Condensed"/>
                <a:cs typeface="Cloud Condensed"/>
                <a:sym typeface="Cloud Condensed"/>
              </a:rPr>
              <a:t>how respect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612258" y="383652"/>
            <a:ext cx="9063483" cy="1290096"/>
            <a:chOff x="0" y="0"/>
            <a:chExt cx="4366195" cy="621484"/>
          </a:xfrm>
        </p:grpSpPr>
        <p:sp>
          <p:nvSpPr>
            <p:cNvPr id="6" name="Freeform 6"/>
            <p:cNvSpPr/>
            <p:nvPr/>
          </p:nvSpPr>
          <p:spPr>
            <a:xfrm>
              <a:off x="0" y="0"/>
              <a:ext cx="4366195" cy="621484"/>
            </a:xfrm>
            <a:custGeom>
              <a:avLst/>
              <a:gdLst/>
              <a:ahLst/>
              <a:cxnLst/>
              <a:rect l="l" t="t" r="r" b="b"/>
              <a:pathLst>
                <a:path w="4366195" h="621484">
                  <a:moveTo>
                    <a:pt x="17084" y="0"/>
                  </a:moveTo>
                  <a:lnTo>
                    <a:pt x="4349111" y="0"/>
                  </a:lnTo>
                  <a:cubicBezTo>
                    <a:pt x="4358546" y="0"/>
                    <a:pt x="4366195" y="7649"/>
                    <a:pt x="4366195" y="17084"/>
                  </a:cubicBezTo>
                  <a:lnTo>
                    <a:pt x="4366195" y="604400"/>
                  </a:lnTo>
                  <a:cubicBezTo>
                    <a:pt x="4366195" y="613835"/>
                    <a:pt x="4358546" y="621484"/>
                    <a:pt x="4349111" y="621484"/>
                  </a:cubicBezTo>
                  <a:lnTo>
                    <a:pt x="17084" y="621484"/>
                  </a:lnTo>
                  <a:cubicBezTo>
                    <a:pt x="7649" y="621484"/>
                    <a:pt x="0" y="613835"/>
                    <a:pt x="0" y="604400"/>
                  </a:cubicBezTo>
                  <a:lnTo>
                    <a:pt x="0" y="17084"/>
                  </a:lnTo>
                  <a:cubicBezTo>
                    <a:pt x="0" y="7649"/>
                    <a:pt x="7649" y="0"/>
                    <a:pt x="17084"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4366195" cy="678634"/>
            </a:xfrm>
            <a:prstGeom prst="rect">
              <a:avLst/>
            </a:prstGeom>
          </p:spPr>
          <p:txBody>
            <a:bodyPr lIns="38534" tIns="38534" rIns="38534" bIns="38534" rtlCol="0" anchor="ctr"/>
            <a:lstStyle/>
            <a:p>
              <a:pPr algn="ctr">
                <a:lnSpc>
                  <a:spcPts val="2017"/>
                </a:lnSpc>
              </a:pPr>
              <a:endParaRPr/>
            </a:p>
          </p:txBody>
        </p:sp>
      </p:grpSp>
      <p:sp>
        <p:nvSpPr>
          <p:cNvPr id="8" name="TextBox 8"/>
          <p:cNvSpPr txBox="1"/>
          <p:nvPr/>
        </p:nvSpPr>
        <p:spPr>
          <a:xfrm>
            <a:off x="4965217" y="472713"/>
            <a:ext cx="8171626" cy="944513"/>
          </a:xfrm>
          <a:prstGeom prst="rect">
            <a:avLst/>
          </a:prstGeom>
        </p:spPr>
        <p:txBody>
          <a:bodyPr lIns="0" tIns="0" rIns="0" bIns="0" rtlCol="0" anchor="t">
            <a:spAutoFit/>
          </a:bodyPr>
          <a:lstStyle/>
          <a:p>
            <a:pPr algn="ctr">
              <a:lnSpc>
                <a:spcPts val="7265"/>
              </a:lnSpc>
            </a:pPr>
            <a:r>
              <a:rPr lang="en-US" sz="5189" b="1" u="sng">
                <a:solidFill>
                  <a:srgbClr val="000000"/>
                </a:solidFill>
                <a:latin typeface="Cloud Condensed Bold"/>
                <a:ea typeface="Cloud Condensed Bold"/>
                <a:cs typeface="Cloud Condensed Bold"/>
                <a:sym typeface="Cloud Condensed Bold"/>
              </a:rPr>
              <a:t>Behaviour and Attitudes</a:t>
            </a:r>
          </a:p>
        </p:txBody>
      </p:sp>
      <p:sp>
        <p:nvSpPr>
          <p:cNvPr id="9" name="TextBox 9"/>
          <p:cNvSpPr txBox="1"/>
          <p:nvPr/>
        </p:nvSpPr>
        <p:spPr>
          <a:xfrm>
            <a:off x="4612258" y="4981575"/>
            <a:ext cx="8171626" cy="944513"/>
          </a:xfrm>
          <a:prstGeom prst="rect">
            <a:avLst/>
          </a:prstGeom>
        </p:spPr>
        <p:txBody>
          <a:bodyPr lIns="0" tIns="0" rIns="0" bIns="0" rtlCol="0" anchor="t">
            <a:spAutoFit/>
          </a:bodyPr>
          <a:lstStyle/>
          <a:p>
            <a:pPr algn="ctr">
              <a:lnSpc>
                <a:spcPts val="7265"/>
              </a:lnSpc>
            </a:pPr>
            <a:r>
              <a:rPr lang="en-US" sz="5189" b="1" u="sng">
                <a:solidFill>
                  <a:srgbClr val="000000"/>
                </a:solidFill>
                <a:latin typeface="Cloud Condensed Bold"/>
                <a:ea typeface="Cloud Condensed Bold"/>
                <a:cs typeface="Cloud Condensed Bold"/>
                <a:sym typeface="Cloud Condensed Bold"/>
              </a:rPr>
              <a:t>new matrix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612258" y="383652"/>
            <a:ext cx="9063483" cy="1290096"/>
            <a:chOff x="0" y="0"/>
            <a:chExt cx="4366195" cy="621484"/>
          </a:xfrm>
        </p:grpSpPr>
        <p:sp>
          <p:nvSpPr>
            <p:cNvPr id="6" name="Freeform 6"/>
            <p:cNvSpPr/>
            <p:nvPr/>
          </p:nvSpPr>
          <p:spPr>
            <a:xfrm>
              <a:off x="0" y="0"/>
              <a:ext cx="4366195" cy="621484"/>
            </a:xfrm>
            <a:custGeom>
              <a:avLst/>
              <a:gdLst/>
              <a:ahLst/>
              <a:cxnLst/>
              <a:rect l="l" t="t" r="r" b="b"/>
              <a:pathLst>
                <a:path w="4366195" h="621484">
                  <a:moveTo>
                    <a:pt x="17084" y="0"/>
                  </a:moveTo>
                  <a:lnTo>
                    <a:pt x="4349111" y="0"/>
                  </a:lnTo>
                  <a:cubicBezTo>
                    <a:pt x="4358546" y="0"/>
                    <a:pt x="4366195" y="7649"/>
                    <a:pt x="4366195" y="17084"/>
                  </a:cubicBezTo>
                  <a:lnTo>
                    <a:pt x="4366195" y="604400"/>
                  </a:lnTo>
                  <a:cubicBezTo>
                    <a:pt x="4366195" y="613835"/>
                    <a:pt x="4358546" y="621484"/>
                    <a:pt x="4349111" y="621484"/>
                  </a:cubicBezTo>
                  <a:lnTo>
                    <a:pt x="17084" y="621484"/>
                  </a:lnTo>
                  <a:cubicBezTo>
                    <a:pt x="7649" y="621484"/>
                    <a:pt x="0" y="613835"/>
                    <a:pt x="0" y="604400"/>
                  </a:cubicBezTo>
                  <a:lnTo>
                    <a:pt x="0" y="17084"/>
                  </a:lnTo>
                  <a:cubicBezTo>
                    <a:pt x="0" y="7649"/>
                    <a:pt x="7649" y="0"/>
                    <a:pt x="17084"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4366195"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3536563" y="1926196"/>
            <a:ext cx="11214875" cy="7752306"/>
          </a:xfrm>
          <a:custGeom>
            <a:avLst/>
            <a:gdLst/>
            <a:ahLst/>
            <a:cxnLst/>
            <a:rect l="l" t="t" r="r" b="b"/>
            <a:pathLst>
              <a:path w="11214875" h="7752306">
                <a:moveTo>
                  <a:pt x="0" y="0"/>
                </a:moveTo>
                <a:lnTo>
                  <a:pt x="11214874" y="0"/>
                </a:lnTo>
                <a:lnTo>
                  <a:pt x="11214874" y="7752306"/>
                </a:lnTo>
                <a:lnTo>
                  <a:pt x="0" y="7752306"/>
                </a:lnTo>
                <a:lnTo>
                  <a:pt x="0" y="0"/>
                </a:lnTo>
                <a:close/>
              </a:path>
            </a:pathLst>
          </a:custGeom>
          <a:blipFill>
            <a:blip r:embed="rId2"/>
            <a:stretch>
              <a:fillRect/>
            </a:stretch>
          </a:blipFill>
        </p:spPr>
      </p:sp>
      <p:sp>
        <p:nvSpPr>
          <p:cNvPr id="9" name="TextBox 9"/>
          <p:cNvSpPr txBox="1"/>
          <p:nvPr/>
        </p:nvSpPr>
        <p:spPr>
          <a:xfrm>
            <a:off x="5058187" y="472713"/>
            <a:ext cx="8171626" cy="944513"/>
          </a:xfrm>
          <a:prstGeom prst="rect">
            <a:avLst/>
          </a:prstGeom>
        </p:spPr>
        <p:txBody>
          <a:bodyPr lIns="0" tIns="0" rIns="0" bIns="0" rtlCol="0" anchor="t">
            <a:spAutoFit/>
          </a:bodyPr>
          <a:lstStyle/>
          <a:p>
            <a:pPr algn="ctr">
              <a:lnSpc>
                <a:spcPts val="7265"/>
              </a:lnSpc>
            </a:pPr>
            <a:r>
              <a:rPr lang="en-US" sz="5189" b="1" u="sng">
                <a:solidFill>
                  <a:srgbClr val="000000"/>
                </a:solidFill>
                <a:latin typeface="Cloud Condensed Bold"/>
                <a:ea typeface="Cloud Condensed Bold"/>
                <a:cs typeface="Cloud Condensed Bold"/>
                <a:sym typeface="Cloud Condensed Bold"/>
              </a:rPr>
              <a:t>Restorative Practice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612258" y="383652"/>
            <a:ext cx="9063483" cy="1290096"/>
            <a:chOff x="0" y="0"/>
            <a:chExt cx="4366195" cy="621484"/>
          </a:xfrm>
        </p:grpSpPr>
        <p:sp>
          <p:nvSpPr>
            <p:cNvPr id="6" name="Freeform 6"/>
            <p:cNvSpPr/>
            <p:nvPr/>
          </p:nvSpPr>
          <p:spPr>
            <a:xfrm>
              <a:off x="0" y="0"/>
              <a:ext cx="4366195" cy="621484"/>
            </a:xfrm>
            <a:custGeom>
              <a:avLst/>
              <a:gdLst/>
              <a:ahLst/>
              <a:cxnLst/>
              <a:rect l="l" t="t" r="r" b="b"/>
              <a:pathLst>
                <a:path w="4366195" h="621484">
                  <a:moveTo>
                    <a:pt x="17084" y="0"/>
                  </a:moveTo>
                  <a:lnTo>
                    <a:pt x="4349111" y="0"/>
                  </a:lnTo>
                  <a:cubicBezTo>
                    <a:pt x="4358546" y="0"/>
                    <a:pt x="4366195" y="7649"/>
                    <a:pt x="4366195" y="17084"/>
                  </a:cubicBezTo>
                  <a:lnTo>
                    <a:pt x="4366195" y="604400"/>
                  </a:lnTo>
                  <a:cubicBezTo>
                    <a:pt x="4366195" y="613835"/>
                    <a:pt x="4358546" y="621484"/>
                    <a:pt x="4349111" y="621484"/>
                  </a:cubicBezTo>
                  <a:lnTo>
                    <a:pt x="17084" y="621484"/>
                  </a:lnTo>
                  <a:cubicBezTo>
                    <a:pt x="7649" y="621484"/>
                    <a:pt x="0" y="613835"/>
                    <a:pt x="0" y="604400"/>
                  </a:cubicBezTo>
                  <a:lnTo>
                    <a:pt x="0" y="17084"/>
                  </a:lnTo>
                  <a:cubicBezTo>
                    <a:pt x="0" y="7649"/>
                    <a:pt x="7649" y="0"/>
                    <a:pt x="17084"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4366195"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511999" y="2146218"/>
            <a:ext cx="5550629" cy="3345904"/>
          </a:xfrm>
          <a:custGeom>
            <a:avLst/>
            <a:gdLst/>
            <a:ahLst/>
            <a:cxnLst/>
            <a:rect l="l" t="t" r="r" b="b"/>
            <a:pathLst>
              <a:path w="5550629" h="3345904">
                <a:moveTo>
                  <a:pt x="0" y="0"/>
                </a:moveTo>
                <a:lnTo>
                  <a:pt x="5550629" y="0"/>
                </a:lnTo>
                <a:lnTo>
                  <a:pt x="5550629" y="3345904"/>
                </a:lnTo>
                <a:lnTo>
                  <a:pt x="0" y="3345904"/>
                </a:lnTo>
                <a:lnTo>
                  <a:pt x="0" y="0"/>
                </a:lnTo>
                <a:close/>
              </a:path>
            </a:pathLst>
          </a:custGeom>
          <a:blipFill>
            <a:blip r:embed="rId2"/>
            <a:stretch>
              <a:fillRect/>
            </a:stretch>
          </a:blipFill>
        </p:spPr>
      </p:sp>
      <p:sp>
        <p:nvSpPr>
          <p:cNvPr id="9" name="Freeform 9"/>
          <p:cNvSpPr/>
          <p:nvPr/>
        </p:nvSpPr>
        <p:spPr>
          <a:xfrm>
            <a:off x="2900248" y="5783098"/>
            <a:ext cx="4129938" cy="4069835"/>
          </a:xfrm>
          <a:custGeom>
            <a:avLst/>
            <a:gdLst/>
            <a:ahLst/>
            <a:cxnLst/>
            <a:rect l="l" t="t" r="r" b="b"/>
            <a:pathLst>
              <a:path w="4129938" h="4069835">
                <a:moveTo>
                  <a:pt x="0" y="0"/>
                </a:moveTo>
                <a:lnTo>
                  <a:pt x="4129938" y="0"/>
                </a:lnTo>
                <a:lnTo>
                  <a:pt x="4129938" y="4069835"/>
                </a:lnTo>
                <a:lnTo>
                  <a:pt x="0" y="4069835"/>
                </a:lnTo>
                <a:lnTo>
                  <a:pt x="0" y="0"/>
                </a:lnTo>
                <a:close/>
              </a:path>
            </a:pathLst>
          </a:custGeom>
          <a:blipFill>
            <a:blip r:embed="rId3"/>
            <a:stretch>
              <a:fillRect/>
            </a:stretch>
          </a:blipFill>
        </p:spPr>
      </p:sp>
      <p:sp>
        <p:nvSpPr>
          <p:cNvPr id="10" name="Freeform 10"/>
          <p:cNvSpPr/>
          <p:nvPr/>
        </p:nvSpPr>
        <p:spPr>
          <a:xfrm rot="-5400000">
            <a:off x="7118851" y="957048"/>
            <a:ext cx="3864358" cy="5566093"/>
          </a:xfrm>
          <a:custGeom>
            <a:avLst/>
            <a:gdLst/>
            <a:ahLst/>
            <a:cxnLst/>
            <a:rect l="l" t="t" r="r" b="b"/>
            <a:pathLst>
              <a:path w="3864358" h="5566093">
                <a:moveTo>
                  <a:pt x="0" y="0"/>
                </a:moveTo>
                <a:lnTo>
                  <a:pt x="3864357" y="0"/>
                </a:lnTo>
                <a:lnTo>
                  <a:pt x="3864357" y="5566093"/>
                </a:lnTo>
                <a:lnTo>
                  <a:pt x="0" y="5566093"/>
                </a:lnTo>
                <a:lnTo>
                  <a:pt x="0" y="0"/>
                </a:lnTo>
                <a:close/>
              </a:path>
            </a:pathLst>
          </a:custGeom>
          <a:blipFill>
            <a:blip r:embed="rId4"/>
            <a:stretch>
              <a:fillRect/>
            </a:stretch>
          </a:blipFill>
        </p:spPr>
      </p:sp>
      <p:sp>
        <p:nvSpPr>
          <p:cNvPr id="11" name="Freeform 11"/>
          <p:cNvSpPr/>
          <p:nvPr/>
        </p:nvSpPr>
        <p:spPr>
          <a:xfrm>
            <a:off x="12043626" y="1807916"/>
            <a:ext cx="5813922" cy="3975182"/>
          </a:xfrm>
          <a:custGeom>
            <a:avLst/>
            <a:gdLst/>
            <a:ahLst/>
            <a:cxnLst/>
            <a:rect l="l" t="t" r="r" b="b"/>
            <a:pathLst>
              <a:path w="5813922" h="3975182">
                <a:moveTo>
                  <a:pt x="0" y="0"/>
                </a:moveTo>
                <a:lnTo>
                  <a:pt x="5813922" y="0"/>
                </a:lnTo>
                <a:lnTo>
                  <a:pt x="5813922" y="3975182"/>
                </a:lnTo>
                <a:lnTo>
                  <a:pt x="0" y="3975182"/>
                </a:lnTo>
                <a:lnTo>
                  <a:pt x="0" y="0"/>
                </a:lnTo>
                <a:close/>
              </a:path>
            </a:pathLst>
          </a:custGeom>
          <a:blipFill>
            <a:blip r:embed="rId5"/>
            <a:stretch>
              <a:fillRect/>
            </a:stretch>
          </a:blipFill>
        </p:spPr>
      </p:sp>
      <p:sp>
        <p:nvSpPr>
          <p:cNvPr id="12" name="TextBox 12"/>
          <p:cNvSpPr txBox="1"/>
          <p:nvPr/>
        </p:nvSpPr>
        <p:spPr>
          <a:xfrm>
            <a:off x="4965217" y="472713"/>
            <a:ext cx="8171626" cy="944513"/>
          </a:xfrm>
          <a:prstGeom prst="rect">
            <a:avLst/>
          </a:prstGeom>
        </p:spPr>
        <p:txBody>
          <a:bodyPr lIns="0" tIns="0" rIns="0" bIns="0" rtlCol="0" anchor="t">
            <a:spAutoFit/>
          </a:bodyPr>
          <a:lstStyle/>
          <a:p>
            <a:pPr algn="ctr">
              <a:lnSpc>
                <a:spcPts val="7265"/>
              </a:lnSpc>
            </a:pPr>
            <a:r>
              <a:rPr lang="en-US" sz="5189" b="1" u="sng">
                <a:solidFill>
                  <a:srgbClr val="000000"/>
                </a:solidFill>
                <a:latin typeface="Cloud Condensed Bold"/>
                <a:ea typeface="Cloud Condensed Bold"/>
                <a:cs typeface="Cloud Condensed Bold"/>
                <a:sym typeface="Cloud Condensed Bold"/>
              </a:rPr>
              <a:t>SEMH/Journaling</a:t>
            </a:r>
          </a:p>
        </p:txBody>
      </p:sp>
      <p:sp>
        <p:nvSpPr>
          <p:cNvPr id="13" name="Freeform 13"/>
          <p:cNvSpPr/>
          <p:nvPr/>
        </p:nvSpPr>
        <p:spPr>
          <a:xfrm>
            <a:off x="7924415" y="5916448"/>
            <a:ext cx="6638486" cy="3959829"/>
          </a:xfrm>
          <a:custGeom>
            <a:avLst/>
            <a:gdLst/>
            <a:ahLst/>
            <a:cxnLst/>
            <a:rect l="l" t="t" r="r" b="b"/>
            <a:pathLst>
              <a:path w="6638486" h="3959829">
                <a:moveTo>
                  <a:pt x="0" y="0"/>
                </a:moveTo>
                <a:lnTo>
                  <a:pt x="6638486" y="0"/>
                </a:lnTo>
                <a:lnTo>
                  <a:pt x="6638486" y="3959828"/>
                </a:lnTo>
                <a:lnTo>
                  <a:pt x="0" y="3959828"/>
                </a:lnTo>
                <a:lnTo>
                  <a:pt x="0" y="0"/>
                </a:lnTo>
                <a:close/>
              </a:path>
            </a:pathLst>
          </a:custGeom>
          <a:blipFill>
            <a:blip r:embed="rId6"/>
            <a:stretch>
              <a:fillRect l="-2844"/>
            </a:stretch>
          </a:blipFill>
        </p:spPr>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612258" y="383652"/>
            <a:ext cx="9063483" cy="1290096"/>
            <a:chOff x="0" y="0"/>
            <a:chExt cx="4366195" cy="621484"/>
          </a:xfrm>
        </p:grpSpPr>
        <p:sp>
          <p:nvSpPr>
            <p:cNvPr id="6" name="Freeform 6"/>
            <p:cNvSpPr/>
            <p:nvPr/>
          </p:nvSpPr>
          <p:spPr>
            <a:xfrm>
              <a:off x="0" y="0"/>
              <a:ext cx="4366195" cy="621484"/>
            </a:xfrm>
            <a:custGeom>
              <a:avLst/>
              <a:gdLst/>
              <a:ahLst/>
              <a:cxnLst/>
              <a:rect l="l" t="t" r="r" b="b"/>
              <a:pathLst>
                <a:path w="4366195" h="621484">
                  <a:moveTo>
                    <a:pt x="17084" y="0"/>
                  </a:moveTo>
                  <a:lnTo>
                    <a:pt x="4349111" y="0"/>
                  </a:lnTo>
                  <a:cubicBezTo>
                    <a:pt x="4358546" y="0"/>
                    <a:pt x="4366195" y="7649"/>
                    <a:pt x="4366195" y="17084"/>
                  </a:cubicBezTo>
                  <a:lnTo>
                    <a:pt x="4366195" y="604400"/>
                  </a:lnTo>
                  <a:cubicBezTo>
                    <a:pt x="4366195" y="613835"/>
                    <a:pt x="4358546" y="621484"/>
                    <a:pt x="4349111" y="621484"/>
                  </a:cubicBezTo>
                  <a:lnTo>
                    <a:pt x="17084" y="621484"/>
                  </a:lnTo>
                  <a:cubicBezTo>
                    <a:pt x="7649" y="621484"/>
                    <a:pt x="0" y="613835"/>
                    <a:pt x="0" y="604400"/>
                  </a:cubicBezTo>
                  <a:lnTo>
                    <a:pt x="0" y="17084"/>
                  </a:lnTo>
                  <a:cubicBezTo>
                    <a:pt x="0" y="7649"/>
                    <a:pt x="7649" y="0"/>
                    <a:pt x="17084"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4366195"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9386939" y="5143500"/>
            <a:ext cx="8577605" cy="4696239"/>
          </a:xfrm>
          <a:custGeom>
            <a:avLst/>
            <a:gdLst/>
            <a:ahLst/>
            <a:cxnLst/>
            <a:rect l="l" t="t" r="r" b="b"/>
            <a:pathLst>
              <a:path w="8577605" h="4696239">
                <a:moveTo>
                  <a:pt x="0" y="0"/>
                </a:moveTo>
                <a:lnTo>
                  <a:pt x="8577605" y="0"/>
                </a:lnTo>
                <a:lnTo>
                  <a:pt x="8577605" y="4696239"/>
                </a:lnTo>
                <a:lnTo>
                  <a:pt x="0" y="4696239"/>
                </a:lnTo>
                <a:lnTo>
                  <a:pt x="0" y="0"/>
                </a:lnTo>
                <a:close/>
              </a:path>
            </a:pathLst>
          </a:custGeom>
          <a:blipFill>
            <a:blip r:embed="rId2"/>
            <a:stretch>
              <a:fillRect/>
            </a:stretch>
          </a:blipFill>
        </p:spPr>
      </p:sp>
      <p:sp>
        <p:nvSpPr>
          <p:cNvPr id="9" name="Freeform 9"/>
          <p:cNvSpPr/>
          <p:nvPr/>
        </p:nvSpPr>
        <p:spPr>
          <a:xfrm>
            <a:off x="201601" y="1864248"/>
            <a:ext cx="9307194" cy="4696239"/>
          </a:xfrm>
          <a:custGeom>
            <a:avLst/>
            <a:gdLst/>
            <a:ahLst/>
            <a:cxnLst/>
            <a:rect l="l" t="t" r="r" b="b"/>
            <a:pathLst>
              <a:path w="9307194" h="4696239">
                <a:moveTo>
                  <a:pt x="0" y="0"/>
                </a:moveTo>
                <a:lnTo>
                  <a:pt x="9307193" y="0"/>
                </a:lnTo>
                <a:lnTo>
                  <a:pt x="9307193" y="4696239"/>
                </a:lnTo>
                <a:lnTo>
                  <a:pt x="0" y="4696239"/>
                </a:lnTo>
                <a:lnTo>
                  <a:pt x="0" y="0"/>
                </a:lnTo>
                <a:close/>
              </a:path>
            </a:pathLst>
          </a:custGeom>
          <a:blipFill>
            <a:blip r:embed="rId3"/>
            <a:stretch>
              <a:fillRect b="-10487"/>
            </a:stretch>
          </a:blipFill>
        </p:spPr>
      </p:sp>
      <p:sp>
        <p:nvSpPr>
          <p:cNvPr id="10" name="TextBox 10"/>
          <p:cNvSpPr txBox="1"/>
          <p:nvPr/>
        </p:nvSpPr>
        <p:spPr>
          <a:xfrm>
            <a:off x="4965217" y="472713"/>
            <a:ext cx="8171626" cy="944513"/>
          </a:xfrm>
          <a:prstGeom prst="rect">
            <a:avLst/>
          </a:prstGeom>
        </p:spPr>
        <p:txBody>
          <a:bodyPr lIns="0" tIns="0" rIns="0" bIns="0" rtlCol="0" anchor="t">
            <a:spAutoFit/>
          </a:bodyPr>
          <a:lstStyle/>
          <a:p>
            <a:pPr algn="ctr">
              <a:lnSpc>
                <a:spcPts val="7265"/>
              </a:lnSpc>
            </a:pPr>
            <a:r>
              <a:rPr lang="en-US" sz="5189" b="1" u="sng">
                <a:solidFill>
                  <a:srgbClr val="000000"/>
                </a:solidFill>
                <a:latin typeface="Cloud Condensed Bold"/>
                <a:ea typeface="Cloud Condensed Bold"/>
                <a:cs typeface="Cloud Condensed Bold"/>
                <a:sym typeface="Cloud Condensed Bold"/>
              </a:rPr>
              <a:t>SEMH/Journaling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612258" y="383652"/>
            <a:ext cx="9063483" cy="1290096"/>
            <a:chOff x="0" y="0"/>
            <a:chExt cx="4366195" cy="621484"/>
          </a:xfrm>
        </p:grpSpPr>
        <p:sp>
          <p:nvSpPr>
            <p:cNvPr id="6" name="Freeform 6"/>
            <p:cNvSpPr/>
            <p:nvPr/>
          </p:nvSpPr>
          <p:spPr>
            <a:xfrm>
              <a:off x="0" y="0"/>
              <a:ext cx="4366195" cy="621484"/>
            </a:xfrm>
            <a:custGeom>
              <a:avLst/>
              <a:gdLst/>
              <a:ahLst/>
              <a:cxnLst/>
              <a:rect l="l" t="t" r="r" b="b"/>
              <a:pathLst>
                <a:path w="4366195" h="621484">
                  <a:moveTo>
                    <a:pt x="17084" y="0"/>
                  </a:moveTo>
                  <a:lnTo>
                    <a:pt x="4349111" y="0"/>
                  </a:lnTo>
                  <a:cubicBezTo>
                    <a:pt x="4358546" y="0"/>
                    <a:pt x="4366195" y="7649"/>
                    <a:pt x="4366195" y="17084"/>
                  </a:cubicBezTo>
                  <a:lnTo>
                    <a:pt x="4366195" y="604400"/>
                  </a:lnTo>
                  <a:cubicBezTo>
                    <a:pt x="4366195" y="613835"/>
                    <a:pt x="4358546" y="621484"/>
                    <a:pt x="4349111" y="621484"/>
                  </a:cubicBezTo>
                  <a:lnTo>
                    <a:pt x="17084" y="621484"/>
                  </a:lnTo>
                  <a:cubicBezTo>
                    <a:pt x="7649" y="621484"/>
                    <a:pt x="0" y="613835"/>
                    <a:pt x="0" y="604400"/>
                  </a:cubicBezTo>
                  <a:lnTo>
                    <a:pt x="0" y="17084"/>
                  </a:lnTo>
                  <a:cubicBezTo>
                    <a:pt x="0" y="7649"/>
                    <a:pt x="7649" y="0"/>
                    <a:pt x="17084"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4366195"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543746" y="2208664"/>
            <a:ext cx="6880248" cy="4884181"/>
          </a:xfrm>
          <a:custGeom>
            <a:avLst/>
            <a:gdLst/>
            <a:ahLst/>
            <a:cxnLst/>
            <a:rect l="l" t="t" r="r" b="b"/>
            <a:pathLst>
              <a:path w="6880248" h="4884181">
                <a:moveTo>
                  <a:pt x="0" y="0"/>
                </a:moveTo>
                <a:lnTo>
                  <a:pt x="6880247" y="0"/>
                </a:lnTo>
                <a:lnTo>
                  <a:pt x="6880247" y="4884181"/>
                </a:lnTo>
                <a:lnTo>
                  <a:pt x="0" y="4884181"/>
                </a:lnTo>
                <a:lnTo>
                  <a:pt x="0" y="0"/>
                </a:lnTo>
                <a:close/>
              </a:path>
            </a:pathLst>
          </a:custGeom>
          <a:blipFill>
            <a:blip r:embed="rId2"/>
            <a:stretch>
              <a:fillRect/>
            </a:stretch>
          </a:blipFill>
        </p:spPr>
      </p:sp>
      <p:sp>
        <p:nvSpPr>
          <p:cNvPr id="9" name="Freeform 9"/>
          <p:cNvSpPr/>
          <p:nvPr/>
        </p:nvSpPr>
        <p:spPr>
          <a:xfrm>
            <a:off x="8277247" y="2208664"/>
            <a:ext cx="4006341" cy="5699497"/>
          </a:xfrm>
          <a:custGeom>
            <a:avLst/>
            <a:gdLst/>
            <a:ahLst/>
            <a:cxnLst/>
            <a:rect l="l" t="t" r="r" b="b"/>
            <a:pathLst>
              <a:path w="4006341" h="5699497">
                <a:moveTo>
                  <a:pt x="0" y="0"/>
                </a:moveTo>
                <a:lnTo>
                  <a:pt x="4006341" y="0"/>
                </a:lnTo>
                <a:lnTo>
                  <a:pt x="4006341" y="5699497"/>
                </a:lnTo>
                <a:lnTo>
                  <a:pt x="0" y="5699497"/>
                </a:lnTo>
                <a:lnTo>
                  <a:pt x="0" y="0"/>
                </a:lnTo>
                <a:close/>
              </a:path>
            </a:pathLst>
          </a:custGeom>
          <a:blipFill>
            <a:blip r:embed="rId3"/>
            <a:stretch>
              <a:fillRect/>
            </a:stretch>
          </a:blipFill>
        </p:spPr>
      </p:sp>
      <p:sp>
        <p:nvSpPr>
          <p:cNvPr id="10" name="Freeform 10"/>
          <p:cNvSpPr/>
          <p:nvPr/>
        </p:nvSpPr>
        <p:spPr>
          <a:xfrm>
            <a:off x="12581446" y="2208664"/>
            <a:ext cx="5064941" cy="7049636"/>
          </a:xfrm>
          <a:custGeom>
            <a:avLst/>
            <a:gdLst/>
            <a:ahLst/>
            <a:cxnLst/>
            <a:rect l="l" t="t" r="r" b="b"/>
            <a:pathLst>
              <a:path w="5064941" h="7049636">
                <a:moveTo>
                  <a:pt x="0" y="0"/>
                </a:moveTo>
                <a:lnTo>
                  <a:pt x="5064941" y="0"/>
                </a:lnTo>
                <a:lnTo>
                  <a:pt x="5064941" y="7049636"/>
                </a:lnTo>
                <a:lnTo>
                  <a:pt x="0" y="7049636"/>
                </a:lnTo>
                <a:lnTo>
                  <a:pt x="0" y="0"/>
                </a:lnTo>
                <a:close/>
              </a:path>
            </a:pathLst>
          </a:custGeom>
          <a:blipFill>
            <a:blip r:embed="rId4"/>
            <a:stretch>
              <a:fillRect/>
            </a:stretch>
          </a:blipFill>
        </p:spPr>
      </p:sp>
      <p:sp>
        <p:nvSpPr>
          <p:cNvPr id="11" name="TextBox 11"/>
          <p:cNvSpPr txBox="1"/>
          <p:nvPr/>
        </p:nvSpPr>
        <p:spPr>
          <a:xfrm>
            <a:off x="4965217" y="472713"/>
            <a:ext cx="8171626" cy="944513"/>
          </a:xfrm>
          <a:prstGeom prst="rect">
            <a:avLst/>
          </a:prstGeom>
        </p:spPr>
        <p:txBody>
          <a:bodyPr lIns="0" tIns="0" rIns="0" bIns="0" rtlCol="0" anchor="t">
            <a:spAutoFit/>
          </a:bodyPr>
          <a:lstStyle/>
          <a:p>
            <a:pPr algn="ctr">
              <a:lnSpc>
                <a:spcPts val="7265"/>
              </a:lnSpc>
            </a:pPr>
            <a:r>
              <a:rPr lang="en-US" sz="5189" b="1" u="sng">
                <a:solidFill>
                  <a:srgbClr val="000000"/>
                </a:solidFill>
                <a:latin typeface="Cloud Condensed Bold"/>
                <a:ea typeface="Cloud Condensed Bold"/>
                <a:cs typeface="Cloud Condensed Bold"/>
                <a:sym typeface="Cloud Condensed Bold"/>
              </a:rPr>
              <a:t>Classroom routines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1028700"/>
            <a:ext cx="16230600" cy="1789924"/>
            <a:chOff x="0" y="0"/>
            <a:chExt cx="5635467" cy="621484"/>
          </a:xfrm>
        </p:grpSpPr>
        <p:sp>
          <p:nvSpPr>
            <p:cNvPr id="6" name="Freeform 6"/>
            <p:cNvSpPr/>
            <p:nvPr/>
          </p:nvSpPr>
          <p:spPr>
            <a:xfrm>
              <a:off x="0" y="0"/>
              <a:ext cx="5635467" cy="621484"/>
            </a:xfrm>
            <a:custGeom>
              <a:avLst/>
              <a:gdLst/>
              <a:ahLst/>
              <a:cxnLst/>
              <a:rect l="l" t="t" r="r" b="b"/>
              <a:pathLst>
                <a:path w="5635467" h="621484">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sp>
        <p:nvSpPr>
          <p:cNvPr id="8" name="TextBox 8"/>
          <p:cNvSpPr txBox="1"/>
          <p:nvPr/>
        </p:nvSpPr>
        <p:spPr>
          <a:xfrm>
            <a:off x="4148902" y="1167377"/>
            <a:ext cx="9990195" cy="1303020"/>
          </a:xfrm>
          <a:prstGeom prst="rect">
            <a:avLst/>
          </a:prstGeom>
        </p:spPr>
        <p:txBody>
          <a:bodyPr lIns="0" tIns="0" rIns="0" bIns="0" rtlCol="0" anchor="t">
            <a:spAutoFit/>
          </a:bodyPr>
          <a:lstStyle/>
          <a:p>
            <a:pPr algn="ctr">
              <a:lnSpc>
                <a:spcPts val="10080"/>
              </a:lnSpc>
            </a:pPr>
            <a:r>
              <a:rPr lang="en-US" sz="7200" b="1" u="sng">
                <a:solidFill>
                  <a:srgbClr val="000000"/>
                </a:solidFill>
                <a:latin typeface="Cloud Condensed Bold"/>
                <a:ea typeface="Cloud Condensed Bold"/>
                <a:cs typeface="Cloud Condensed Bold"/>
                <a:sym typeface="Cloud Condensed Bold"/>
              </a:rPr>
              <a:t>Pastoral Care</a:t>
            </a:r>
          </a:p>
        </p:txBody>
      </p:sp>
      <p:grpSp>
        <p:nvGrpSpPr>
          <p:cNvPr id="9" name="Group 9"/>
          <p:cNvGrpSpPr/>
          <p:nvPr/>
        </p:nvGrpSpPr>
        <p:grpSpPr>
          <a:xfrm>
            <a:off x="6751465" y="6983798"/>
            <a:ext cx="10507835" cy="2630431"/>
            <a:chOff x="0" y="0"/>
            <a:chExt cx="3648452" cy="913319"/>
          </a:xfrm>
        </p:grpSpPr>
        <p:sp>
          <p:nvSpPr>
            <p:cNvPr id="10" name="Freeform 10"/>
            <p:cNvSpPr/>
            <p:nvPr/>
          </p:nvSpPr>
          <p:spPr>
            <a:xfrm>
              <a:off x="0" y="0"/>
              <a:ext cx="3648452" cy="913319"/>
            </a:xfrm>
            <a:custGeom>
              <a:avLst/>
              <a:gdLst/>
              <a:ahLst/>
              <a:cxnLst/>
              <a:rect l="l" t="t" r="r" b="b"/>
              <a:pathLst>
                <a:path w="3648452" h="913319">
                  <a:moveTo>
                    <a:pt x="14736" y="0"/>
                  </a:moveTo>
                  <a:lnTo>
                    <a:pt x="3633716" y="0"/>
                  </a:lnTo>
                  <a:cubicBezTo>
                    <a:pt x="3637624" y="0"/>
                    <a:pt x="3641372" y="1552"/>
                    <a:pt x="3644136" y="4316"/>
                  </a:cubicBezTo>
                  <a:cubicBezTo>
                    <a:pt x="3646899" y="7079"/>
                    <a:pt x="3648452" y="10827"/>
                    <a:pt x="3648452" y="14736"/>
                  </a:cubicBezTo>
                  <a:lnTo>
                    <a:pt x="3648452" y="898583"/>
                  </a:lnTo>
                  <a:cubicBezTo>
                    <a:pt x="3648452" y="902491"/>
                    <a:pt x="3646899" y="906239"/>
                    <a:pt x="3644136" y="909003"/>
                  </a:cubicBezTo>
                  <a:cubicBezTo>
                    <a:pt x="3641372" y="911766"/>
                    <a:pt x="3637624" y="913319"/>
                    <a:pt x="3633716" y="913319"/>
                  </a:cubicBezTo>
                  <a:lnTo>
                    <a:pt x="14736" y="913319"/>
                  </a:lnTo>
                  <a:cubicBezTo>
                    <a:pt x="10827" y="913319"/>
                    <a:pt x="7079" y="911766"/>
                    <a:pt x="4316" y="909003"/>
                  </a:cubicBezTo>
                  <a:cubicBezTo>
                    <a:pt x="1552" y="906239"/>
                    <a:pt x="0" y="902491"/>
                    <a:pt x="0" y="898583"/>
                  </a:cubicBezTo>
                  <a:lnTo>
                    <a:pt x="0" y="14736"/>
                  </a:lnTo>
                  <a:cubicBezTo>
                    <a:pt x="0" y="10827"/>
                    <a:pt x="1552" y="7079"/>
                    <a:pt x="4316" y="4316"/>
                  </a:cubicBezTo>
                  <a:cubicBezTo>
                    <a:pt x="7079" y="1552"/>
                    <a:pt x="10827" y="0"/>
                    <a:pt x="14736" y="0"/>
                  </a:cubicBezTo>
                  <a:close/>
                </a:path>
              </a:pathLst>
            </a:custGeom>
            <a:solidFill>
              <a:srgbClr val="FFFFFF"/>
            </a:solidFill>
            <a:ln w="28575" cap="sq">
              <a:solidFill>
                <a:srgbClr val="901F1F"/>
              </a:solidFill>
              <a:prstDash val="solid"/>
              <a:miter/>
            </a:ln>
          </p:spPr>
        </p:sp>
        <p:sp>
          <p:nvSpPr>
            <p:cNvPr id="11" name="TextBox 11"/>
            <p:cNvSpPr txBox="1"/>
            <p:nvPr/>
          </p:nvSpPr>
          <p:spPr>
            <a:xfrm>
              <a:off x="0" y="-28575"/>
              <a:ext cx="3648452" cy="941894"/>
            </a:xfrm>
            <a:prstGeom prst="rect">
              <a:avLst/>
            </a:prstGeom>
          </p:spPr>
          <p:txBody>
            <a:bodyPr lIns="38534" tIns="38534" rIns="38534" bIns="38534" rtlCol="0" anchor="ctr"/>
            <a:lstStyle/>
            <a:p>
              <a:pPr algn="ctr">
                <a:lnSpc>
                  <a:spcPts val="2017"/>
                </a:lnSpc>
              </a:pPr>
              <a:endParaRPr/>
            </a:p>
          </p:txBody>
        </p:sp>
      </p:grpSp>
      <p:grpSp>
        <p:nvGrpSpPr>
          <p:cNvPr id="12" name="Group 12"/>
          <p:cNvGrpSpPr/>
          <p:nvPr/>
        </p:nvGrpSpPr>
        <p:grpSpPr>
          <a:xfrm>
            <a:off x="6751465" y="3675499"/>
            <a:ext cx="4733852" cy="2630431"/>
            <a:chOff x="0" y="0"/>
            <a:chExt cx="1643652" cy="913319"/>
          </a:xfrm>
        </p:grpSpPr>
        <p:sp>
          <p:nvSpPr>
            <p:cNvPr id="13" name="Freeform 13"/>
            <p:cNvSpPr/>
            <p:nvPr/>
          </p:nvSpPr>
          <p:spPr>
            <a:xfrm>
              <a:off x="0" y="0"/>
              <a:ext cx="1643652" cy="913319"/>
            </a:xfrm>
            <a:custGeom>
              <a:avLst/>
              <a:gdLst/>
              <a:ahLst/>
              <a:cxnLst/>
              <a:rect l="l" t="t" r="r" b="b"/>
              <a:pathLst>
                <a:path w="1643652" h="913319">
                  <a:moveTo>
                    <a:pt x="32709" y="0"/>
                  </a:moveTo>
                  <a:lnTo>
                    <a:pt x="1610944" y="0"/>
                  </a:lnTo>
                  <a:cubicBezTo>
                    <a:pt x="1619619" y="0"/>
                    <a:pt x="1627938" y="3446"/>
                    <a:pt x="1634072" y="9580"/>
                  </a:cubicBezTo>
                  <a:cubicBezTo>
                    <a:pt x="1640206" y="15714"/>
                    <a:pt x="1643652" y="24034"/>
                    <a:pt x="1643652" y="32709"/>
                  </a:cubicBezTo>
                  <a:lnTo>
                    <a:pt x="1643652" y="880610"/>
                  </a:lnTo>
                  <a:cubicBezTo>
                    <a:pt x="1643652" y="889285"/>
                    <a:pt x="1640206" y="897604"/>
                    <a:pt x="1634072" y="903738"/>
                  </a:cubicBezTo>
                  <a:cubicBezTo>
                    <a:pt x="1627938" y="909872"/>
                    <a:pt x="1619619" y="913319"/>
                    <a:pt x="1610944" y="913319"/>
                  </a:cubicBezTo>
                  <a:lnTo>
                    <a:pt x="32709" y="913319"/>
                  </a:lnTo>
                  <a:cubicBezTo>
                    <a:pt x="24034" y="913319"/>
                    <a:pt x="15714" y="909872"/>
                    <a:pt x="9580" y="903738"/>
                  </a:cubicBezTo>
                  <a:cubicBezTo>
                    <a:pt x="3446" y="897604"/>
                    <a:pt x="0" y="889285"/>
                    <a:pt x="0" y="880610"/>
                  </a:cubicBezTo>
                  <a:lnTo>
                    <a:pt x="0" y="32709"/>
                  </a:lnTo>
                  <a:cubicBezTo>
                    <a:pt x="0" y="24034"/>
                    <a:pt x="3446" y="15714"/>
                    <a:pt x="9580" y="9580"/>
                  </a:cubicBezTo>
                  <a:cubicBezTo>
                    <a:pt x="15714" y="3446"/>
                    <a:pt x="24034" y="0"/>
                    <a:pt x="32709" y="0"/>
                  </a:cubicBezTo>
                  <a:close/>
                </a:path>
              </a:pathLst>
            </a:custGeom>
            <a:solidFill>
              <a:srgbClr val="FFFFFF"/>
            </a:solidFill>
            <a:ln w="28575" cap="sq">
              <a:solidFill>
                <a:srgbClr val="901F1F"/>
              </a:solidFill>
              <a:prstDash val="solid"/>
              <a:miter/>
            </a:ln>
          </p:spPr>
        </p:sp>
        <p:sp>
          <p:nvSpPr>
            <p:cNvPr id="14" name="TextBox 14"/>
            <p:cNvSpPr txBox="1"/>
            <p:nvPr/>
          </p:nvSpPr>
          <p:spPr>
            <a:xfrm>
              <a:off x="0" y="-28575"/>
              <a:ext cx="1643652" cy="941894"/>
            </a:xfrm>
            <a:prstGeom prst="rect">
              <a:avLst/>
            </a:prstGeom>
          </p:spPr>
          <p:txBody>
            <a:bodyPr lIns="38534" tIns="38534" rIns="38534" bIns="38534" rtlCol="0" anchor="ctr"/>
            <a:lstStyle/>
            <a:p>
              <a:pPr algn="ctr">
                <a:lnSpc>
                  <a:spcPts val="2017"/>
                </a:lnSpc>
              </a:pPr>
              <a:endParaRPr/>
            </a:p>
          </p:txBody>
        </p:sp>
      </p:grpSp>
      <p:grpSp>
        <p:nvGrpSpPr>
          <p:cNvPr id="15" name="Group 15"/>
          <p:cNvGrpSpPr/>
          <p:nvPr/>
        </p:nvGrpSpPr>
        <p:grpSpPr>
          <a:xfrm>
            <a:off x="12475917" y="3675499"/>
            <a:ext cx="4733852" cy="2630431"/>
            <a:chOff x="0" y="0"/>
            <a:chExt cx="1643652" cy="913319"/>
          </a:xfrm>
        </p:grpSpPr>
        <p:sp>
          <p:nvSpPr>
            <p:cNvPr id="16" name="Freeform 16"/>
            <p:cNvSpPr/>
            <p:nvPr/>
          </p:nvSpPr>
          <p:spPr>
            <a:xfrm>
              <a:off x="0" y="0"/>
              <a:ext cx="1643652" cy="913319"/>
            </a:xfrm>
            <a:custGeom>
              <a:avLst/>
              <a:gdLst/>
              <a:ahLst/>
              <a:cxnLst/>
              <a:rect l="l" t="t" r="r" b="b"/>
              <a:pathLst>
                <a:path w="1643652" h="913319">
                  <a:moveTo>
                    <a:pt x="32709" y="0"/>
                  </a:moveTo>
                  <a:lnTo>
                    <a:pt x="1610944" y="0"/>
                  </a:lnTo>
                  <a:cubicBezTo>
                    <a:pt x="1619619" y="0"/>
                    <a:pt x="1627938" y="3446"/>
                    <a:pt x="1634072" y="9580"/>
                  </a:cubicBezTo>
                  <a:cubicBezTo>
                    <a:pt x="1640206" y="15714"/>
                    <a:pt x="1643652" y="24034"/>
                    <a:pt x="1643652" y="32709"/>
                  </a:cubicBezTo>
                  <a:lnTo>
                    <a:pt x="1643652" y="880610"/>
                  </a:lnTo>
                  <a:cubicBezTo>
                    <a:pt x="1643652" y="889285"/>
                    <a:pt x="1640206" y="897604"/>
                    <a:pt x="1634072" y="903738"/>
                  </a:cubicBezTo>
                  <a:cubicBezTo>
                    <a:pt x="1627938" y="909872"/>
                    <a:pt x="1619619" y="913319"/>
                    <a:pt x="1610944" y="913319"/>
                  </a:cubicBezTo>
                  <a:lnTo>
                    <a:pt x="32709" y="913319"/>
                  </a:lnTo>
                  <a:cubicBezTo>
                    <a:pt x="24034" y="913319"/>
                    <a:pt x="15714" y="909872"/>
                    <a:pt x="9580" y="903738"/>
                  </a:cubicBezTo>
                  <a:cubicBezTo>
                    <a:pt x="3446" y="897604"/>
                    <a:pt x="0" y="889285"/>
                    <a:pt x="0" y="880610"/>
                  </a:cubicBezTo>
                  <a:lnTo>
                    <a:pt x="0" y="32709"/>
                  </a:lnTo>
                  <a:cubicBezTo>
                    <a:pt x="0" y="24034"/>
                    <a:pt x="3446" y="15714"/>
                    <a:pt x="9580" y="9580"/>
                  </a:cubicBezTo>
                  <a:cubicBezTo>
                    <a:pt x="15714" y="3446"/>
                    <a:pt x="24034" y="0"/>
                    <a:pt x="32709" y="0"/>
                  </a:cubicBezTo>
                  <a:close/>
                </a:path>
              </a:pathLst>
            </a:custGeom>
            <a:solidFill>
              <a:srgbClr val="FFFFFF"/>
            </a:solidFill>
            <a:ln w="28575" cap="sq">
              <a:solidFill>
                <a:srgbClr val="901F1F"/>
              </a:solidFill>
              <a:prstDash val="solid"/>
              <a:miter/>
            </a:ln>
          </p:spPr>
        </p:sp>
        <p:sp>
          <p:nvSpPr>
            <p:cNvPr id="17" name="TextBox 17"/>
            <p:cNvSpPr txBox="1"/>
            <p:nvPr/>
          </p:nvSpPr>
          <p:spPr>
            <a:xfrm>
              <a:off x="0" y="-28575"/>
              <a:ext cx="1643652" cy="941894"/>
            </a:xfrm>
            <a:prstGeom prst="rect">
              <a:avLst/>
            </a:prstGeom>
          </p:spPr>
          <p:txBody>
            <a:bodyPr lIns="38534" tIns="38534" rIns="38534" bIns="38534" rtlCol="0" anchor="ctr"/>
            <a:lstStyle/>
            <a:p>
              <a:pPr algn="ctr">
                <a:lnSpc>
                  <a:spcPts val="2017"/>
                </a:lnSpc>
              </a:pPr>
              <a:endParaRPr/>
            </a:p>
          </p:txBody>
        </p:sp>
      </p:grpSp>
      <p:grpSp>
        <p:nvGrpSpPr>
          <p:cNvPr id="18" name="Group 18"/>
          <p:cNvGrpSpPr/>
          <p:nvPr/>
        </p:nvGrpSpPr>
        <p:grpSpPr>
          <a:xfrm>
            <a:off x="1155902" y="6983798"/>
            <a:ext cx="4733852" cy="2630431"/>
            <a:chOff x="0" y="0"/>
            <a:chExt cx="1643652" cy="913319"/>
          </a:xfrm>
        </p:grpSpPr>
        <p:sp>
          <p:nvSpPr>
            <p:cNvPr id="19" name="Freeform 19"/>
            <p:cNvSpPr/>
            <p:nvPr/>
          </p:nvSpPr>
          <p:spPr>
            <a:xfrm>
              <a:off x="0" y="0"/>
              <a:ext cx="1643652" cy="913319"/>
            </a:xfrm>
            <a:custGeom>
              <a:avLst/>
              <a:gdLst/>
              <a:ahLst/>
              <a:cxnLst/>
              <a:rect l="l" t="t" r="r" b="b"/>
              <a:pathLst>
                <a:path w="1643652" h="913319">
                  <a:moveTo>
                    <a:pt x="32709" y="0"/>
                  </a:moveTo>
                  <a:lnTo>
                    <a:pt x="1610944" y="0"/>
                  </a:lnTo>
                  <a:cubicBezTo>
                    <a:pt x="1619619" y="0"/>
                    <a:pt x="1627938" y="3446"/>
                    <a:pt x="1634072" y="9580"/>
                  </a:cubicBezTo>
                  <a:cubicBezTo>
                    <a:pt x="1640206" y="15714"/>
                    <a:pt x="1643652" y="24034"/>
                    <a:pt x="1643652" y="32709"/>
                  </a:cubicBezTo>
                  <a:lnTo>
                    <a:pt x="1643652" y="880610"/>
                  </a:lnTo>
                  <a:cubicBezTo>
                    <a:pt x="1643652" y="889285"/>
                    <a:pt x="1640206" y="897604"/>
                    <a:pt x="1634072" y="903738"/>
                  </a:cubicBezTo>
                  <a:cubicBezTo>
                    <a:pt x="1627938" y="909872"/>
                    <a:pt x="1619619" y="913319"/>
                    <a:pt x="1610944" y="913319"/>
                  </a:cubicBezTo>
                  <a:lnTo>
                    <a:pt x="32709" y="913319"/>
                  </a:lnTo>
                  <a:cubicBezTo>
                    <a:pt x="24034" y="913319"/>
                    <a:pt x="15714" y="909872"/>
                    <a:pt x="9580" y="903738"/>
                  </a:cubicBezTo>
                  <a:cubicBezTo>
                    <a:pt x="3446" y="897604"/>
                    <a:pt x="0" y="889285"/>
                    <a:pt x="0" y="880610"/>
                  </a:cubicBezTo>
                  <a:lnTo>
                    <a:pt x="0" y="32709"/>
                  </a:lnTo>
                  <a:cubicBezTo>
                    <a:pt x="0" y="24034"/>
                    <a:pt x="3446" y="15714"/>
                    <a:pt x="9580" y="9580"/>
                  </a:cubicBezTo>
                  <a:cubicBezTo>
                    <a:pt x="15714" y="3446"/>
                    <a:pt x="24034" y="0"/>
                    <a:pt x="32709" y="0"/>
                  </a:cubicBezTo>
                  <a:close/>
                </a:path>
              </a:pathLst>
            </a:custGeom>
            <a:solidFill>
              <a:srgbClr val="FFFFFF"/>
            </a:solidFill>
            <a:ln w="28575" cap="sq">
              <a:solidFill>
                <a:srgbClr val="901F1F"/>
              </a:solidFill>
              <a:prstDash val="solid"/>
              <a:miter/>
            </a:ln>
          </p:spPr>
        </p:sp>
        <p:sp>
          <p:nvSpPr>
            <p:cNvPr id="20" name="TextBox 20"/>
            <p:cNvSpPr txBox="1"/>
            <p:nvPr/>
          </p:nvSpPr>
          <p:spPr>
            <a:xfrm>
              <a:off x="0" y="-28575"/>
              <a:ext cx="1643652" cy="941894"/>
            </a:xfrm>
            <a:prstGeom prst="rect">
              <a:avLst/>
            </a:prstGeom>
          </p:spPr>
          <p:txBody>
            <a:bodyPr lIns="38534" tIns="38534" rIns="38534" bIns="38534" rtlCol="0" anchor="ctr"/>
            <a:lstStyle/>
            <a:p>
              <a:pPr algn="ctr">
                <a:lnSpc>
                  <a:spcPts val="2017"/>
                </a:lnSpc>
              </a:pPr>
              <a:endParaRPr/>
            </a:p>
          </p:txBody>
        </p:sp>
      </p:grpSp>
      <p:grpSp>
        <p:nvGrpSpPr>
          <p:cNvPr id="21" name="Group 21"/>
          <p:cNvGrpSpPr/>
          <p:nvPr/>
        </p:nvGrpSpPr>
        <p:grpSpPr>
          <a:xfrm>
            <a:off x="1155902" y="3675499"/>
            <a:ext cx="4733852" cy="2630431"/>
            <a:chOff x="0" y="0"/>
            <a:chExt cx="1643652" cy="913319"/>
          </a:xfrm>
        </p:grpSpPr>
        <p:sp>
          <p:nvSpPr>
            <p:cNvPr id="22" name="Freeform 22"/>
            <p:cNvSpPr/>
            <p:nvPr/>
          </p:nvSpPr>
          <p:spPr>
            <a:xfrm>
              <a:off x="0" y="0"/>
              <a:ext cx="1643652" cy="913319"/>
            </a:xfrm>
            <a:custGeom>
              <a:avLst/>
              <a:gdLst/>
              <a:ahLst/>
              <a:cxnLst/>
              <a:rect l="l" t="t" r="r" b="b"/>
              <a:pathLst>
                <a:path w="1643652" h="913319">
                  <a:moveTo>
                    <a:pt x="32709" y="0"/>
                  </a:moveTo>
                  <a:lnTo>
                    <a:pt x="1610944" y="0"/>
                  </a:lnTo>
                  <a:cubicBezTo>
                    <a:pt x="1619619" y="0"/>
                    <a:pt x="1627938" y="3446"/>
                    <a:pt x="1634072" y="9580"/>
                  </a:cubicBezTo>
                  <a:cubicBezTo>
                    <a:pt x="1640206" y="15714"/>
                    <a:pt x="1643652" y="24034"/>
                    <a:pt x="1643652" y="32709"/>
                  </a:cubicBezTo>
                  <a:lnTo>
                    <a:pt x="1643652" y="880610"/>
                  </a:lnTo>
                  <a:cubicBezTo>
                    <a:pt x="1643652" y="889285"/>
                    <a:pt x="1640206" y="897604"/>
                    <a:pt x="1634072" y="903738"/>
                  </a:cubicBezTo>
                  <a:cubicBezTo>
                    <a:pt x="1627938" y="909872"/>
                    <a:pt x="1619619" y="913319"/>
                    <a:pt x="1610944" y="913319"/>
                  </a:cubicBezTo>
                  <a:lnTo>
                    <a:pt x="32709" y="913319"/>
                  </a:lnTo>
                  <a:cubicBezTo>
                    <a:pt x="24034" y="913319"/>
                    <a:pt x="15714" y="909872"/>
                    <a:pt x="9580" y="903738"/>
                  </a:cubicBezTo>
                  <a:cubicBezTo>
                    <a:pt x="3446" y="897604"/>
                    <a:pt x="0" y="889285"/>
                    <a:pt x="0" y="880610"/>
                  </a:cubicBezTo>
                  <a:lnTo>
                    <a:pt x="0" y="32709"/>
                  </a:lnTo>
                  <a:cubicBezTo>
                    <a:pt x="0" y="24034"/>
                    <a:pt x="3446" y="15714"/>
                    <a:pt x="9580" y="9580"/>
                  </a:cubicBezTo>
                  <a:cubicBezTo>
                    <a:pt x="15714" y="3446"/>
                    <a:pt x="24034" y="0"/>
                    <a:pt x="32709" y="0"/>
                  </a:cubicBezTo>
                  <a:close/>
                </a:path>
              </a:pathLst>
            </a:custGeom>
            <a:solidFill>
              <a:srgbClr val="FFFFFF"/>
            </a:solidFill>
            <a:ln w="28575" cap="sq">
              <a:solidFill>
                <a:srgbClr val="901F1F"/>
              </a:solidFill>
              <a:prstDash val="solid"/>
              <a:miter/>
            </a:ln>
          </p:spPr>
        </p:sp>
        <p:sp>
          <p:nvSpPr>
            <p:cNvPr id="23" name="TextBox 23"/>
            <p:cNvSpPr txBox="1"/>
            <p:nvPr/>
          </p:nvSpPr>
          <p:spPr>
            <a:xfrm>
              <a:off x="0" y="-28575"/>
              <a:ext cx="1643652" cy="941894"/>
            </a:xfrm>
            <a:prstGeom prst="rect">
              <a:avLst/>
            </a:prstGeom>
          </p:spPr>
          <p:txBody>
            <a:bodyPr lIns="38534" tIns="38534" rIns="38534" bIns="38534" rtlCol="0" anchor="ctr"/>
            <a:lstStyle/>
            <a:p>
              <a:pPr algn="ctr">
                <a:lnSpc>
                  <a:spcPts val="2017"/>
                </a:lnSpc>
              </a:pPr>
              <a:endParaRPr/>
            </a:p>
          </p:txBody>
        </p:sp>
      </p:grpSp>
      <p:sp>
        <p:nvSpPr>
          <p:cNvPr id="24" name="TextBox 24"/>
          <p:cNvSpPr txBox="1"/>
          <p:nvPr/>
        </p:nvSpPr>
        <p:spPr>
          <a:xfrm>
            <a:off x="6922132" y="7258430"/>
            <a:ext cx="10166500" cy="1691640"/>
          </a:xfrm>
          <a:prstGeom prst="rect">
            <a:avLst/>
          </a:prstGeom>
        </p:spPr>
        <p:txBody>
          <a:bodyPr lIns="0" tIns="0" rIns="0" bIns="0" rtlCol="0" anchor="t">
            <a:spAutoFit/>
          </a:bodyPr>
          <a:lstStyle/>
          <a:p>
            <a:pPr algn="ctr">
              <a:lnSpc>
                <a:spcPts val="3359"/>
              </a:lnSpc>
              <a:spcBef>
                <a:spcPct val="0"/>
              </a:spcBef>
            </a:pPr>
            <a:r>
              <a:rPr lang="en-US" sz="2400" b="1">
                <a:solidFill>
                  <a:srgbClr val="000000"/>
                </a:solidFill>
                <a:latin typeface="Cloud Condensed Bold"/>
                <a:ea typeface="Cloud Condensed Bold"/>
                <a:cs typeface="Cloud Condensed Bold"/>
                <a:sym typeface="Cloud Condensed Bold"/>
              </a:rPr>
              <a:t>We provide support and guidance to pupils and their families, helping them to address any social, emotional and/or behavioural needs. This may include: building confidence &amp; self-esteem, developing social skills, coping with bereavement and other life events, new pupil induction &amp; transition between key stages.​</a:t>
            </a:r>
          </a:p>
        </p:txBody>
      </p:sp>
      <p:sp>
        <p:nvSpPr>
          <p:cNvPr id="25" name="TextBox 25"/>
          <p:cNvSpPr txBox="1"/>
          <p:nvPr/>
        </p:nvSpPr>
        <p:spPr>
          <a:xfrm>
            <a:off x="7443170" y="3741669"/>
            <a:ext cx="3401660" cy="2364741"/>
          </a:xfrm>
          <a:prstGeom prst="rect">
            <a:avLst/>
          </a:prstGeom>
        </p:spPr>
        <p:txBody>
          <a:bodyPr lIns="0" tIns="0" rIns="0" bIns="0" rtlCol="0" anchor="t">
            <a:spAutoFit/>
          </a:bodyPr>
          <a:lstStyle/>
          <a:p>
            <a:pPr algn="ctr">
              <a:lnSpc>
                <a:spcPts val="6159"/>
              </a:lnSpc>
              <a:spcBef>
                <a:spcPct val="0"/>
              </a:spcBef>
            </a:pPr>
            <a:r>
              <a:rPr lang="en-US" sz="4399" b="1">
                <a:solidFill>
                  <a:srgbClr val="000000"/>
                </a:solidFill>
                <a:latin typeface="Cloud Condensed Bold"/>
                <a:ea typeface="Cloud Condensed Bold"/>
                <a:cs typeface="Cloud Condensed Bold"/>
                <a:sym typeface="Cloud Condensed Bold"/>
              </a:rPr>
              <a:t>Targeted individual support</a:t>
            </a:r>
          </a:p>
        </p:txBody>
      </p:sp>
      <p:sp>
        <p:nvSpPr>
          <p:cNvPr id="26" name="TextBox 26"/>
          <p:cNvSpPr txBox="1"/>
          <p:nvPr/>
        </p:nvSpPr>
        <p:spPr>
          <a:xfrm>
            <a:off x="13142012" y="3741669"/>
            <a:ext cx="3401660" cy="2364741"/>
          </a:xfrm>
          <a:prstGeom prst="rect">
            <a:avLst/>
          </a:prstGeom>
        </p:spPr>
        <p:txBody>
          <a:bodyPr lIns="0" tIns="0" rIns="0" bIns="0" rtlCol="0" anchor="t">
            <a:spAutoFit/>
          </a:bodyPr>
          <a:lstStyle/>
          <a:p>
            <a:pPr algn="ctr">
              <a:lnSpc>
                <a:spcPts val="6159"/>
              </a:lnSpc>
              <a:spcBef>
                <a:spcPct val="0"/>
              </a:spcBef>
            </a:pPr>
            <a:r>
              <a:rPr lang="en-US" sz="4399" b="1">
                <a:solidFill>
                  <a:srgbClr val="000000"/>
                </a:solidFill>
                <a:latin typeface="Cloud Condensed Bold"/>
                <a:ea typeface="Cloud Condensed Bold"/>
                <a:cs typeface="Cloud Condensed Bold"/>
                <a:sym typeface="Cloud Condensed Bold"/>
              </a:rPr>
              <a:t>Support and advice to parents</a:t>
            </a:r>
          </a:p>
        </p:txBody>
      </p:sp>
      <p:sp>
        <p:nvSpPr>
          <p:cNvPr id="27" name="TextBox 27"/>
          <p:cNvSpPr txBox="1"/>
          <p:nvPr/>
        </p:nvSpPr>
        <p:spPr>
          <a:xfrm>
            <a:off x="1376230" y="7029830"/>
            <a:ext cx="4293195" cy="2364741"/>
          </a:xfrm>
          <a:prstGeom prst="rect">
            <a:avLst/>
          </a:prstGeom>
        </p:spPr>
        <p:txBody>
          <a:bodyPr lIns="0" tIns="0" rIns="0" bIns="0" rtlCol="0" anchor="t">
            <a:spAutoFit/>
          </a:bodyPr>
          <a:lstStyle/>
          <a:p>
            <a:pPr algn="ctr">
              <a:lnSpc>
                <a:spcPts val="6159"/>
              </a:lnSpc>
              <a:spcBef>
                <a:spcPct val="0"/>
              </a:spcBef>
            </a:pPr>
            <a:r>
              <a:rPr lang="en-US" sz="4399">
                <a:solidFill>
                  <a:srgbClr val="000000"/>
                </a:solidFill>
                <a:latin typeface="Cloud Condensed"/>
                <a:ea typeface="Cloud Condensed"/>
                <a:cs typeface="Cloud Condensed"/>
                <a:sym typeface="Cloud Condensed"/>
              </a:rPr>
              <a:t>Support and advice to teachers and other staff</a:t>
            </a:r>
          </a:p>
        </p:txBody>
      </p:sp>
      <p:sp>
        <p:nvSpPr>
          <p:cNvPr id="28" name="TextBox 28"/>
          <p:cNvSpPr txBox="1"/>
          <p:nvPr/>
        </p:nvSpPr>
        <p:spPr>
          <a:xfrm>
            <a:off x="1841608" y="4132194"/>
            <a:ext cx="3401660" cy="1583691"/>
          </a:xfrm>
          <a:prstGeom prst="rect">
            <a:avLst/>
          </a:prstGeom>
        </p:spPr>
        <p:txBody>
          <a:bodyPr lIns="0" tIns="0" rIns="0" bIns="0" rtlCol="0" anchor="t">
            <a:spAutoFit/>
          </a:bodyPr>
          <a:lstStyle/>
          <a:p>
            <a:pPr algn="ctr">
              <a:lnSpc>
                <a:spcPts val="6159"/>
              </a:lnSpc>
              <a:spcBef>
                <a:spcPct val="0"/>
              </a:spcBef>
            </a:pPr>
            <a:r>
              <a:rPr lang="en-US" sz="4399" b="1">
                <a:solidFill>
                  <a:srgbClr val="000000"/>
                </a:solidFill>
                <a:latin typeface="Cloud Condensed Bold"/>
                <a:ea typeface="Cloud Condensed Bold"/>
                <a:cs typeface="Cloud Condensed Bold"/>
                <a:sym typeface="Cloud Condensed Bold"/>
              </a:rPr>
              <a:t>Intervention Groups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1028700"/>
            <a:ext cx="8590618" cy="1789924"/>
            <a:chOff x="0" y="0"/>
            <a:chExt cx="2982770" cy="621484"/>
          </a:xfrm>
        </p:grpSpPr>
        <p:sp>
          <p:nvSpPr>
            <p:cNvPr id="6" name="Freeform 6"/>
            <p:cNvSpPr/>
            <p:nvPr/>
          </p:nvSpPr>
          <p:spPr>
            <a:xfrm>
              <a:off x="0" y="0"/>
              <a:ext cx="2982770" cy="621484"/>
            </a:xfrm>
            <a:custGeom>
              <a:avLst/>
              <a:gdLst/>
              <a:ahLst/>
              <a:cxnLst/>
              <a:rect l="l" t="t" r="r" b="b"/>
              <a:pathLst>
                <a:path w="2982770" h="621484">
                  <a:moveTo>
                    <a:pt x="18024" y="0"/>
                  </a:moveTo>
                  <a:lnTo>
                    <a:pt x="2964746" y="0"/>
                  </a:lnTo>
                  <a:cubicBezTo>
                    <a:pt x="2969526" y="0"/>
                    <a:pt x="2974111" y="1899"/>
                    <a:pt x="2977491" y="5279"/>
                  </a:cubicBezTo>
                  <a:cubicBezTo>
                    <a:pt x="2980871" y="8659"/>
                    <a:pt x="2982770" y="13244"/>
                    <a:pt x="2982770" y="18024"/>
                  </a:cubicBezTo>
                  <a:lnTo>
                    <a:pt x="2982770" y="603460"/>
                  </a:lnTo>
                  <a:cubicBezTo>
                    <a:pt x="2982770" y="608240"/>
                    <a:pt x="2980871" y="612825"/>
                    <a:pt x="2977491" y="616205"/>
                  </a:cubicBezTo>
                  <a:cubicBezTo>
                    <a:pt x="2974111" y="619585"/>
                    <a:pt x="2969526" y="621484"/>
                    <a:pt x="2964746" y="621484"/>
                  </a:cubicBezTo>
                  <a:lnTo>
                    <a:pt x="18024" y="621484"/>
                  </a:lnTo>
                  <a:cubicBezTo>
                    <a:pt x="13244" y="621484"/>
                    <a:pt x="8659" y="619585"/>
                    <a:pt x="5279" y="616205"/>
                  </a:cubicBezTo>
                  <a:cubicBezTo>
                    <a:pt x="1899" y="612825"/>
                    <a:pt x="0" y="608240"/>
                    <a:pt x="0" y="603460"/>
                  </a:cubicBezTo>
                  <a:lnTo>
                    <a:pt x="0" y="18024"/>
                  </a:lnTo>
                  <a:cubicBezTo>
                    <a:pt x="0" y="13244"/>
                    <a:pt x="1899" y="8659"/>
                    <a:pt x="5279" y="5279"/>
                  </a:cubicBezTo>
                  <a:cubicBezTo>
                    <a:pt x="8659" y="1899"/>
                    <a:pt x="13244" y="0"/>
                    <a:pt x="18024"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2982770"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1028700" y="3129808"/>
            <a:ext cx="8590618" cy="6128492"/>
            <a:chOff x="0" y="0"/>
            <a:chExt cx="2982770" cy="2127889"/>
          </a:xfrm>
        </p:grpSpPr>
        <p:sp>
          <p:nvSpPr>
            <p:cNvPr id="9" name="Freeform 9"/>
            <p:cNvSpPr/>
            <p:nvPr/>
          </p:nvSpPr>
          <p:spPr>
            <a:xfrm>
              <a:off x="0" y="0"/>
              <a:ext cx="2982770" cy="2127889"/>
            </a:xfrm>
            <a:custGeom>
              <a:avLst/>
              <a:gdLst/>
              <a:ahLst/>
              <a:cxnLst/>
              <a:rect l="l" t="t" r="r" b="b"/>
              <a:pathLst>
                <a:path w="2982770" h="2127889">
                  <a:moveTo>
                    <a:pt x="18024" y="0"/>
                  </a:moveTo>
                  <a:lnTo>
                    <a:pt x="2964746" y="0"/>
                  </a:lnTo>
                  <a:cubicBezTo>
                    <a:pt x="2969526" y="0"/>
                    <a:pt x="2974111" y="1899"/>
                    <a:pt x="2977491" y="5279"/>
                  </a:cubicBezTo>
                  <a:cubicBezTo>
                    <a:pt x="2980871" y="8659"/>
                    <a:pt x="2982770" y="13244"/>
                    <a:pt x="2982770" y="18024"/>
                  </a:cubicBezTo>
                  <a:lnTo>
                    <a:pt x="2982770" y="2109865"/>
                  </a:lnTo>
                  <a:cubicBezTo>
                    <a:pt x="2982770" y="2114645"/>
                    <a:pt x="2980871" y="2119229"/>
                    <a:pt x="2977491" y="2122610"/>
                  </a:cubicBezTo>
                  <a:cubicBezTo>
                    <a:pt x="2974111" y="2125990"/>
                    <a:pt x="2969526" y="2127889"/>
                    <a:pt x="2964746" y="2127889"/>
                  </a:cubicBezTo>
                  <a:lnTo>
                    <a:pt x="18024" y="2127889"/>
                  </a:lnTo>
                  <a:cubicBezTo>
                    <a:pt x="13244" y="2127889"/>
                    <a:pt x="8659" y="2125990"/>
                    <a:pt x="5279" y="2122610"/>
                  </a:cubicBezTo>
                  <a:cubicBezTo>
                    <a:pt x="1899" y="2119229"/>
                    <a:pt x="0" y="2114645"/>
                    <a:pt x="0" y="2109865"/>
                  </a:cubicBezTo>
                  <a:lnTo>
                    <a:pt x="0" y="18024"/>
                  </a:lnTo>
                  <a:cubicBezTo>
                    <a:pt x="0" y="13244"/>
                    <a:pt x="1899" y="8659"/>
                    <a:pt x="5279" y="5279"/>
                  </a:cubicBezTo>
                  <a:cubicBezTo>
                    <a:pt x="8659" y="1899"/>
                    <a:pt x="13244" y="0"/>
                    <a:pt x="18024"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2982770" cy="2185039"/>
            </a:xfrm>
            <a:prstGeom prst="rect">
              <a:avLst/>
            </a:prstGeom>
          </p:spPr>
          <p:txBody>
            <a:bodyPr lIns="38534" tIns="38534" rIns="38534" bIns="38534" rtlCol="0" anchor="ctr"/>
            <a:lstStyle/>
            <a:p>
              <a:pPr algn="ctr">
                <a:lnSpc>
                  <a:spcPts val="2017"/>
                </a:lnSpc>
              </a:pPr>
              <a:endParaRPr/>
            </a:p>
          </p:txBody>
        </p:sp>
      </p:grpSp>
      <p:sp>
        <p:nvSpPr>
          <p:cNvPr id="11" name="Freeform 11"/>
          <p:cNvSpPr/>
          <p:nvPr/>
        </p:nvSpPr>
        <p:spPr>
          <a:xfrm>
            <a:off x="11916508" y="1028700"/>
            <a:ext cx="3914294" cy="5175148"/>
          </a:xfrm>
          <a:custGeom>
            <a:avLst/>
            <a:gdLst/>
            <a:ahLst/>
            <a:cxnLst/>
            <a:rect l="l" t="t" r="r" b="b"/>
            <a:pathLst>
              <a:path w="3914294" h="5175148">
                <a:moveTo>
                  <a:pt x="0" y="0"/>
                </a:moveTo>
                <a:lnTo>
                  <a:pt x="3914294" y="0"/>
                </a:lnTo>
                <a:lnTo>
                  <a:pt x="3914294" y="5175148"/>
                </a:lnTo>
                <a:lnTo>
                  <a:pt x="0" y="5175148"/>
                </a:lnTo>
                <a:lnTo>
                  <a:pt x="0" y="0"/>
                </a:lnTo>
                <a:close/>
              </a:path>
            </a:pathLst>
          </a:custGeom>
          <a:blipFill>
            <a:blip r:embed="rId2"/>
            <a:stretch>
              <a:fillRect/>
            </a:stretch>
          </a:blipFill>
          <a:ln w="38100" cap="sq">
            <a:solidFill>
              <a:srgbClr val="901F1F"/>
            </a:solidFill>
            <a:prstDash val="solid"/>
            <a:miter/>
          </a:ln>
        </p:spPr>
      </p:sp>
      <p:sp>
        <p:nvSpPr>
          <p:cNvPr id="12" name="TextBox 12"/>
          <p:cNvSpPr txBox="1"/>
          <p:nvPr/>
        </p:nvSpPr>
        <p:spPr>
          <a:xfrm>
            <a:off x="1231761" y="1167377"/>
            <a:ext cx="8184497" cy="1303020"/>
          </a:xfrm>
          <a:prstGeom prst="rect">
            <a:avLst/>
          </a:prstGeom>
        </p:spPr>
        <p:txBody>
          <a:bodyPr lIns="0" tIns="0" rIns="0" bIns="0" rtlCol="0" anchor="t">
            <a:spAutoFit/>
          </a:bodyPr>
          <a:lstStyle/>
          <a:p>
            <a:pPr algn="ctr">
              <a:lnSpc>
                <a:spcPts val="10080"/>
              </a:lnSpc>
            </a:pPr>
            <a:r>
              <a:rPr lang="en-US" sz="7200" b="1" u="sng">
                <a:solidFill>
                  <a:srgbClr val="000000"/>
                </a:solidFill>
                <a:latin typeface="Cloud Condensed Bold"/>
                <a:ea typeface="Cloud Condensed Bold"/>
                <a:cs typeface="Cloud Condensed Bold"/>
                <a:sym typeface="Cloud Condensed Bold"/>
              </a:rPr>
              <a:t>Pastoral support</a:t>
            </a:r>
          </a:p>
        </p:txBody>
      </p:sp>
      <p:sp>
        <p:nvSpPr>
          <p:cNvPr id="13" name="TextBox 13"/>
          <p:cNvSpPr txBox="1"/>
          <p:nvPr/>
        </p:nvSpPr>
        <p:spPr>
          <a:xfrm>
            <a:off x="1028700" y="2872633"/>
            <a:ext cx="8590618" cy="6463451"/>
          </a:xfrm>
          <a:prstGeom prst="rect">
            <a:avLst/>
          </a:prstGeom>
        </p:spPr>
        <p:txBody>
          <a:bodyPr lIns="0" tIns="0" rIns="0" bIns="0" rtlCol="0" anchor="t">
            <a:spAutoFit/>
          </a:bodyPr>
          <a:lstStyle/>
          <a:p>
            <a:pPr marL="658390" lvl="1" indent="-329195" algn="l">
              <a:lnSpc>
                <a:spcPts val="6099"/>
              </a:lnSpc>
              <a:buFont typeface="Arial"/>
              <a:buChar char="•"/>
            </a:pPr>
            <a:r>
              <a:rPr lang="en-US" sz="3049">
                <a:solidFill>
                  <a:srgbClr val="000000"/>
                </a:solidFill>
                <a:latin typeface="Cloud Condensed"/>
                <a:ea typeface="Cloud Condensed"/>
                <a:cs typeface="Cloud Condensed"/>
                <a:sym typeface="Cloud Condensed"/>
              </a:rPr>
              <a:t>At Bramhope we recognise that positive social, emotional and mental health is fundamental to the healthy development and educational achievement of children. ​</a:t>
            </a:r>
          </a:p>
          <a:p>
            <a:pPr marL="658390" lvl="1" indent="-329195" algn="l">
              <a:lnSpc>
                <a:spcPts val="6099"/>
              </a:lnSpc>
              <a:buFont typeface="Arial"/>
              <a:buChar char="•"/>
            </a:pPr>
            <a:r>
              <a:rPr lang="en-US" sz="3049">
                <a:solidFill>
                  <a:srgbClr val="000000"/>
                </a:solidFill>
                <a:latin typeface="Cloud Condensed"/>
                <a:ea typeface="Cloud Condensed"/>
                <a:cs typeface="Cloud Condensed"/>
                <a:sym typeface="Cloud Condensed"/>
              </a:rPr>
              <a:t>We work closely with other adults and external agencies to identify and break down barriers to learning, helping children to stay motivated and "Be Their Best".​</a:t>
            </a:r>
          </a:p>
          <a:p>
            <a:pPr marL="208817" lvl="1" indent="-104408" algn="l">
              <a:lnSpc>
                <a:spcPts val="1934"/>
              </a:lnSpc>
              <a:buFont typeface="Arial"/>
              <a:buChar char="•"/>
            </a:pPr>
            <a:endParaRPr lang="en-US" sz="3049">
              <a:solidFill>
                <a:srgbClr val="000000"/>
              </a:solidFill>
              <a:latin typeface="Cloud Condensed"/>
              <a:ea typeface="Cloud Condensed"/>
              <a:cs typeface="Cloud Condensed"/>
              <a:sym typeface="Cloud Condensed"/>
            </a:endParaRPr>
          </a:p>
        </p:txBody>
      </p:sp>
      <p:sp>
        <p:nvSpPr>
          <p:cNvPr id="14" name="TextBox 14"/>
          <p:cNvSpPr txBox="1"/>
          <p:nvPr/>
        </p:nvSpPr>
        <p:spPr>
          <a:xfrm>
            <a:off x="11049674" y="6480586"/>
            <a:ext cx="5755085" cy="2777714"/>
          </a:xfrm>
          <a:prstGeom prst="rect">
            <a:avLst/>
          </a:prstGeom>
        </p:spPr>
        <p:txBody>
          <a:bodyPr lIns="0" tIns="0" rIns="0" bIns="0" rtlCol="0" anchor="t">
            <a:spAutoFit/>
          </a:bodyPr>
          <a:lstStyle/>
          <a:p>
            <a:pPr algn="ctr">
              <a:lnSpc>
                <a:spcPts val="4397"/>
              </a:lnSpc>
              <a:spcBef>
                <a:spcPct val="0"/>
              </a:spcBef>
            </a:pPr>
            <a:r>
              <a:rPr lang="en-US" sz="3141">
                <a:solidFill>
                  <a:srgbClr val="000000"/>
                </a:solidFill>
                <a:latin typeface="Cloud Condensed"/>
                <a:ea typeface="Cloud Condensed"/>
                <a:cs typeface="Cloud Condensed"/>
                <a:sym typeface="Cloud Condensed"/>
              </a:rPr>
              <a:t>​Mrs Caroline Judd​</a:t>
            </a:r>
          </a:p>
          <a:p>
            <a:pPr algn="ctr">
              <a:lnSpc>
                <a:spcPts val="4397"/>
              </a:lnSpc>
              <a:spcBef>
                <a:spcPct val="0"/>
              </a:spcBef>
            </a:pPr>
            <a:r>
              <a:rPr lang="en-US" sz="3141">
                <a:solidFill>
                  <a:srgbClr val="000000"/>
                </a:solidFill>
                <a:latin typeface="Cloud Condensed"/>
                <a:ea typeface="Cloud Condensed"/>
                <a:cs typeface="Cloud Condensed"/>
                <a:sym typeface="Cloud Condensed"/>
              </a:rPr>
              <a:t>Pastoral Lead​</a:t>
            </a:r>
          </a:p>
          <a:p>
            <a:pPr algn="ctr">
              <a:lnSpc>
                <a:spcPts val="4397"/>
              </a:lnSpc>
              <a:spcBef>
                <a:spcPct val="0"/>
              </a:spcBef>
            </a:pPr>
            <a:r>
              <a:rPr lang="en-US" sz="3141">
                <a:solidFill>
                  <a:srgbClr val="000000"/>
                </a:solidFill>
                <a:latin typeface="Cloud Condensed"/>
                <a:ea typeface="Cloud Condensed"/>
                <a:cs typeface="Cloud Condensed"/>
                <a:sym typeface="Cloud Condensed"/>
              </a:rPr>
              <a:t>Deputy Designated Safeguarding lead​</a:t>
            </a:r>
          </a:p>
          <a:p>
            <a:pPr algn="ctr">
              <a:lnSpc>
                <a:spcPts val="4397"/>
              </a:lnSpc>
              <a:spcBef>
                <a:spcPct val="0"/>
              </a:spcBef>
            </a:pPr>
            <a:r>
              <a:rPr lang="en-US" sz="3141">
                <a:solidFill>
                  <a:srgbClr val="000000"/>
                </a:solidFill>
                <a:latin typeface="Cloud Condensed"/>
                <a:ea typeface="Cloud Condensed"/>
                <a:cs typeface="Cloud Condensed"/>
                <a:sym typeface="Cloud Condensed"/>
              </a:rPr>
              <a:t>​</a:t>
            </a:r>
          </a:p>
          <a:p>
            <a:pPr algn="ctr">
              <a:lnSpc>
                <a:spcPts val="4397"/>
              </a:lnSpc>
              <a:spcBef>
                <a:spcPct val="0"/>
              </a:spcBef>
            </a:pPr>
            <a:r>
              <a:rPr lang="en-US" sz="3141">
                <a:solidFill>
                  <a:srgbClr val="000000"/>
                </a:solidFill>
                <a:latin typeface="Cloud Condensed"/>
                <a:ea typeface="Cloud Condensed"/>
                <a:cs typeface="Cloud Condensed"/>
                <a:sym typeface="Cloud Condensed"/>
              </a:rPr>
              <a:t>pastoral@bramhopeprimaryschool.co.uk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1028700"/>
            <a:ext cx="8590618" cy="1789924"/>
            <a:chOff x="0" y="0"/>
            <a:chExt cx="2982770" cy="621484"/>
          </a:xfrm>
        </p:grpSpPr>
        <p:sp>
          <p:nvSpPr>
            <p:cNvPr id="6" name="Freeform 6"/>
            <p:cNvSpPr/>
            <p:nvPr/>
          </p:nvSpPr>
          <p:spPr>
            <a:xfrm>
              <a:off x="0" y="0"/>
              <a:ext cx="2982770" cy="621484"/>
            </a:xfrm>
            <a:custGeom>
              <a:avLst/>
              <a:gdLst/>
              <a:ahLst/>
              <a:cxnLst/>
              <a:rect l="l" t="t" r="r" b="b"/>
              <a:pathLst>
                <a:path w="2982770" h="621484">
                  <a:moveTo>
                    <a:pt x="18024" y="0"/>
                  </a:moveTo>
                  <a:lnTo>
                    <a:pt x="2964746" y="0"/>
                  </a:lnTo>
                  <a:cubicBezTo>
                    <a:pt x="2969526" y="0"/>
                    <a:pt x="2974111" y="1899"/>
                    <a:pt x="2977491" y="5279"/>
                  </a:cubicBezTo>
                  <a:cubicBezTo>
                    <a:pt x="2980871" y="8659"/>
                    <a:pt x="2982770" y="13244"/>
                    <a:pt x="2982770" y="18024"/>
                  </a:cubicBezTo>
                  <a:lnTo>
                    <a:pt x="2982770" y="603460"/>
                  </a:lnTo>
                  <a:cubicBezTo>
                    <a:pt x="2982770" y="608240"/>
                    <a:pt x="2980871" y="612825"/>
                    <a:pt x="2977491" y="616205"/>
                  </a:cubicBezTo>
                  <a:cubicBezTo>
                    <a:pt x="2974111" y="619585"/>
                    <a:pt x="2969526" y="621484"/>
                    <a:pt x="2964746" y="621484"/>
                  </a:cubicBezTo>
                  <a:lnTo>
                    <a:pt x="18024" y="621484"/>
                  </a:lnTo>
                  <a:cubicBezTo>
                    <a:pt x="13244" y="621484"/>
                    <a:pt x="8659" y="619585"/>
                    <a:pt x="5279" y="616205"/>
                  </a:cubicBezTo>
                  <a:cubicBezTo>
                    <a:pt x="1899" y="612825"/>
                    <a:pt x="0" y="608240"/>
                    <a:pt x="0" y="603460"/>
                  </a:cubicBezTo>
                  <a:lnTo>
                    <a:pt x="0" y="18024"/>
                  </a:lnTo>
                  <a:cubicBezTo>
                    <a:pt x="0" y="13244"/>
                    <a:pt x="1899" y="8659"/>
                    <a:pt x="5279" y="5279"/>
                  </a:cubicBezTo>
                  <a:cubicBezTo>
                    <a:pt x="8659" y="1899"/>
                    <a:pt x="13244" y="0"/>
                    <a:pt x="18024"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2982770"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1028700" y="3129808"/>
            <a:ext cx="8590618" cy="6128492"/>
            <a:chOff x="0" y="0"/>
            <a:chExt cx="2982770" cy="2127889"/>
          </a:xfrm>
        </p:grpSpPr>
        <p:sp>
          <p:nvSpPr>
            <p:cNvPr id="9" name="Freeform 9"/>
            <p:cNvSpPr/>
            <p:nvPr/>
          </p:nvSpPr>
          <p:spPr>
            <a:xfrm>
              <a:off x="0" y="0"/>
              <a:ext cx="2982770" cy="2127889"/>
            </a:xfrm>
            <a:custGeom>
              <a:avLst/>
              <a:gdLst/>
              <a:ahLst/>
              <a:cxnLst/>
              <a:rect l="l" t="t" r="r" b="b"/>
              <a:pathLst>
                <a:path w="2982770" h="2127889">
                  <a:moveTo>
                    <a:pt x="18024" y="0"/>
                  </a:moveTo>
                  <a:lnTo>
                    <a:pt x="2964746" y="0"/>
                  </a:lnTo>
                  <a:cubicBezTo>
                    <a:pt x="2969526" y="0"/>
                    <a:pt x="2974111" y="1899"/>
                    <a:pt x="2977491" y="5279"/>
                  </a:cubicBezTo>
                  <a:cubicBezTo>
                    <a:pt x="2980871" y="8659"/>
                    <a:pt x="2982770" y="13244"/>
                    <a:pt x="2982770" y="18024"/>
                  </a:cubicBezTo>
                  <a:lnTo>
                    <a:pt x="2982770" y="2109865"/>
                  </a:lnTo>
                  <a:cubicBezTo>
                    <a:pt x="2982770" y="2114645"/>
                    <a:pt x="2980871" y="2119229"/>
                    <a:pt x="2977491" y="2122610"/>
                  </a:cubicBezTo>
                  <a:cubicBezTo>
                    <a:pt x="2974111" y="2125990"/>
                    <a:pt x="2969526" y="2127889"/>
                    <a:pt x="2964746" y="2127889"/>
                  </a:cubicBezTo>
                  <a:lnTo>
                    <a:pt x="18024" y="2127889"/>
                  </a:lnTo>
                  <a:cubicBezTo>
                    <a:pt x="13244" y="2127889"/>
                    <a:pt x="8659" y="2125990"/>
                    <a:pt x="5279" y="2122610"/>
                  </a:cubicBezTo>
                  <a:cubicBezTo>
                    <a:pt x="1899" y="2119229"/>
                    <a:pt x="0" y="2114645"/>
                    <a:pt x="0" y="2109865"/>
                  </a:cubicBezTo>
                  <a:lnTo>
                    <a:pt x="0" y="18024"/>
                  </a:lnTo>
                  <a:cubicBezTo>
                    <a:pt x="0" y="13244"/>
                    <a:pt x="1899" y="8659"/>
                    <a:pt x="5279" y="5279"/>
                  </a:cubicBezTo>
                  <a:cubicBezTo>
                    <a:pt x="8659" y="1899"/>
                    <a:pt x="13244" y="0"/>
                    <a:pt x="18024"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2982770" cy="2185039"/>
            </a:xfrm>
            <a:prstGeom prst="rect">
              <a:avLst/>
            </a:prstGeom>
          </p:spPr>
          <p:txBody>
            <a:bodyPr lIns="38534" tIns="38534" rIns="38534" bIns="38534" rtlCol="0" anchor="ctr"/>
            <a:lstStyle/>
            <a:p>
              <a:pPr algn="ctr">
                <a:lnSpc>
                  <a:spcPts val="2017"/>
                </a:lnSpc>
              </a:pPr>
              <a:endParaRPr/>
            </a:p>
          </p:txBody>
        </p:sp>
      </p:grpSp>
      <p:sp>
        <p:nvSpPr>
          <p:cNvPr id="11" name="Freeform 11"/>
          <p:cNvSpPr/>
          <p:nvPr/>
        </p:nvSpPr>
        <p:spPr>
          <a:xfrm>
            <a:off x="11287601" y="1028700"/>
            <a:ext cx="4953540" cy="4953540"/>
          </a:xfrm>
          <a:custGeom>
            <a:avLst/>
            <a:gdLst/>
            <a:ahLst/>
            <a:cxnLst/>
            <a:rect l="l" t="t" r="r" b="b"/>
            <a:pathLst>
              <a:path w="4953540" h="4953540">
                <a:moveTo>
                  <a:pt x="0" y="0"/>
                </a:moveTo>
                <a:lnTo>
                  <a:pt x="4953540" y="0"/>
                </a:lnTo>
                <a:lnTo>
                  <a:pt x="4953540" y="4953540"/>
                </a:lnTo>
                <a:lnTo>
                  <a:pt x="0" y="4953540"/>
                </a:lnTo>
                <a:lnTo>
                  <a:pt x="0" y="0"/>
                </a:lnTo>
                <a:close/>
              </a:path>
            </a:pathLst>
          </a:custGeom>
          <a:blipFill>
            <a:blip r:embed="rId2"/>
            <a:stretch>
              <a:fillRect/>
            </a:stretch>
          </a:blipFill>
        </p:spPr>
      </p:sp>
      <p:sp>
        <p:nvSpPr>
          <p:cNvPr id="12" name="TextBox 12"/>
          <p:cNvSpPr txBox="1"/>
          <p:nvPr/>
        </p:nvSpPr>
        <p:spPr>
          <a:xfrm>
            <a:off x="1231761" y="1167377"/>
            <a:ext cx="8184497" cy="1303020"/>
          </a:xfrm>
          <a:prstGeom prst="rect">
            <a:avLst/>
          </a:prstGeom>
        </p:spPr>
        <p:txBody>
          <a:bodyPr lIns="0" tIns="0" rIns="0" bIns="0" rtlCol="0" anchor="t">
            <a:spAutoFit/>
          </a:bodyPr>
          <a:lstStyle/>
          <a:p>
            <a:pPr algn="ctr">
              <a:lnSpc>
                <a:spcPts val="10080"/>
              </a:lnSpc>
            </a:pPr>
            <a:r>
              <a:rPr lang="en-US" sz="7200" b="1" u="sng">
                <a:solidFill>
                  <a:srgbClr val="000000"/>
                </a:solidFill>
                <a:latin typeface="Cloud Condensed Bold"/>
                <a:ea typeface="Cloud Condensed Bold"/>
                <a:cs typeface="Cloud Condensed Bold"/>
                <a:sym typeface="Cloud Condensed Bold"/>
              </a:rPr>
              <a:t>SENDCo</a:t>
            </a:r>
          </a:p>
        </p:txBody>
      </p:sp>
      <p:sp>
        <p:nvSpPr>
          <p:cNvPr id="13" name="TextBox 13"/>
          <p:cNvSpPr txBox="1"/>
          <p:nvPr/>
        </p:nvSpPr>
        <p:spPr>
          <a:xfrm>
            <a:off x="1028700" y="3406086"/>
            <a:ext cx="8590618" cy="5366386"/>
          </a:xfrm>
          <a:prstGeom prst="rect">
            <a:avLst/>
          </a:prstGeom>
        </p:spPr>
        <p:txBody>
          <a:bodyPr lIns="0" tIns="0" rIns="0" bIns="0" rtlCol="0" anchor="t">
            <a:spAutoFit/>
          </a:bodyPr>
          <a:lstStyle/>
          <a:p>
            <a:pPr marL="518158" lvl="1" indent="-259079" algn="l">
              <a:lnSpc>
                <a:spcPts val="4799"/>
              </a:lnSpc>
              <a:buFont typeface="Arial"/>
              <a:buChar char="•"/>
            </a:pPr>
            <a:r>
              <a:rPr lang="en-US" sz="2399">
                <a:solidFill>
                  <a:srgbClr val="000000"/>
                </a:solidFill>
                <a:latin typeface="Cloud Condensed"/>
                <a:ea typeface="Cloud Condensed"/>
                <a:cs typeface="Cloud Condensed"/>
                <a:sym typeface="Cloud Condensed"/>
              </a:rPr>
              <a:t> Special Educational Needs and Disabilities Co-Ordinator​</a:t>
            </a:r>
          </a:p>
          <a:p>
            <a:pPr marL="518158" lvl="1" indent="-259079" algn="l">
              <a:lnSpc>
                <a:spcPts val="4799"/>
              </a:lnSpc>
              <a:buFont typeface="Arial"/>
              <a:buChar char="•"/>
            </a:pPr>
            <a:r>
              <a:rPr lang="en-US" sz="2399">
                <a:solidFill>
                  <a:srgbClr val="000000"/>
                </a:solidFill>
                <a:latin typeface="Cloud Condensed"/>
                <a:ea typeface="Cloud Condensed"/>
                <a:cs typeface="Cloud Condensed"/>
                <a:sym typeface="Cloud Condensed"/>
              </a:rPr>
              <a:t> Responsible for coordinating provisions across the school and liaising with external agencies. ​</a:t>
            </a:r>
          </a:p>
          <a:p>
            <a:pPr marL="518158" lvl="1" indent="-259079" algn="l">
              <a:lnSpc>
                <a:spcPts val="4799"/>
              </a:lnSpc>
              <a:buFont typeface="Arial"/>
              <a:buChar char="•"/>
            </a:pPr>
            <a:r>
              <a:rPr lang="en-US" sz="2399">
                <a:solidFill>
                  <a:srgbClr val="000000"/>
                </a:solidFill>
                <a:latin typeface="Cloud Condensed"/>
                <a:ea typeface="Cloud Condensed"/>
                <a:cs typeface="Cloud Condensed"/>
                <a:sym typeface="Cloud Condensed"/>
              </a:rPr>
              <a:t>In the first instance, a discussion with your child’s class teacher is incredibly beneficial.​</a:t>
            </a:r>
          </a:p>
          <a:p>
            <a:pPr marL="518158" lvl="1" indent="-259079" algn="l">
              <a:lnSpc>
                <a:spcPts val="4799"/>
              </a:lnSpc>
              <a:buFont typeface="Arial"/>
              <a:buChar char="•"/>
            </a:pPr>
            <a:r>
              <a:rPr lang="en-US" sz="2399">
                <a:solidFill>
                  <a:srgbClr val="000000"/>
                </a:solidFill>
                <a:latin typeface="Cloud Condensed"/>
                <a:ea typeface="Cloud Condensed"/>
                <a:cs typeface="Cloud Condensed"/>
                <a:sym typeface="Cloud Condensed"/>
              </a:rPr>
              <a:t>The SENDCo can become involved when the provision needed is beyond what can be delivered in the classroom alone and a specific special educational need is identified.​</a:t>
            </a:r>
          </a:p>
          <a:p>
            <a:pPr marL="518158" lvl="1" indent="-259079" algn="l">
              <a:lnSpc>
                <a:spcPts val="4799"/>
              </a:lnSpc>
              <a:buFont typeface="Arial"/>
              <a:buChar char="•"/>
            </a:pPr>
            <a:r>
              <a:rPr lang="en-US" sz="2399">
                <a:solidFill>
                  <a:srgbClr val="000000"/>
                </a:solidFill>
                <a:latin typeface="Cloud Condensed"/>
                <a:ea typeface="Cloud Condensed"/>
                <a:cs typeface="Cloud Condensed"/>
                <a:sym typeface="Cloud Condensed"/>
              </a:rPr>
              <a:t>Parents and children are always involved in discussions.​</a:t>
            </a:r>
          </a:p>
        </p:txBody>
      </p:sp>
      <p:sp>
        <p:nvSpPr>
          <p:cNvPr id="14" name="TextBox 14"/>
          <p:cNvSpPr txBox="1"/>
          <p:nvPr/>
        </p:nvSpPr>
        <p:spPr>
          <a:xfrm>
            <a:off x="11287601" y="6480586"/>
            <a:ext cx="5279231" cy="2225264"/>
          </a:xfrm>
          <a:prstGeom prst="rect">
            <a:avLst/>
          </a:prstGeom>
        </p:spPr>
        <p:txBody>
          <a:bodyPr lIns="0" tIns="0" rIns="0" bIns="0" rtlCol="0" anchor="t">
            <a:spAutoFit/>
          </a:bodyPr>
          <a:lstStyle/>
          <a:p>
            <a:pPr algn="ctr">
              <a:lnSpc>
                <a:spcPts val="4397"/>
              </a:lnSpc>
            </a:pPr>
            <a:r>
              <a:rPr lang="en-US" sz="3141">
                <a:solidFill>
                  <a:srgbClr val="000000"/>
                </a:solidFill>
                <a:latin typeface="Cloud Condensed"/>
                <a:ea typeface="Cloud Condensed"/>
                <a:cs typeface="Cloud Condensed"/>
                <a:sym typeface="Cloud Condensed"/>
              </a:rPr>
              <a:t>Ms House</a:t>
            </a:r>
          </a:p>
          <a:p>
            <a:pPr algn="ctr">
              <a:lnSpc>
                <a:spcPts val="4397"/>
              </a:lnSpc>
            </a:pPr>
            <a:r>
              <a:rPr lang="en-US" sz="3141">
                <a:solidFill>
                  <a:srgbClr val="000000"/>
                </a:solidFill>
                <a:latin typeface="Cloud Condensed"/>
                <a:ea typeface="Cloud Condensed"/>
                <a:cs typeface="Cloud Condensed"/>
                <a:sym typeface="Cloud Condensed"/>
              </a:rPr>
              <a:t>SENDCo and Year 4 Class Teacher</a:t>
            </a:r>
          </a:p>
          <a:p>
            <a:pPr algn="ctr">
              <a:lnSpc>
                <a:spcPts val="4397"/>
              </a:lnSpc>
            </a:pPr>
            <a:endParaRPr lang="en-US" sz="3141">
              <a:solidFill>
                <a:srgbClr val="000000"/>
              </a:solidFill>
              <a:latin typeface="Cloud Condensed"/>
              <a:ea typeface="Cloud Condensed"/>
              <a:cs typeface="Cloud Condensed"/>
              <a:sym typeface="Cloud Condensed"/>
            </a:endParaRPr>
          </a:p>
          <a:p>
            <a:pPr algn="ctr">
              <a:lnSpc>
                <a:spcPts val="4397"/>
              </a:lnSpc>
              <a:spcBef>
                <a:spcPct val="0"/>
              </a:spcBef>
            </a:pPr>
            <a:r>
              <a:rPr lang="en-US" sz="3141">
                <a:solidFill>
                  <a:srgbClr val="000000"/>
                </a:solidFill>
                <a:latin typeface="Cloud Condensed"/>
                <a:ea typeface="Cloud Condensed"/>
                <a:cs typeface="Cloud Condensed"/>
                <a:sym typeface="Cloud Condensed"/>
              </a:rPr>
              <a:t>send@bramhopeprimaryschool.co.uk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1028700"/>
            <a:ext cx="16230600" cy="1789924"/>
            <a:chOff x="0" y="0"/>
            <a:chExt cx="5635467" cy="621484"/>
          </a:xfrm>
        </p:grpSpPr>
        <p:sp>
          <p:nvSpPr>
            <p:cNvPr id="6" name="Freeform 6"/>
            <p:cNvSpPr/>
            <p:nvPr/>
          </p:nvSpPr>
          <p:spPr>
            <a:xfrm>
              <a:off x="0" y="0"/>
              <a:ext cx="5635467" cy="621484"/>
            </a:xfrm>
            <a:custGeom>
              <a:avLst/>
              <a:gdLst/>
              <a:ahLst/>
              <a:cxnLst/>
              <a:rect l="l" t="t" r="r" b="b"/>
              <a:pathLst>
                <a:path w="5635467" h="621484">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9313385" y="6517819"/>
            <a:ext cx="4861242" cy="2899711"/>
          </a:xfrm>
          <a:custGeom>
            <a:avLst/>
            <a:gdLst/>
            <a:ahLst/>
            <a:cxnLst/>
            <a:rect l="l" t="t" r="r" b="b"/>
            <a:pathLst>
              <a:path w="4861242" h="2899711">
                <a:moveTo>
                  <a:pt x="0" y="0"/>
                </a:moveTo>
                <a:lnTo>
                  <a:pt x="4861242" y="0"/>
                </a:lnTo>
                <a:lnTo>
                  <a:pt x="4861242" y="2899710"/>
                </a:lnTo>
                <a:lnTo>
                  <a:pt x="0" y="2899710"/>
                </a:lnTo>
                <a:lnTo>
                  <a:pt x="0" y="0"/>
                </a:lnTo>
                <a:close/>
              </a:path>
            </a:pathLst>
          </a:custGeom>
          <a:blipFill>
            <a:blip r:embed="rId2"/>
            <a:stretch>
              <a:fillRect l="-2844"/>
            </a:stretch>
          </a:blipFill>
        </p:spPr>
      </p:sp>
      <p:sp>
        <p:nvSpPr>
          <p:cNvPr id="9" name="Freeform 9"/>
          <p:cNvSpPr/>
          <p:nvPr/>
        </p:nvSpPr>
        <p:spPr>
          <a:xfrm>
            <a:off x="8415970" y="3051722"/>
            <a:ext cx="3652205" cy="2742175"/>
          </a:xfrm>
          <a:custGeom>
            <a:avLst/>
            <a:gdLst/>
            <a:ahLst/>
            <a:cxnLst/>
            <a:rect l="l" t="t" r="r" b="b"/>
            <a:pathLst>
              <a:path w="3652205" h="2742175">
                <a:moveTo>
                  <a:pt x="0" y="0"/>
                </a:moveTo>
                <a:lnTo>
                  <a:pt x="3652205" y="0"/>
                </a:lnTo>
                <a:lnTo>
                  <a:pt x="3652205" y="2742175"/>
                </a:lnTo>
                <a:lnTo>
                  <a:pt x="0" y="2742175"/>
                </a:lnTo>
                <a:lnTo>
                  <a:pt x="0" y="0"/>
                </a:lnTo>
                <a:close/>
              </a:path>
            </a:pathLst>
          </a:custGeom>
          <a:blipFill>
            <a:blip r:embed="rId3"/>
            <a:stretch>
              <a:fillRect t="-5880" r="-95192"/>
            </a:stretch>
          </a:blipFill>
        </p:spPr>
      </p:sp>
      <p:sp>
        <p:nvSpPr>
          <p:cNvPr id="10" name="Freeform 10"/>
          <p:cNvSpPr/>
          <p:nvPr/>
        </p:nvSpPr>
        <p:spPr>
          <a:xfrm>
            <a:off x="12575760" y="3051722"/>
            <a:ext cx="4683540" cy="3237497"/>
          </a:xfrm>
          <a:custGeom>
            <a:avLst/>
            <a:gdLst/>
            <a:ahLst/>
            <a:cxnLst/>
            <a:rect l="l" t="t" r="r" b="b"/>
            <a:pathLst>
              <a:path w="4683540" h="3237497">
                <a:moveTo>
                  <a:pt x="0" y="0"/>
                </a:moveTo>
                <a:lnTo>
                  <a:pt x="4683540" y="0"/>
                </a:lnTo>
                <a:lnTo>
                  <a:pt x="4683540" y="3237497"/>
                </a:lnTo>
                <a:lnTo>
                  <a:pt x="0" y="3237497"/>
                </a:lnTo>
                <a:lnTo>
                  <a:pt x="0" y="0"/>
                </a:lnTo>
                <a:close/>
              </a:path>
            </a:pathLst>
          </a:custGeom>
          <a:blipFill>
            <a:blip r:embed="rId4"/>
            <a:stretch>
              <a:fillRect/>
            </a:stretch>
          </a:blipFill>
        </p:spPr>
      </p:sp>
      <p:sp>
        <p:nvSpPr>
          <p:cNvPr id="11" name="TextBox 11"/>
          <p:cNvSpPr txBox="1"/>
          <p:nvPr/>
        </p:nvSpPr>
        <p:spPr>
          <a:xfrm>
            <a:off x="3949368" y="1167377"/>
            <a:ext cx="10389264" cy="1303020"/>
          </a:xfrm>
          <a:prstGeom prst="rect">
            <a:avLst/>
          </a:prstGeom>
        </p:spPr>
        <p:txBody>
          <a:bodyPr lIns="0" tIns="0" rIns="0" bIns="0" rtlCol="0" anchor="t">
            <a:spAutoFit/>
          </a:bodyPr>
          <a:lstStyle/>
          <a:p>
            <a:pPr algn="ctr">
              <a:lnSpc>
                <a:spcPts val="10080"/>
              </a:lnSpc>
            </a:pPr>
            <a:r>
              <a:rPr lang="en-US" sz="7200" b="1" u="sng">
                <a:solidFill>
                  <a:srgbClr val="000000"/>
                </a:solidFill>
                <a:latin typeface="Cloud Condensed Bold"/>
                <a:ea typeface="Cloud Condensed Bold"/>
                <a:cs typeface="Cloud Condensed Bold"/>
                <a:sym typeface="Cloud Condensed Bold"/>
              </a:rPr>
              <a:t>Quality First Teaching</a:t>
            </a:r>
          </a:p>
        </p:txBody>
      </p:sp>
      <p:sp>
        <p:nvSpPr>
          <p:cNvPr id="12" name="TextBox 12"/>
          <p:cNvSpPr txBox="1"/>
          <p:nvPr/>
        </p:nvSpPr>
        <p:spPr>
          <a:xfrm>
            <a:off x="1028700" y="2937422"/>
            <a:ext cx="7070409" cy="6103209"/>
          </a:xfrm>
          <a:prstGeom prst="rect">
            <a:avLst/>
          </a:prstGeom>
        </p:spPr>
        <p:txBody>
          <a:bodyPr lIns="0" tIns="0" rIns="0" bIns="0" rtlCol="0" anchor="t">
            <a:spAutoFit/>
          </a:bodyPr>
          <a:lstStyle/>
          <a:p>
            <a:pPr algn="ctr">
              <a:lnSpc>
                <a:spcPts val="5377"/>
              </a:lnSpc>
            </a:pPr>
            <a:r>
              <a:rPr lang="en-US" sz="3841">
                <a:solidFill>
                  <a:srgbClr val="000000"/>
                </a:solidFill>
                <a:latin typeface="Cloud Condensed"/>
                <a:ea typeface="Cloud Condensed"/>
                <a:cs typeface="Cloud Condensed"/>
                <a:sym typeface="Cloud Condensed"/>
              </a:rPr>
              <a:t>For example: </a:t>
            </a:r>
          </a:p>
          <a:p>
            <a:pPr marL="829307" lvl="1" indent="-414653" algn="l">
              <a:lnSpc>
                <a:spcPts val="5377"/>
              </a:lnSpc>
              <a:buFont typeface="Arial"/>
              <a:buChar char="•"/>
            </a:pPr>
            <a:r>
              <a:rPr lang="en-US" sz="3841">
                <a:solidFill>
                  <a:srgbClr val="000000"/>
                </a:solidFill>
                <a:latin typeface="Cloud Condensed"/>
                <a:ea typeface="Cloud Condensed"/>
                <a:cs typeface="Cloud Condensed"/>
                <a:sym typeface="Cloud Condensed"/>
              </a:rPr>
              <a:t>Visual time table</a:t>
            </a:r>
          </a:p>
          <a:p>
            <a:pPr marL="829307" lvl="1" indent="-414653" algn="l">
              <a:lnSpc>
                <a:spcPts val="5377"/>
              </a:lnSpc>
              <a:buFont typeface="Arial"/>
              <a:buChar char="•"/>
            </a:pPr>
            <a:r>
              <a:rPr lang="en-US" sz="3841">
                <a:solidFill>
                  <a:srgbClr val="000000"/>
                </a:solidFill>
                <a:latin typeface="Cloud Condensed"/>
                <a:ea typeface="Cloud Condensed"/>
                <a:cs typeface="Cloud Condensed"/>
                <a:sym typeface="Cloud Condensed"/>
              </a:rPr>
              <a:t>Whole class movement breaks</a:t>
            </a:r>
          </a:p>
          <a:p>
            <a:pPr marL="829307" lvl="1" indent="-414653" algn="l">
              <a:lnSpc>
                <a:spcPts val="5377"/>
              </a:lnSpc>
              <a:buFont typeface="Arial"/>
              <a:buChar char="•"/>
            </a:pPr>
            <a:r>
              <a:rPr lang="en-US" sz="3841">
                <a:solidFill>
                  <a:srgbClr val="000000"/>
                </a:solidFill>
                <a:latin typeface="Cloud Condensed"/>
                <a:ea typeface="Cloud Condensed"/>
                <a:cs typeface="Cloud Condensed"/>
                <a:sym typeface="Cloud Condensed"/>
              </a:rPr>
              <a:t>Concrete resources</a:t>
            </a:r>
          </a:p>
          <a:p>
            <a:pPr marL="829307" lvl="1" indent="-414653" algn="l">
              <a:lnSpc>
                <a:spcPts val="5377"/>
              </a:lnSpc>
              <a:buFont typeface="Arial"/>
              <a:buChar char="•"/>
            </a:pPr>
            <a:r>
              <a:rPr lang="en-US" sz="3841">
                <a:solidFill>
                  <a:srgbClr val="000000"/>
                </a:solidFill>
                <a:latin typeface="Cloud Condensed"/>
                <a:ea typeface="Cloud Condensed"/>
                <a:cs typeface="Cloud Condensed"/>
                <a:sym typeface="Cloud Condensed"/>
              </a:rPr>
              <a:t>Word mats</a:t>
            </a:r>
          </a:p>
          <a:p>
            <a:pPr marL="829307" lvl="1" indent="-414653" algn="l">
              <a:lnSpc>
                <a:spcPts val="5377"/>
              </a:lnSpc>
              <a:buFont typeface="Arial"/>
              <a:buChar char="•"/>
            </a:pPr>
            <a:r>
              <a:rPr lang="en-US" sz="3841">
                <a:solidFill>
                  <a:srgbClr val="000000"/>
                </a:solidFill>
                <a:latin typeface="Cloud Condensed"/>
                <a:ea typeface="Cloud Condensed"/>
                <a:cs typeface="Cloud Condensed"/>
                <a:sym typeface="Cloud Condensed"/>
              </a:rPr>
              <a:t>Worked examples</a:t>
            </a:r>
          </a:p>
          <a:p>
            <a:pPr marL="829307" lvl="1" indent="-414653" algn="l">
              <a:lnSpc>
                <a:spcPts val="5377"/>
              </a:lnSpc>
              <a:buFont typeface="Arial"/>
              <a:buChar char="•"/>
            </a:pPr>
            <a:r>
              <a:rPr lang="en-US" sz="3841">
                <a:solidFill>
                  <a:srgbClr val="000000"/>
                </a:solidFill>
                <a:latin typeface="Cloud Condensed"/>
                <a:ea typeface="Cloud Condensed"/>
                <a:cs typeface="Cloud Condensed"/>
                <a:sym typeface="Cloud Condensed"/>
              </a:rPr>
              <a:t>Letter formation</a:t>
            </a:r>
          </a:p>
          <a:p>
            <a:pPr marL="829307" lvl="1" indent="-414653" algn="l">
              <a:lnSpc>
                <a:spcPts val="5377"/>
              </a:lnSpc>
              <a:buFont typeface="Arial"/>
              <a:buChar char="•"/>
            </a:pPr>
            <a:r>
              <a:rPr lang="en-US" sz="3841">
                <a:solidFill>
                  <a:srgbClr val="000000"/>
                </a:solidFill>
                <a:latin typeface="Cloud Condensed"/>
                <a:ea typeface="Cloud Condensed"/>
                <a:cs typeface="Cloud Condensed"/>
                <a:sym typeface="Cloud Condensed"/>
              </a:rPr>
              <a:t>Clear step-by-step instruction</a:t>
            </a:r>
          </a:p>
          <a:p>
            <a:pPr marL="829307" lvl="1" indent="-414653" algn="l">
              <a:lnSpc>
                <a:spcPts val="5377"/>
              </a:lnSpc>
              <a:buFont typeface="Arial"/>
              <a:buChar char="•"/>
            </a:pPr>
            <a:r>
              <a:rPr lang="en-US" sz="3841">
                <a:solidFill>
                  <a:srgbClr val="000000"/>
                </a:solidFill>
                <a:latin typeface="Cloud Condensed"/>
                <a:ea typeface="Cloud Condensed"/>
                <a:cs typeface="Cloud Condensed"/>
                <a:sym typeface="Cloud Condensed"/>
              </a:rPr>
              <a:t>Visual learning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464596" y="512651"/>
            <a:ext cx="9358808" cy="1032097"/>
            <a:chOff x="0" y="0"/>
            <a:chExt cx="5635467" cy="621484"/>
          </a:xfrm>
        </p:grpSpPr>
        <p:sp>
          <p:nvSpPr>
            <p:cNvPr id="6" name="Freeform 6"/>
            <p:cNvSpPr/>
            <p:nvPr/>
          </p:nvSpPr>
          <p:spPr>
            <a:xfrm>
              <a:off x="0" y="0"/>
              <a:ext cx="5635467" cy="621484"/>
            </a:xfrm>
            <a:custGeom>
              <a:avLst/>
              <a:gdLst/>
              <a:ahLst/>
              <a:cxnLst/>
              <a:rect l="l" t="t" r="r" b="b"/>
              <a:pathLst>
                <a:path w="5635467" h="621484">
                  <a:moveTo>
                    <a:pt x="16545" y="0"/>
                  </a:moveTo>
                  <a:lnTo>
                    <a:pt x="5618922" y="0"/>
                  </a:lnTo>
                  <a:cubicBezTo>
                    <a:pt x="5623310" y="0"/>
                    <a:pt x="5627518" y="1743"/>
                    <a:pt x="5630621" y="4846"/>
                  </a:cubicBezTo>
                  <a:cubicBezTo>
                    <a:pt x="5633724" y="7949"/>
                    <a:pt x="5635467" y="12157"/>
                    <a:pt x="5635467" y="16545"/>
                  </a:cubicBezTo>
                  <a:lnTo>
                    <a:pt x="5635467" y="604939"/>
                  </a:lnTo>
                  <a:cubicBezTo>
                    <a:pt x="5635467" y="614077"/>
                    <a:pt x="5628060" y="621484"/>
                    <a:pt x="5618922" y="621484"/>
                  </a:cubicBezTo>
                  <a:lnTo>
                    <a:pt x="16545" y="621484"/>
                  </a:lnTo>
                  <a:cubicBezTo>
                    <a:pt x="12157" y="621484"/>
                    <a:pt x="7949" y="619741"/>
                    <a:pt x="4846" y="616638"/>
                  </a:cubicBezTo>
                  <a:cubicBezTo>
                    <a:pt x="1743" y="613535"/>
                    <a:pt x="0" y="609327"/>
                    <a:pt x="0" y="604939"/>
                  </a:cubicBezTo>
                  <a:lnTo>
                    <a:pt x="0" y="16545"/>
                  </a:lnTo>
                  <a:cubicBezTo>
                    <a:pt x="0" y="12157"/>
                    <a:pt x="1743" y="7949"/>
                    <a:pt x="4846" y="4846"/>
                  </a:cubicBezTo>
                  <a:cubicBezTo>
                    <a:pt x="7949" y="1743"/>
                    <a:pt x="12157" y="0"/>
                    <a:pt x="16545"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2280974" y="1544749"/>
            <a:ext cx="13764152" cy="8155260"/>
          </a:xfrm>
          <a:custGeom>
            <a:avLst/>
            <a:gdLst/>
            <a:ahLst/>
            <a:cxnLst/>
            <a:rect l="l" t="t" r="r" b="b"/>
            <a:pathLst>
              <a:path w="13764152" h="8155260">
                <a:moveTo>
                  <a:pt x="0" y="0"/>
                </a:moveTo>
                <a:lnTo>
                  <a:pt x="13764152" y="0"/>
                </a:lnTo>
                <a:lnTo>
                  <a:pt x="13764152" y="8155260"/>
                </a:lnTo>
                <a:lnTo>
                  <a:pt x="0" y="8155260"/>
                </a:lnTo>
                <a:lnTo>
                  <a:pt x="0" y="0"/>
                </a:lnTo>
                <a:close/>
              </a:path>
            </a:pathLst>
          </a:custGeom>
          <a:blipFill>
            <a:blip r:embed="rId2"/>
            <a:stretch>
              <a:fillRect/>
            </a:stretch>
          </a:blipFill>
        </p:spPr>
      </p:sp>
      <p:sp>
        <p:nvSpPr>
          <p:cNvPr id="9" name="TextBox 9"/>
          <p:cNvSpPr txBox="1"/>
          <p:nvPr/>
        </p:nvSpPr>
        <p:spPr>
          <a:xfrm>
            <a:off x="6148697" y="589619"/>
            <a:ext cx="5990606" cy="751799"/>
          </a:xfrm>
          <a:prstGeom prst="rect">
            <a:avLst/>
          </a:prstGeom>
        </p:spPr>
        <p:txBody>
          <a:bodyPr lIns="0" tIns="0" rIns="0" bIns="0" rtlCol="0" anchor="t">
            <a:spAutoFit/>
          </a:bodyPr>
          <a:lstStyle/>
          <a:p>
            <a:pPr algn="ctr">
              <a:lnSpc>
                <a:spcPts val="5812"/>
              </a:lnSpc>
            </a:pPr>
            <a:r>
              <a:rPr lang="en-US" sz="4151" b="1" u="sng">
                <a:solidFill>
                  <a:srgbClr val="000000"/>
                </a:solidFill>
                <a:latin typeface="Cloud Condensed Bold"/>
                <a:ea typeface="Cloud Condensed Bold"/>
                <a:cs typeface="Cloud Condensed Bold"/>
                <a:sym typeface="Cloud Condensed Bold"/>
              </a:rPr>
              <a:t>4HM Weekly Timetable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464596" y="512651"/>
            <a:ext cx="9358808" cy="1032097"/>
            <a:chOff x="0" y="0"/>
            <a:chExt cx="5635467" cy="621484"/>
          </a:xfrm>
        </p:grpSpPr>
        <p:sp>
          <p:nvSpPr>
            <p:cNvPr id="6" name="Freeform 6"/>
            <p:cNvSpPr/>
            <p:nvPr/>
          </p:nvSpPr>
          <p:spPr>
            <a:xfrm>
              <a:off x="0" y="0"/>
              <a:ext cx="5635467" cy="621484"/>
            </a:xfrm>
            <a:custGeom>
              <a:avLst/>
              <a:gdLst/>
              <a:ahLst/>
              <a:cxnLst/>
              <a:rect l="l" t="t" r="r" b="b"/>
              <a:pathLst>
                <a:path w="5635467" h="621484">
                  <a:moveTo>
                    <a:pt x="16545" y="0"/>
                  </a:moveTo>
                  <a:lnTo>
                    <a:pt x="5618922" y="0"/>
                  </a:lnTo>
                  <a:cubicBezTo>
                    <a:pt x="5623310" y="0"/>
                    <a:pt x="5627518" y="1743"/>
                    <a:pt x="5630621" y="4846"/>
                  </a:cubicBezTo>
                  <a:cubicBezTo>
                    <a:pt x="5633724" y="7949"/>
                    <a:pt x="5635467" y="12157"/>
                    <a:pt x="5635467" y="16545"/>
                  </a:cubicBezTo>
                  <a:lnTo>
                    <a:pt x="5635467" y="604939"/>
                  </a:lnTo>
                  <a:cubicBezTo>
                    <a:pt x="5635467" y="614077"/>
                    <a:pt x="5628060" y="621484"/>
                    <a:pt x="5618922" y="621484"/>
                  </a:cubicBezTo>
                  <a:lnTo>
                    <a:pt x="16545" y="621484"/>
                  </a:lnTo>
                  <a:cubicBezTo>
                    <a:pt x="12157" y="621484"/>
                    <a:pt x="7949" y="619741"/>
                    <a:pt x="4846" y="616638"/>
                  </a:cubicBezTo>
                  <a:cubicBezTo>
                    <a:pt x="1743" y="613535"/>
                    <a:pt x="0" y="609327"/>
                    <a:pt x="0" y="604939"/>
                  </a:cubicBezTo>
                  <a:lnTo>
                    <a:pt x="0" y="16545"/>
                  </a:lnTo>
                  <a:cubicBezTo>
                    <a:pt x="0" y="12157"/>
                    <a:pt x="1743" y="7949"/>
                    <a:pt x="4846" y="4846"/>
                  </a:cubicBezTo>
                  <a:cubicBezTo>
                    <a:pt x="7949" y="1743"/>
                    <a:pt x="12157" y="0"/>
                    <a:pt x="16545"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2984567" y="1684356"/>
            <a:ext cx="12318867" cy="8222844"/>
          </a:xfrm>
          <a:custGeom>
            <a:avLst/>
            <a:gdLst/>
            <a:ahLst/>
            <a:cxnLst/>
            <a:rect l="l" t="t" r="r" b="b"/>
            <a:pathLst>
              <a:path w="12318867" h="8222844">
                <a:moveTo>
                  <a:pt x="0" y="0"/>
                </a:moveTo>
                <a:lnTo>
                  <a:pt x="12318866" y="0"/>
                </a:lnTo>
                <a:lnTo>
                  <a:pt x="12318866" y="8222844"/>
                </a:lnTo>
                <a:lnTo>
                  <a:pt x="0" y="8222844"/>
                </a:lnTo>
                <a:lnTo>
                  <a:pt x="0" y="0"/>
                </a:lnTo>
                <a:close/>
              </a:path>
            </a:pathLst>
          </a:custGeom>
          <a:blipFill>
            <a:blip r:embed="rId2"/>
            <a:stretch>
              <a:fillRect/>
            </a:stretch>
          </a:blipFill>
        </p:spPr>
      </p:sp>
      <p:sp>
        <p:nvSpPr>
          <p:cNvPr id="9" name="TextBox 9"/>
          <p:cNvSpPr txBox="1"/>
          <p:nvPr/>
        </p:nvSpPr>
        <p:spPr>
          <a:xfrm>
            <a:off x="6148697" y="589619"/>
            <a:ext cx="5990606" cy="751799"/>
          </a:xfrm>
          <a:prstGeom prst="rect">
            <a:avLst/>
          </a:prstGeom>
        </p:spPr>
        <p:txBody>
          <a:bodyPr lIns="0" tIns="0" rIns="0" bIns="0" rtlCol="0" anchor="t">
            <a:spAutoFit/>
          </a:bodyPr>
          <a:lstStyle/>
          <a:p>
            <a:pPr algn="ctr">
              <a:lnSpc>
                <a:spcPts val="5812"/>
              </a:lnSpc>
            </a:pPr>
            <a:r>
              <a:rPr lang="en-US" sz="4151" b="1" u="sng">
                <a:solidFill>
                  <a:srgbClr val="000000"/>
                </a:solidFill>
                <a:latin typeface="Cloud Condensed Bold"/>
                <a:ea typeface="Cloud Condensed Bold"/>
                <a:cs typeface="Cloud Condensed Bold"/>
                <a:sym typeface="Cloud Condensed Bold"/>
              </a:rPr>
              <a:t>4M Weekly Timetable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464596" y="512651"/>
            <a:ext cx="9358808" cy="1032097"/>
            <a:chOff x="0" y="0"/>
            <a:chExt cx="5635467" cy="621484"/>
          </a:xfrm>
        </p:grpSpPr>
        <p:sp>
          <p:nvSpPr>
            <p:cNvPr id="6" name="Freeform 6"/>
            <p:cNvSpPr/>
            <p:nvPr/>
          </p:nvSpPr>
          <p:spPr>
            <a:xfrm>
              <a:off x="0" y="0"/>
              <a:ext cx="5635467" cy="621484"/>
            </a:xfrm>
            <a:custGeom>
              <a:avLst/>
              <a:gdLst/>
              <a:ahLst/>
              <a:cxnLst/>
              <a:rect l="l" t="t" r="r" b="b"/>
              <a:pathLst>
                <a:path w="5635467" h="621484">
                  <a:moveTo>
                    <a:pt x="16545" y="0"/>
                  </a:moveTo>
                  <a:lnTo>
                    <a:pt x="5618922" y="0"/>
                  </a:lnTo>
                  <a:cubicBezTo>
                    <a:pt x="5623310" y="0"/>
                    <a:pt x="5627518" y="1743"/>
                    <a:pt x="5630621" y="4846"/>
                  </a:cubicBezTo>
                  <a:cubicBezTo>
                    <a:pt x="5633724" y="7949"/>
                    <a:pt x="5635467" y="12157"/>
                    <a:pt x="5635467" y="16545"/>
                  </a:cubicBezTo>
                  <a:lnTo>
                    <a:pt x="5635467" y="604939"/>
                  </a:lnTo>
                  <a:cubicBezTo>
                    <a:pt x="5635467" y="614077"/>
                    <a:pt x="5628060" y="621484"/>
                    <a:pt x="5618922" y="621484"/>
                  </a:cubicBezTo>
                  <a:lnTo>
                    <a:pt x="16545" y="621484"/>
                  </a:lnTo>
                  <a:cubicBezTo>
                    <a:pt x="12157" y="621484"/>
                    <a:pt x="7949" y="619741"/>
                    <a:pt x="4846" y="616638"/>
                  </a:cubicBezTo>
                  <a:cubicBezTo>
                    <a:pt x="1743" y="613535"/>
                    <a:pt x="0" y="609327"/>
                    <a:pt x="0" y="604939"/>
                  </a:cubicBezTo>
                  <a:lnTo>
                    <a:pt x="0" y="16545"/>
                  </a:lnTo>
                  <a:cubicBezTo>
                    <a:pt x="0" y="12157"/>
                    <a:pt x="1743" y="7949"/>
                    <a:pt x="4846" y="4846"/>
                  </a:cubicBezTo>
                  <a:cubicBezTo>
                    <a:pt x="7949" y="1743"/>
                    <a:pt x="12157" y="0"/>
                    <a:pt x="16545"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2746648" y="2109259"/>
            <a:ext cx="12794704" cy="7149041"/>
          </a:xfrm>
          <a:custGeom>
            <a:avLst/>
            <a:gdLst/>
            <a:ahLst/>
            <a:cxnLst/>
            <a:rect l="l" t="t" r="r" b="b"/>
            <a:pathLst>
              <a:path w="12794704" h="7149041">
                <a:moveTo>
                  <a:pt x="0" y="0"/>
                </a:moveTo>
                <a:lnTo>
                  <a:pt x="12794704" y="0"/>
                </a:lnTo>
                <a:lnTo>
                  <a:pt x="12794704" y="7149041"/>
                </a:lnTo>
                <a:lnTo>
                  <a:pt x="0" y="7149041"/>
                </a:lnTo>
                <a:lnTo>
                  <a:pt x="0" y="0"/>
                </a:lnTo>
                <a:close/>
              </a:path>
            </a:pathLst>
          </a:custGeom>
          <a:blipFill>
            <a:blip r:embed="rId2"/>
            <a:stretch>
              <a:fillRect/>
            </a:stretch>
          </a:blipFill>
          <a:ln w="38100" cap="sq">
            <a:solidFill>
              <a:srgbClr val="000000"/>
            </a:solidFill>
            <a:prstDash val="solid"/>
            <a:miter/>
          </a:ln>
        </p:spPr>
      </p:sp>
      <p:sp>
        <p:nvSpPr>
          <p:cNvPr id="9" name="TextBox 9"/>
          <p:cNvSpPr txBox="1"/>
          <p:nvPr/>
        </p:nvSpPr>
        <p:spPr>
          <a:xfrm>
            <a:off x="6148697" y="589619"/>
            <a:ext cx="5990606" cy="751799"/>
          </a:xfrm>
          <a:prstGeom prst="rect">
            <a:avLst/>
          </a:prstGeom>
        </p:spPr>
        <p:txBody>
          <a:bodyPr lIns="0" tIns="0" rIns="0" bIns="0" rtlCol="0" anchor="t">
            <a:spAutoFit/>
          </a:bodyPr>
          <a:lstStyle/>
          <a:p>
            <a:pPr algn="ctr">
              <a:lnSpc>
                <a:spcPts val="5812"/>
              </a:lnSpc>
            </a:pPr>
            <a:r>
              <a:rPr lang="en-US" sz="4151" b="1" u="sng">
                <a:solidFill>
                  <a:srgbClr val="000000"/>
                </a:solidFill>
                <a:latin typeface="Cloud Condensed Bold"/>
                <a:ea typeface="Cloud Condensed Bold"/>
                <a:cs typeface="Cloud Condensed Bold"/>
                <a:sym typeface="Cloud Condensed Bold"/>
              </a:rPr>
              <a:t>Reading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399605" y="1827755"/>
            <a:ext cx="13651298" cy="7852983"/>
            <a:chOff x="0" y="0"/>
            <a:chExt cx="4739901" cy="2726654"/>
          </a:xfrm>
        </p:grpSpPr>
        <p:sp>
          <p:nvSpPr>
            <p:cNvPr id="6" name="Freeform 6"/>
            <p:cNvSpPr/>
            <p:nvPr/>
          </p:nvSpPr>
          <p:spPr>
            <a:xfrm>
              <a:off x="0" y="0"/>
              <a:ext cx="4739901" cy="2726654"/>
            </a:xfrm>
            <a:custGeom>
              <a:avLst/>
              <a:gdLst/>
              <a:ahLst/>
              <a:cxnLst/>
              <a:rect l="l" t="t" r="r" b="b"/>
              <a:pathLst>
                <a:path w="4739901" h="2726654">
                  <a:moveTo>
                    <a:pt x="11342" y="0"/>
                  </a:moveTo>
                  <a:lnTo>
                    <a:pt x="4728559" y="0"/>
                  </a:lnTo>
                  <a:cubicBezTo>
                    <a:pt x="4731567" y="0"/>
                    <a:pt x="4734452" y="1195"/>
                    <a:pt x="4736579" y="3322"/>
                  </a:cubicBezTo>
                  <a:cubicBezTo>
                    <a:pt x="4738706" y="5449"/>
                    <a:pt x="4739901" y="8334"/>
                    <a:pt x="4739901" y="11342"/>
                  </a:cubicBezTo>
                  <a:lnTo>
                    <a:pt x="4739901" y="2715311"/>
                  </a:lnTo>
                  <a:cubicBezTo>
                    <a:pt x="4739901" y="2721576"/>
                    <a:pt x="4734823" y="2726654"/>
                    <a:pt x="4728559" y="2726654"/>
                  </a:cubicBezTo>
                  <a:lnTo>
                    <a:pt x="11342" y="2726654"/>
                  </a:lnTo>
                  <a:cubicBezTo>
                    <a:pt x="5078" y="2726654"/>
                    <a:pt x="0" y="2721576"/>
                    <a:pt x="0" y="2715311"/>
                  </a:cubicBezTo>
                  <a:lnTo>
                    <a:pt x="0" y="11342"/>
                  </a:lnTo>
                  <a:cubicBezTo>
                    <a:pt x="0" y="5078"/>
                    <a:pt x="5078" y="0"/>
                    <a:pt x="11342"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4739901" cy="278380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4464596" y="512651"/>
            <a:ext cx="9358808" cy="1032097"/>
            <a:chOff x="0" y="0"/>
            <a:chExt cx="5635467" cy="621484"/>
          </a:xfrm>
        </p:grpSpPr>
        <p:sp>
          <p:nvSpPr>
            <p:cNvPr id="9" name="Freeform 9"/>
            <p:cNvSpPr/>
            <p:nvPr/>
          </p:nvSpPr>
          <p:spPr>
            <a:xfrm>
              <a:off x="0" y="0"/>
              <a:ext cx="5635467" cy="621484"/>
            </a:xfrm>
            <a:custGeom>
              <a:avLst/>
              <a:gdLst/>
              <a:ahLst/>
              <a:cxnLst/>
              <a:rect l="l" t="t" r="r" b="b"/>
              <a:pathLst>
                <a:path w="5635467" h="621484">
                  <a:moveTo>
                    <a:pt x="16545" y="0"/>
                  </a:moveTo>
                  <a:lnTo>
                    <a:pt x="5618922" y="0"/>
                  </a:lnTo>
                  <a:cubicBezTo>
                    <a:pt x="5623310" y="0"/>
                    <a:pt x="5627518" y="1743"/>
                    <a:pt x="5630621" y="4846"/>
                  </a:cubicBezTo>
                  <a:cubicBezTo>
                    <a:pt x="5633724" y="7949"/>
                    <a:pt x="5635467" y="12157"/>
                    <a:pt x="5635467" y="16545"/>
                  </a:cubicBezTo>
                  <a:lnTo>
                    <a:pt x="5635467" y="604939"/>
                  </a:lnTo>
                  <a:cubicBezTo>
                    <a:pt x="5635467" y="614077"/>
                    <a:pt x="5628060" y="621484"/>
                    <a:pt x="5618922" y="621484"/>
                  </a:cubicBezTo>
                  <a:lnTo>
                    <a:pt x="16545" y="621484"/>
                  </a:lnTo>
                  <a:cubicBezTo>
                    <a:pt x="12157" y="621484"/>
                    <a:pt x="7949" y="619741"/>
                    <a:pt x="4846" y="616638"/>
                  </a:cubicBezTo>
                  <a:cubicBezTo>
                    <a:pt x="1743" y="613535"/>
                    <a:pt x="0" y="609327"/>
                    <a:pt x="0" y="604939"/>
                  </a:cubicBezTo>
                  <a:lnTo>
                    <a:pt x="0" y="16545"/>
                  </a:lnTo>
                  <a:cubicBezTo>
                    <a:pt x="0" y="12157"/>
                    <a:pt x="1743" y="7949"/>
                    <a:pt x="4846" y="4846"/>
                  </a:cubicBezTo>
                  <a:cubicBezTo>
                    <a:pt x="7949" y="1743"/>
                    <a:pt x="12157" y="0"/>
                    <a:pt x="16545"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sp>
        <p:nvSpPr>
          <p:cNvPr id="11" name="TextBox 11"/>
          <p:cNvSpPr txBox="1"/>
          <p:nvPr/>
        </p:nvSpPr>
        <p:spPr>
          <a:xfrm>
            <a:off x="399605" y="1732505"/>
            <a:ext cx="13423799" cy="7948233"/>
          </a:xfrm>
          <a:prstGeom prst="rect">
            <a:avLst/>
          </a:prstGeom>
        </p:spPr>
        <p:txBody>
          <a:bodyPr lIns="0" tIns="0" rIns="0" bIns="0" rtlCol="0" anchor="t">
            <a:spAutoFit/>
          </a:bodyPr>
          <a:lstStyle/>
          <a:p>
            <a:pPr algn="ctr">
              <a:lnSpc>
                <a:spcPts val="3958"/>
              </a:lnSpc>
              <a:spcBef>
                <a:spcPct val="0"/>
              </a:spcBef>
            </a:pPr>
            <a:r>
              <a:rPr lang="en-US" sz="2827">
                <a:solidFill>
                  <a:srgbClr val="000000"/>
                </a:solidFill>
                <a:latin typeface="Cloud Condensed"/>
                <a:ea typeface="Cloud Condensed"/>
                <a:cs typeface="Cloud Condensed"/>
                <a:sym typeface="Cloud Condensed"/>
              </a:rPr>
              <a:t>Reading plays a very important role in all of our learning. As well as developing a love of reading, our aim is to continue to develop accuracy, automaticity and prosody within reading which supports and strengthens comprehension. All pupils have a reading record to record their reading at home and school. Pupils will select an age/stage appropriate reading book from school. They are able to change their book as and when needed, ideally once a week but we appreciate some books may need longer. While pupils may often read independently at this stage, we ask that parents/carers continue to listen to your child read aloud on a regular basis. We kindly ask for a minimum of one parent/carer comment in your child’s reading record per week (more welcome). The parent/carer comment should communicate pages read and a brief description of your child’s reading. As well as one parent/carer comment per week, pupils may wish to record their own comments including pages read and a reflection of what they have read. Reading records will be collected and checked on Wednesdays. Reading records and books should be brought to school every day, to enable school staff to utilise every opportunity to read one-to-one with pupils. </a:t>
            </a:r>
          </a:p>
          <a:p>
            <a:pPr algn="ctr">
              <a:lnSpc>
                <a:spcPts val="3958"/>
              </a:lnSpc>
              <a:spcBef>
                <a:spcPct val="0"/>
              </a:spcBef>
            </a:pPr>
            <a:r>
              <a:rPr lang="en-US" sz="2827" b="1">
                <a:solidFill>
                  <a:srgbClr val="000000"/>
                </a:solidFill>
                <a:latin typeface="Cloud Condensed Bold"/>
                <a:ea typeface="Cloud Condensed Bold"/>
                <a:cs typeface="Cloud Condensed Bold"/>
                <a:sym typeface="Cloud Condensed Bold"/>
              </a:rPr>
              <a:t>Changing books: As and when needed (ideally once per week) </a:t>
            </a:r>
          </a:p>
          <a:p>
            <a:pPr algn="ctr">
              <a:lnSpc>
                <a:spcPts val="3958"/>
              </a:lnSpc>
              <a:spcBef>
                <a:spcPct val="0"/>
              </a:spcBef>
            </a:pPr>
            <a:r>
              <a:rPr lang="en-US" sz="2827" b="1">
                <a:solidFill>
                  <a:srgbClr val="000000"/>
                </a:solidFill>
                <a:latin typeface="Cloud Condensed Bold"/>
                <a:ea typeface="Cloud Condensed Bold"/>
                <a:cs typeface="Cloud Condensed Bold"/>
                <a:sym typeface="Cloud Condensed Bold"/>
              </a:rPr>
              <a:t>Parent/carer comment: Minimum of one comment per week </a:t>
            </a:r>
          </a:p>
          <a:p>
            <a:pPr algn="ctr">
              <a:lnSpc>
                <a:spcPts val="3958"/>
              </a:lnSpc>
              <a:spcBef>
                <a:spcPct val="0"/>
              </a:spcBef>
            </a:pPr>
            <a:r>
              <a:rPr lang="en-US" sz="2827" b="1">
                <a:solidFill>
                  <a:srgbClr val="000000"/>
                </a:solidFill>
                <a:latin typeface="Cloud Condensed Bold"/>
                <a:ea typeface="Cloud Condensed Bold"/>
                <a:cs typeface="Cloud Condensed Bold"/>
                <a:sym typeface="Cloud Condensed Bold"/>
              </a:rPr>
              <a:t>Reading records will be checked on: Wednesdays </a:t>
            </a:r>
          </a:p>
        </p:txBody>
      </p:sp>
      <p:sp>
        <p:nvSpPr>
          <p:cNvPr id="12" name="Freeform 12"/>
          <p:cNvSpPr/>
          <p:nvPr/>
        </p:nvSpPr>
        <p:spPr>
          <a:xfrm>
            <a:off x="14280966" y="2804594"/>
            <a:ext cx="3529882" cy="4644946"/>
          </a:xfrm>
          <a:custGeom>
            <a:avLst/>
            <a:gdLst/>
            <a:ahLst/>
            <a:cxnLst/>
            <a:rect l="l" t="t" r="r" b="b"/>
            <a:pathLst>
              <a:path w="3529882" h="4644946">
                <a:moveTo>
                  <a:pt x="0" y="0"/>
                </a:moveTo>
                <a:lnTo>
                  <a:pt x="3529882" y="0"/>
                </a:lnTo>
                <a:lnTo>
                  <a:pt x="3529882" y="4644946"/>
                </a:lnTo>
                <a:lnTo>
                  <a:pt x="0" y="4644946"/>
                </a:lnTo>
                <a:lnTo>
                  <a:pt x="0" y="0"/>
                </a:lnTo>
                <a:close/>
              </a:path>
            </a:pathLst>
          </a:custGeom>
          <a:blipFill>
            <a:blip r:embed="rId2"/>
            <a:stretch>
              <a:fillRect t="-4952" b="-5660"/>
            </a:stretch>
          </a:blipFill>
        </p:spPr>
      </p:sp>
      <p:sp>
        <p:nvSpPr>
          <p:cNvPr id="13" name="TextBox 13"/>
          <p:cNvSpPr txBox="1"/>
          <p:nvPr/>
        </p:nvSpPr>
        <p:spPr>
          <a:xfrm>
            <a:off x="6148697" y="589619"/>
            <a:ext cx="5990606" cy="751799"/>
          </a:xfrm>
          <a:prstGeom prst="rect">
            <a:avLst/>
          </a:prstGeom>
        </p:spPr>
        <p:txBody>
          <a:bodyPr lIns="0" tIns="0" rIns="0" bIns="0" rtlCol="0" anchor="t">
            <a:spAutoFit/>
          </a:bodyPr>
          <a:lstStyle/>
          <a:p>
            <a:pPr algn="ctr">
              <a:lnSpc>
                <a:spcPts val="5812"/>
              </a:lnSpc>
            </a:pPr>
            <a:r>
              <a:rPr lang="en-US" sz="4151" b="1" u="sng">
                <a:solidFill>
                  <a:srgbClr val="000000"/>
                </a:solidFill>
                <a:latin typeface="Cloud Condensed Bold"/>
                <a:ea typeface="Cloud Condensed Bold"/>
                <a:cs typeface="Cloud Condensed Bold"/>
                <a:sym typeface="Cloud Condensed Bold"/>
              </a:rPr>
              <a:t>Reading at home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464596" y="512651"/>
            <a:ext cx="9358808" cy="1032097"/>
            <a:chOff x="0" y="0"/>
            <a:chExt cx="5635467" cy="621484"/>
          </a:xfrm>
        </p:grpSpPr>
        <p:sp>
          <p:nvSpPr>
            <p:cNvPr id="6" name="Freeform 6"/>
            <p:cNvSpPr/>
            <p:nvPr/>
          </p:nvSpPr>
          <p:spPr>
            <a:xfrm>
              <a:off x="0" y="0"/>
              <a:ext cx="5635467" cy="621484"/>
            </a:xfrm>
            <a:custGeom>
              <a:avLst/>
              <a:gdLst/>
              <a:ahLst/>
              <a:cxnLst/>
              <a:rect l="l" t="t" r="r" b="b"/>
              <a:pathLst>
                <a:path w="5635467" h="621484">
                  <a:moveTo>
                    <a:pt x="16545" y="0"/>
                  </a:moveTo>
                  <a:lnTo>
                    <a:pt x="5618922" y="0"/>
                  </a:lnTo>
                  <a:cubicBezTo>
                    <a:pt x="5623310" y="0"/>
                    <a:pt x="5627518" y="1743"/>
                    <a:pt x="5630621" y="4846"/>
                  </a:cubicBezTo>
                  <a:cubicBezTo>
                    <a:pt x="5633724" y="7949"/>
                    <a:pt x="5635467" y="12157"/>
                    <a:pt x="5635467" y="16545"/>
                  </a:cubicBezTo>
                  <a:lnTo>
                    <a:pt x="5635467" y="604939"/>
                  </a:lnTo>
                  <a:cubicBezTo>
                    <a:pt x="5635467" y="614077"/>
                    <a:pt x="5628060" y="621484"/>
                    <a:pt x="5618922" y="621484"/>
                  </a:cubicBezTo>
                  <a:lnTo>
                    <a:pt x="16545" y="621484"/>
                  </a:lnTo>
                  <a:cubicBezTo>
                    <a:pt x="12157" y="621484"/>
                    <a:pt x="7949" y="619741"/>
                    <a:pt x="4846" y="616638"/>
                  </a:cubicBezTo>
                  <a:cubicBezTo>
                    <a:pt x="1743" y="613535"/>
                    <a:pt x="0" y="609327"/>
                    <a:pt x="0" y="604939"/>
                  </a:cubicBezTo>
                  <a:lnTo>
                    <a:pt x="0" y="16545"/>
                  </a:lnTo>
                  <a:cubicBezTo>
                    <a:pt x="0" y="12157"/>
                    <a:pt x="1743" y="7949"/>
                    <a:pt x="4846" y="4846"/>
                  </a:cubicBezTo>
                  <a:cubicBezTo>
                    <a:pt x="7949" y="1743"/>
                    <a:pt x="12157" y="0"/>
                    <a:pt x="16545"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404242" y="2087463"/>
            <a:ext cx="6265644" cy="5377145"/>
          </a:xfrm>
          <a:custGeom>
            <a:avLst/>
            <a:gdLst/>
            <a:ahLst/>
            <a:cxnLst/>
            <a:rect l="l" t="t" r="r" b="b"/>
            <a:pathLst>
              <a:path w="6265644" h="5377145">
                <a:moveTo>
                  <a:pt x="0" y="0"/>
                </a:moveTo>
                <a:lnTo>
                  <a:pt x="6265644" y="0"/>
                </a:lnTo>
                <a:lnTo>
                  <a:pt x="6265644" y="5377145"/>
                </a:lnTo>
                <a:lnTo>
                  <a:pt x="0" y="5377145"/>
                </a:lnTo>
                <a:lnTo>
                  <a:pt x="0" y="0"/>
                </a:lnTo>
                <a:close/>
              </a:path>
            </a:pathLst>
          </a:custGeom>
          <a:blipFill>
            <a:blip r:embed="rId2"/>
            <a:stretch>
              <a:fillRect l="-1581" r="-21677"/>
            </a:stretch>
          </a:blipFill>
        </p:spPr>
      </p:sp>
      <p:sp>
        <p:nvSpPr>
          <p:cNvPr id="9" name="Freeform 9"/>
          <p:cNvSpPr/>
          <p:nvPr/>
        </p:nvSpPr>
        <p:spPr>
          <a:xfrm>
            <a:off x="6715803" y="2909119"/>
            <a:ext cx="10847000" cy="6114996"/>
          </a:xfrm>
          <a:custGeom>
            <a:avLst/>
            <a:gdLst/>
            <a:ahLst/>
            <a:cxnLst/>
            <a:rect l="l" t="t" r="r" b="b"/>
            <a:pathLst>
              <a:path w="10847000" h="6114996">
                <a:moveTo>
                  <a:pt x="0" y="0"/>
                </a:moveTo>
                <a:lnTo>
                  <a:pt x="10847000" y="0"/>
                </a:lnTo>
                <a:lnTo>
                  <a:pt x="10847000" y="6114996"/>
                </a:lnTo>
                <a:lnTo>
                  <a:pt x="0" y="6114996"/>
                </a:lnTo>
                <a:lnTo>
                  <a:pt x="0" y="0"/>
                </a:lnTo>
                <a:close/>
              </a:path>
            </a:pathLst>
          </a:custGeom>
          <a:blipFill>
            <a:blip r:embed="rId3"/>
            <a:stretch>
              <a:fillRect/>
            </a:stretch>
          </a:blipFill>
        </p:spPr>
      </p:sp>
      <p:sp>
        <p:nvSpPr>
          <p:cNvPr id="10" name="TextBox 10"/>
          <p:cNvSpPr txBox="1"/>
          <p:nvPr/>
        </p:nvSpPr>
        <p:spPr>
          <a:xfrm>
            <a:off x="6148697" y="589619"/>
            <a:ext cx="5990606" cy="751799"/>
          </a:xfrm>
          <a:prstGeom prst="rect">
            <a:avLst/>
          </a:prstGeom>
        </p:spPr>
        <p:txBody>
          <a:bodyPr lIns="0" tIns="0" rIns="0" bIns="0" rtlCol="0" anchor="t">
            <a:spAutoFit/>
          </a:bodyPr>
          <a:lstStyle/>
          <a:p>
            <a:pPr algn="ctr">
              <a:lnSpc>
                <a:spcPts val="5812"/>
              </a:lnSpc>
            </a:pPr>
            <a:r>
              <a:rPr lang="en-US" sz="4151" b="1" u="sng">
                <a:solidFill>
                  <a:srgbClr val="000000"/>
                </a:solidFill>
                <a:latin typeface="Cloud Condensed Bold"/>
                <a:ea typeface="Cloud Condensed Bold"/>
                <a:cs typeface="Cloud Condensed Bold"/>
                <a:sym typeface="Cloud Condensed Bold"/>
              </a:rPr>
              <a:t>English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464596" y="512651"/>
            <a:ext cx="9358808" cy="1032097"/>
            <a:chOff x="0" y="0"/>
            <a:chExt cx="5635467" cy="621484"/>
          </a:xfrm>
        </p:grpSpPr>
        <p:sp>
          <p:nvSpPr>
            <p:cNvPr id="6" name="Freeform 6"/>
            <p:cNvSpPr/>
            <p:nvPr/>
          </p:nvSpPr>
          <p:spPr>
            <a:xfrm>
              <a:off x="0" y="0"/>
              <a:ext cx="5635467" cy="621484"/>
            </a:xfrm>
            <a:custGeom>
              <a:avLst/>
              <a:gdLst/>
              <a:ahLst/>
              <a:cxnLst/>
              <a:rect l="l" t="t" r="r" b="b"/>
              <a:pathLst>
                <a:path w="5635467" h="621484">
                  <a:moveTo>
                    <a:pt x="16545" y="0"/>
                  </a:moveTo>
                  <a:lnTo>
                    <a:pt x="5618922" y="0"/>
                  </a:lnTo>
                  <a:cubicBezTo>
                    <a:pt x="5623310" y="0"/>
                    <a:pt x="5627518" y="1743"/>
                    <a:pt x="5630621" y="4846"/>
                  </a:cubicBezTo>
                  <a:cubicBezTo>
                    <a:pt x="5633724" y="7949"/>
                    <a:pt x="5635467" y="12157"/>
                    <a:pt x="5635467" y="16545"/>
                  </a:cubicBezTo>
                  <a:lnTo>
                    <a:pt x="5635467" y="604939"/>
                  </a:lnTo>
                  <a:cubicBezTo>
                    <a:pt x="5635467" y="614077"/>
                    <a:pt x="5628060" y="621484"/>
                    <a:pt x="5618922" y="621484"/>
                  </a:cubicBezTo>
                  <a:lnTo>
                    <a:pt x="16545" y="621484"/>
                  </a:lnTo>
                  <a:cubicBezTo>
                    <a:pt x="12157" y="621484"/>
                    <a:pt x="7949" y="619741"/>
                    <a:pt x="4846" y="616638"/>
                  </a:cubicBezTo>
                  <a:cubicBezTo>
                    <a:pt x="1743" y="613535"/>
                    <a:pt x="0" y="609327"/>
                    <a:pt x="0" y="604939"/>
                  </a:cubicBezTo>
                  <a:lnTo>
                    <a:pt x="0" y="16545"/>
                  </a:lnTo>
                  <a:cubicBezTo>
                    <a:pt x="0" y="12157"/>
                    <a:pt x="1743" y="7949"/>
                    <a:pt x="4846" y="4846"/>
                  </a:cubicBezTo>
                  <a:cubicBezTo>
                    <a:pt x="7949" y="1743"/>
                    <a:pt x="12157" y="0"/>
                    <a:pt x="16545"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4306958" y="8887850"/>
            <a:ext cx="9516446" cy="740900"/>
          </a:xfrm>
          <a:custGeom>
            <a:avLst/>
            <a:gdLst/>
            <a:ahLst/>
            <a:cxnLst/>
            <a:rect l="l" t="t" r="r" b="b"/>
            <a:pathLst>
              <a:path w="9516446" h="740900">
                <a:moveTo>
                  <a:pt x="0" y="0"/>
                </a:moveTo>
                <a:lnTo>
                  <a:pt x="9516446" y="0"/>
                </a:lnTo>
                <a:lnTo>
                  <a:pt x="9516446" y="740900"/>
                </a:lnTo>
                <a:lnTo>
                  <a:pt x="0" y="740900"/>
                </a:lnTo>
                <a:lnTo>
                  <a:pt x="0" y="0"/>
                </a:lnTo>
                <a:close/>
              </a:path>
            </a:pathLst>
          </a:custGeom>
          <a:blipFill>
            <a:blip r:embed="rId2"/>
            <a:stretch>
              <a:fillRect/>
            </a:stretch>
          </a:blipFill>
        </p:spPr>
      </p:sp>
      <p:sp>
        <p:nvSpPr>
          <p:cNvPr id="9" name="Freeform 9"/>
          <p:cNvSpPr/>
          <p:nvPr/>
        </p:nvSpPr>
        <p:spPr>
          <a:xfrm>
            <a:off x="498204" y="6217392"/>
            <a:ext cx="5967156" cy="2379615"/>
          </a:xfrm>
          <a:custGeom>
            <a:avLst/>
            <a:gdLst/>
            <a:ahLst/>
            <a:cxnLst/>
            <a:rect l="l" t="t" r="r" b="b"/>
            <a:pathLst>
              <a:path w="5967156" h="2379615">
                <a:moveTo>
                  <a:pt x="0" y="0"/>
                </a:moveTo>
                <a:lnTo>
                  <a:pt x="5967156" y="0"/>
                </a:lnTo>
                <a:lnTo>
                  <a:pt x="5967156" y="2379615"/>
                </a:lnTo>
                <a:lnTo>
                  <a:pt x="0" y="2379615"/>
                </a:lnTo>
                <a:lnTo>
                  <a:pt x="0" y="0"/>
                </a:lnTo>
                <a:close/>
              </a:path>
            </a:pathLst>
          </a:custGeom>
          <a:blipFill>
            <a:blip r:embed="rId3"/>
            <a:stretch>
              <a:fillRect/>
            </a:stretch>
          </a:blipFill>
        </p:spPr>
      </p:sp>
      <p:sp>
        <p:nvSpPr>
          <p:cNvPr id="10" name="Freeform 10"/>
          <p:cNvSpPr/>
          <p:nvPr/>
        </p:nvSpPr>
        <p:spPr>
          <a:xfrm>
            <a:off x="6884460" y="5861596"/>
            <a:ext cx="5967156" cy="2811956"/>
          </a:xfrm>
          <a:custGeom>
            <a:avLst/>
            <a:gdLst/>
            <a:ahLst/>
            <a:cxnLst/>
            <a:rect l="l" t="t" r="r" b="b"/>
            <a:pathLst>
              <a:path w="5967156" h="2811956">
                <a:moveTo>
                  <a:pt x="0" y="0"/>
                </a:moveTo>
                <a:lnTo>
                  <a:pt x="5967156" y="0"/>
                </a:lnTo>
                <a:lnTo>
                  <a:pt x="5967156" y="2811956"/>
                </a:lnTo>
                <a:lnTo>
                  <a:pt x="0" y="2811956"/>
                </a:lnTo>
                <a:lnTo>
                  <a:pt x="0" y="0"/>
                </a:lnTo>
                <a:close/>
              </a:path>
            </a:pathLst>
          </a:custGeom>
          <a:blipFill>
            <a:blip r:embed="rId4"/>
            <a:stretch>
              <a:fillRect/>
            </a:stretch>
          </a:blipFill>
        </p:spPr>
      </p:sp>
      <p:sp>
        <p:nvSpPr>
          <p:cNvPr id="11" name="Freeform 11"/>
          <p:cNvSpPr/>
          <p:nvPr/>
        </p:nvSpPr>
        <p:spPr>
          <a:xfrm>
            <a:off x="13823404" y="6149933"/>
            <a:ext cx="2901384" cy="2514533"/>
          </a:xfrm>
          <a:custGeom>
            <a:avLst/>
            <a:gdLst/>
            <a:ahLst/>
            <a:cxnLst/>
            <a:rect l="l" t="t" r="r" b="b"/>
            <a:pathLst>
              <a:path w="2901384" h="2514533">
                <a:moveTo>
                  <a:pt x="0" y="0"/>
                </a:moveTo>
                <a:lnTo>
                  <a:pt x="2901384" y="0"/>
                </a:lnTo>
                <a:lnTo>
                  <a:pt x="2901384" y="2514533"/>
                </a:lnTo>
                <a:lnTo>
                  <a:pt x="0" y="2514533"/>
                </a:lnTo>
                <a:lnTo>
                  <a:pt x="0" y="0"/>
                </a:lnTo>
                <a:close/>
              </a:path>
            </a:pathLst>
          </a:custGeom>
          <a:blipFill>
            <a:blip r:embed="rId5"/>
            <a:stretch>
              <a:fillRect/>
            </a:stretch>
          </a:blipFill>
        </p:spPr>
      </p:sp>
      <p:sp>
        <p:nvSpPr>
          <p:cNvPr id="12" name="Freeform 12"/>
          <p:cNvSpPr/>
          <p:nvPr/>
        </p:nvSpPr>
        <p:spPr>
          <a:xfrm>
            <a:off x="2239978" y="1762206"/>
            <a:ext cx="14223341" cy="3680289"/>
          </a:xfrm>
          <a:custGeom>
            <a:avLst/>
            <a:gdLst/>
            <a:ahLst/>
            <a:cxnLst/>
            <a:rect l="l" t="t" r="r" b="b"/>
            <a:pathLst>
              <a:path w="14223341" h="3680289">
                <a:moveTo>
                  <a:pt x="0" y="0"/>
                </a:moveTo>
                <a:lnTo>
                  <a:pt x="14223340" y="0"/>
                </a:lnTo>
                <a:lnTo>
                  <a:pt x="14223340" y="3680290"/>
                </a:lnTo>
                <a:lnTo>
                  <a:pt x="0" y="3680290"/>
                </a:lnTo>
                <a:lnTo>
                  <a:pt x="0" y="0"/>
                </a:lnTo>
                <a:close/>
              </a:path>
            </a:pathLst>
          </a:custGeom>
          <a:blipFill>
            <a:blip r:embed="rId6"/>
            <a:stretch>
              <a:fillRect/>
            </a:stretch>
          </a:blipFill>
        </p:spPr>
      </p:sp>
      <p:sp>
        <p:nvSpPr>
          <p:cNvPr id="13" name="TextBox 13"/>
          <p:cNvSpPr txBox="1"/>
          <p:nvPr/>
        </p:nvSpPr>
        <p:spPr>
          <a:xfrm>
            <a:off x="6148697" y="589619"/>
            <a:ext cx="5990606" cy="751799"/>
          </a:xfrm>
          <a:prstGeom prst="rect">
            <a:avLst/>
          </a:prstGeom>
        </p:spPr>
        <p:txBody>
          <a:bodyPr lIns="0" tIns="0" rIns="0" bIns="0" rtlCol="0" anchor="t">
            <a:spAutoFit/>
          </a:bodyPr>
          <a:lstStyle/>
          <a:p>
            <a:pPr algn="ctr">
              <a:lnSpc>
                <a:spcPts val="5812"/>
              </a:lnSpc>
            </a:pPr>
            <a:r>
              <a:rPr lang="en-US" sz="4151" b="1" u="sng">
                <a:solidFill>
                  <a:srgbClr val="000000"/>
                </a:solidFill>
                <a:latin typeface="Cloud Condensed Bold"/>
                <a:ea typeface="Cloud Condensed Bold"/>
                <a:cs typeface="Cloud Condensed Bold"/>
                <a:sym typeface="Cloud Condensed Bold"/>
              </a:rPr>
              <a:t>Handwriting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464596" y="512651"/>
            <a:ext cx="9358808" cy="1032097"/>
            <a:chOff x="0" y="0"/>
            <a:chExt cx="5635467" cy="621484"/>
          </a:xfrm>
        </p:grpSpPr>
        <p:sp>
          <p:nvSpPr>
            <p:cNvPr id="6" name="Freeform 6"/>
            <p:cNvSpPr/>
            <p:nvPr/>
          </p:nvSpPr>
          <p:spPr>
            <a:xfrm>
              <a:off x="0" y="0"/>
              <a:ext cx="5635467" cy="621484"/>
            </a:xfrm>
            <a:custGeom>
              <a:avLst/>
              <a:gdLst/>
              <a:ahLst/>
              <a:cxnLst/>
              <a:rect l="l" t="t" r="r" b="b"/>
              <a:pathLst>
                <a:path w="5635467" h="621484">
                  <a:moveTo>
                    <a:pt x="16545" y="0"/>
                  </a:moveTo>
                  <a:lnTo>
                    <a:pt x="5618922" y="0"/>
                  </a:lnTo>
                  <a:cubicBezTo>
                    <a:pt x="5623310" y="0"/>
                    <a:pt x="5627518" y="1743"/>
                    <a:pt x="5630621" y="4846"/>
                  </a:cubicBezTo>
                  <a:cubicBezTo>
                    <a:pt x="5633724" y="7949"/>
                    <a:pt x="5635467" y="12157"/>
                    <a:pt x="5635467" y="16545"/>
                  </a:cubicBezTo>
                  <a:lnTo>
                    <a:pt x="5635467" y="604939"/>
                  </a:lnTo>
                  <a:cubicBezTo>
                    <a:pt x="5635467" y="614077"/>
                    <a:pt x="5628060" y="621484"/>
                    <a:pt x="5618922" y="621484"/>
                  </a:cubicBezTo>
                  <a:lnTo>
                    <a:pt x="16545" y="621484"/>
                  </a:lnTo>
                  <a:cubicBezTo>
                    <a:pt x="12157" y="621484"/>
                    <a:pt x="7949" y="619741"/>
                    <a:pt x="4846" y="616638"/>
                  </a:cubicBezTo>
                  <a:cubicBezTo>
                    <a:pt x="1743" y="613535"/>
                    <a:pt x="0" y="609327"/>
                    <a:pt x="0" y="604939"/>
                  </a:cubicBezTo>
                  <a:lnTo>
                    <a:pt x="0" y="16545"/>
                  </a:lnTo>
                  <a:cubicBezTo>
                    <a:pt x="0" y="12157"/>
                    <a:pt x="1743" y="7949"/>
                    <a:pt x="4846" y="4846"/>
                  </a:cubicBezTo>
                  <a:cubicBezTo>
                    <a:pt x="7949" y="1743"/>
                    <a:pt x="12157" y="0"/>
                    <a:pt x="16545"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sp>
        <p:nvSpPr>
          <p:cNvPr id="8" name="TextBox 8"/>
          <p:cNvSpPr txBox="1"/>
          <p:nvPr/>
        </p:nvSpPr>
        <p:spPr>
          <a:xfrm>
            <a:off x="6148697" y="589619"/>
            <a:ext cx="5990606" cy="751799"/>
          </a:xfrm>
          <a:prstGeom prst="rect">
            <a:avLst/>
          </a:prstGeom>
        </p:spPr>
        <p:txBody>
          <a:bodyPr lIns="0" tIns="0" rIns="0" bIns="0" rtlCol="0" anchor="t">
            <a:spAutoFit/>
          </a:bodyPr>
          <a:lstStyle/>
          <a:p>
            <a:pPr algn="ctr">
              <a:lnSpc>
                <a:spcPts val="5812"/>
              </a:lnSpc>
            </a:pPr>
            <a:r>
              <a:rPr lang="en-US" sz="4151" b="1" u="sng">
                <a:solidFill>
                  <a:srgbClr val="000000"/>
                </a:solidFill>
                <a:latin typeface="Cloud Condensed Bold"/>
                <a:ea typeface="Cloud Condensed Bold"/>
                <a:cs typeface="Cloud Condensed Bold"/>
                <a:sym typeface="Cloud Condensed Bold"/>
              </a:rPr>
              <a:t>Spelling</a:t>
            </a:r>
          </a:p>
        </p:txBody>
      </p:sp>
      <p:grpSp>
        <p:nvGrpSpPr>
          <p:cNvPr id="9" name="Group 9"/>
          <p:cNvGrpSpPr/>
          <p:nvPr/>
        </p:nvGrpSpPr>
        <p:grpSpPr>
          <a:xfrm>
            <a:off x="670917" y="1969380"/>
            <a:ext cx="17085697" cy="7574139"/>
            <a:chOff x="0" y="0"/>
            <a:chExt cx="5932367" cy="2629836"/>
          </a:xfrm>
        </p:grpSpPr>
        <p:sp>
          <p:nvSpPr>
            <p:cNvPr id="10" name="Freeform 10"/>
            <p:cNvSpPr/>
            <p:nvPr/>
          </p:nvSpPr>
          <p:spPr>
            <a:xfrm>
              <a:off x="0" y="0"/>
              <a:ext cx="5932367" cy="2629836"/>
            </a:xfrm>
            <a:custGeom>
              <a:avLst/>
              <a:gdLst/>
              <a:ahLst/>
              <a:cxnLst/>
              <a:rect l="l" t="t" r="r" b="b"/>
              <a:pathLst>
                <a:path w="5932367" h="2629836">
                  <a:moveTo>
                    <a:pt x="9062" y="0"/>
                  </a:moveTo>
                  <a:lnTo>
                    <a:pt x="5923305" y="0"/>
                  </a:lnTo>
                  <a:cubicBezTo>
                    <a:pt x="5925708" y="0"/>
                    <a:pt x="5928013" y="955"/>
                    <a:pt x="5929713" y="2654"/>
                  </a:cubicBezTo>
                  <a:cubicBezTo>
                    <a:pt x="5931413" y="4354"/>
                    <a:pt x="5932367" y="6659"/>
                    <a:pt x="5932367" y="9062"/>
                  </a:cubicBezTo>
                  <a:lnTo>
                    <a:pt x="5932367" y="2620773"/>
                  </a:lnTo>
                  <a:cubicBezTo>
                    <a:pt x="5932367" y="2623177"/>
                    <a:pt x="5931413" y="2625482"/>
                    <a:pt x="5929713" y="2627181"/>
                  </a:cubicBezTo>
                  <a:cubicBezTo>
                    <a:pt x="5928013" y="2628881"/>
                    <a:pt x="5925708" y="2629836"/>
                    <a:pt x="5923305" y="2629836"/>
                  </a:cubicBezTo>
                  <a:lnTo>
                    <a:pt x="9062" y="2629836"/>
                  </a:lnTo>
                  <a:cubicBezTo>
                    <a:pt x="6659" y="2629836"/>
                    <a:pt x="4354" y="2628881"/>
                    <a:pt x="2654" y="2627181"/>
                  </a:cubicBezTo>
                  <a:cubicBezTo>
                    <a:pt x="955" y="2625482"/>
                    <a:pt x="0" y="2623177"/>
                    <a:pt x="0" y="2620773"/>
                  </a:cubicBezTo>
                  <a:lnTo>
                    <a:pt x="0" y="9062"/>
                  </a:lnTo>
                  <a:cubicBezTo>
                    <a:pt x="0" y="6659"/>
                    <a:pt x="955" y="4354"/>
                    <a:pt x="2654" y="2654"/>
                  </a:cubicBezTo>
                  <a:cubicBezTo>
                    <a:pt x="4354" y="955"/>
                    <a:pt x="6659" y="0"/>
                    <a:pt x="9062" y="0"/>
                  </a:cubicBezTo>
                  <a:close/>
                </a:path>
              </a:pathLst>
            </a:custGeom>
            <a:solidFill>
              <a:srgbClr val="FFFFFF"/>
            </a:solidFill>
            <a:ln w="28575" cap="sq">
              <a:solidFill>
                <a:srgbClr val="901F1F"/>
              </a:solidFill>
              <a:prstDash val="solid"/>
              <a:miter/>
            </a:ln>
          </p:spPr>
        </p:sp>
        <p:sp>
          <p:nvSpPr>
            <p:cNvPr id="11" name="TextBox 11"/>
            <p:cNvSpPr txBox="1"/>
            <p:nvPr/>
          </p:nvSpPr>
          <p:spPr>
            <a:xfrm>
              <a:off x="0" y="-57150"/>
              <a:ext cx="5932367" cy="2686986"/>
            </a:xfrm>
            <a:prstGeom prst="rect">
              <a:avLst/>
            </a:prstGeom>
          </p:spPr>
          <p:txBody>
            <a:bodyPr lIns="38534" tIns="38534" rIns="38534" bIns="38534" rtlCol="0" anchor="ctr"/>
            <a:lstStyle/>
            <a:p>
              <a:pPr algn="ctr">
                <a:lnSpc>
                  <a:spcPts val="2017"/>
                </a:lnSpc>
              </a:pPr>
              <a:endParaRPr/>
            </a:p>
          </p:txBody>
        </p:sp>
      </p:grpSp>
      <p:sp>
        <p:nvSpPr>
          <p:cNvPr id="12" name="TextBox 12"/>
          <p:cNvSpPr txBox="1"/>
          <p:nvPr/>
        </p:nvSpPr>
        <p:spPr>
          <a:xfrm>
            <a:off x="1556642" y="1482725"/>
            <a:ext cx="15702658" cy="7775575"/>
          </a:xfrm>
          <a:prstGeom prst="rect">
            <a:avLst/>
          </a:prstGeom>
        </p:spPr>
        <p:txBody>
          <a:bodyPr lIns="0" tIns="0" rIns="0" bIns="0" rtlCol="0" anchor="t">
            <a:spAutoFit/>
          </a:bodyPr>
          <a:lstStyle/>
          <a:p>
            <a:pPr algn="ctr">
              <a:lnSpc>
                <a:spcPts val="5599"/>
              </a:lnSpc>
              <a:spcBef>
                <a:spcPct val="0"/>
              </a:spcBef>
            </a:pPr>
            <a:r>
              <a:rPr lang="en-US" sz="3999">
                <a:solidFill>
                  <a:srgbClr val="000000"/>
                </a:solidFill>
                <a:latin typeface="Cloud Condensed"/>
                <a:ea typeface="Cloud Condensed"/>
                <a:cs typeface="Cloud Condensed"/>
                <a:sym typeface="Cloud Condensed"/>
              </a:rPr>
              <a:t> </a:t>
            </a:r>
          </a:p>
          <a:p>
            <a:pPr algn="ctr">
              <a:lnSpc>
                <a:spcPts val="5599"/>
              </a:lnSpc>
              <a:spcBef>
                <a:spcPct val="0"/>
              </a:spcBef>
            </a:pPr>
            <a:r>
              <a:rPr lang="en-US" sz="3999" b="1">
                <a:solidFill>
                  <a:srgbClr val="000000"/>
                </a:solidFill>
                <a:latin typeface="Cloud Condensed Bold"/>
                <a:ea typeface="Cloud Condensed Bold"/>
                <a:cs typeface="Cloud Condensed Bold"/>
                <a:sym typeface="Cloud Condensed Bold"/>
              </a:rPr>
              <a:t>A new list of spelling words will be added to pupils spelling books each week. These spellings will be in line with our focus spelling lessons/rule that week. We will complete a ‘spelling challenge’ of the focus rule/spelling words on Friday morning. </a:t>
            </a:r>
            <a:r>
              <a:rPr lang="en-US" sz="3999">
                <a:solidFill>
                  <a:srgbClr val="000000"/>
                </a:solidFill>
                <a:latin typeface="Cloud Condensed"/>
                <a:ea typeface="Cloud Condensed"/>
                <a:cs typeface="Cloud Condensed"/>
                <a:sym typeface="Cloud Condensed"/>
              </a:rPr>
              <a:t>This spelling challenge will be completed on the page next to the spelling list so you are able to see your child’s completed spelling challenge. Please practise the focus spellings at home regularly. Spellings can be practised using a range of strategies such as ‘Look, Say, Cover, Write, Check’, ‘Rainbow Writing’ and ‘Have a go’. Please practise spellings in an alternative books/writing resources to reserve the pages in this spelling books for the spelling list and spelling challenge. </a:t>
            </a:r>
            <a:r>
              <a:rPr lang="en-US" sz="3999" b="1">
                <a:solidFill>
                  <a:srgbClr val="000000"/>
                </a:solidFill>
                <a:latin typeface="Cloud Condensed Bold"/>
                <a:ea typeface="Cloud Condensed Bold"/>
                <a:cs typeface="Cloud Condensed Bold"/>
                <a:sym typeface="Cloud Condensed Bold"/>
              </a:rPr>
              <a:t>Please ensure spelling books are in school on Friday.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3893508" y="449671"/>
            <a:ext cx="10500983" cy="1158057"/>
            <a:chOff x="0" y="0"/>
            <a:chExt cx="5635467" cy="621484"/>
          </a:xfrm>
        </p:grpSpPr>
        <p:sp>
          <p:nvSpPr>
            <p:cNvPr id="6" name="Freeform 6"/>
            <p:cNvSpPr/>
            <p:nvPr/>
          </p:nvSpPr>
          <p:spPr>
            <a:xfrm>
              <a:off x="0" y="0"/>
              <a:ext cx="5635467" cy="621484"/>
            </a:xfrm>
            <a:custGeom>
              <a:avLst/>
              <a:gdLst/>
              <a:ahLst/>
              <a:cxnLst/>
              <a:rect l="l" t="t" r="r" b="b"/>
              <a:pathLst>
                <a:path w="5635467" h="621484">
                  <a:moveTo>
                    <a:pt x="14745" y="0"/>
                  </a:moveTo>
                  <a:lnTo>
                    <a:pt x="5620722" y="0"/>
                  </a:lnTo>
                  <a:cubicBezTo>
                    <a:pt x="5628865" y="0"/>
                    <a:pt x="5635467" y="6602"/>
                    <a:pt x="5635467" y="14745"/>
                  </a:cubicBezTo>
                  <a:lnTo>
                    <a:pt x="5635467" y="606739"/>
                  </a:lnTo>
                  <a:cubicBezTo>
                    <a:pt x="5635467" y="614882"/>
                    <a:pt x="5628865" y="621484"/>
                    <a:pt x="5620722" y="621484"/>
                  </a:cubicBezTo>
                  <a:lnTo>
                    <a:pt x="14745" y="621484"/>
                  </a:lnTo>
                  <a:cubicBezTo>
                    <a:pt x="6602" y="621484"/>
                    <a:pt x="0" y="614882"/>
                    <a:pt x="0" y="606739"/>
                  </a:cubicBezTo>
                  <a:lnTo>
                    <a:pt x="0" y="14745"/>
                  </a:lnTo>
                  <a:cubicBezTo>
                    <a:pt x="0" y="6602"/>
                    <a:pt x="6602" y="0"/>
                    <a:pt x="14745"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628562" y="2417782"/>
            <a:ext cx="17170044" cy="5086625"/>
          </a:xfrm>
          <a:custGeom>
            <a:avLst/>
            <a:gdLst/>
            <a:ahLst/>
            <a:cxnLst/>
            <a:rect l="l" t="t" r="r" b="b"/>
            <a:pathLst>
              <a:path w="17170044" h="5086625">
                <a:moveTo>
                  <a:pt x="0" y="0"/>
                </a:moveTo>
                <a:lnTo>
                  <a:pt x="17170044" y="0"/>
                </a:lnTo>
                <a:lnTo>
                  <a:pt x="17170044" y="5086625"/>
                </a:lnTo>
                <a:lnTo>
                  <a:pt x="0" y="5086625"/>
                </a:lnTo>
                <a:lnTo>
                  <a:pt x="0" y="0"/>
                </a:lnTo>
                <a:close/>
              </a:path>
            </a:pathLst>
          </a:custGeom>
          <a:blipFill>
            <a:blip r:embed="rId2"/>
            <a:stretch>
              <a:fillRect/>
            </a:stretch>
          </a:blipFill>
        </p:spPr>
      </p:sp>
      <p:sp>
        <p:nvSpPr>
          <p:cNvPr id="9" name="TextBox 9"/>
          <p:cNvSpPr txBox="1"/>
          <p:nvPr/>
        </p:nvSpPr>
        <p:spPr>
          <a:xfrm>
            <a:off x="5449321" y="532095"/>
            <a:ext cx="7648996" cy="843704"/>
          </a:xfrm>
          <a:prstGeom prst="rect">
            <a:avLst/>
          </a:prstGeom>
        </p:spPr>
        <p:txBody>
          <a:bodyPr lIns="0" tIns="0" rIns="0" bIns="0" rtlCol="0" anchor="t">
            <a:spAutoFit/>
          </a:bodyPr>
          <a:lstStyle/>
          <a:p>
            <a:pPr algn="ctr">
              <a:lnSpc>
                <a:spcPts val="6521"/>
              </a:lnSpc>
            </a:pPr>
            <a:r>
              <a:rPr lang="en-US" sz="4658" b="1">
                <a:solidFill>
                  <a:srgbClr val="000000"/>
                </a:solidFill>
                <a:latin typeface="Cloud Condensed Bold"/>
                <a:ea typeface="Cloud Condensed Bold"/>
                <a:cs typeface="Cloud Condensed Bold"/>
                <a:sym typeface="Cloud Condensed Bold"/>
              </a:rPr>
              <a:t>Maths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464596" y="512651"/>
            <a:ext cx="9358808" cy="1032097"/>
            <a:chOff x="0" y="0"/>
            <a:chExt cx="5635467" cy="621484"/>
          </a:xfrm>
        </p:grpSpPr>
        <p:sp>
          <p:nvSpPr>
            <p:cNvPr id="6" name="Freeform 6"/>
            <p:cNvSpPr/>
            <p:nvPr/>
          </p:nvSpPr>
          <p:spPr>
            <a:xfrm>
              <a:off x="0" y="0"/>
              <a:ext cx="5635467" cy="621484"/>
            </a:xfrm>
            <a:custGeom>
              <a:avLst/>
              <a:gdLst/>
              <a:ahLst/>
              <a:cxnLst/>
              <a:rect l="l" t="t" r="r" b="b"/>
              <a:pathLst>
                <a:path w="5635467" h="621484">
                  <a:moveTo>
                    <a:pt x="16545" y="0"/>
                  </a:moveTo>
                  <a:lnTo>
                    <a:pt x="5618922" y="0"/>
                  </a:lnTo>
                  <a:cubicBezTo>
                    <a:pt x="5623310" y="0"/>
                    <a:pt x="5627518" y="1743"/>
                    <a:pt x="5630621" y="4846"/>
                  </a:cubicBezTo>
                  <a:cubicBezTo>
                    <a:pt x="5633724" y="7949"/>
                    <a:pt x="5635467" y="12157"/>
                    <a:pt x="5635467" y="16545"/>
                  </a:cubicBezTo>
                  <a:lnTo>
                    <a:pt x="5635467" y="604939"/>
                  </a:lnTo>
                  <a:cubicBezTo>
                    <a:pt x="5635467" y="614077"/>
                    <a:pt x="5628060" y="621484"/>
                    <a:pt x="5618922" y="621484"/>
                  </a:cubicBezTo>
                  <a:lnTo>
                    <a:pt x="16545" y="621484"/>
                  </a:lnTo>
                  <a:cubicBezTo>
                    <a:pt x="12157" y="621484"/>
                    <a:pt x="7949" y="619741"/>
                    <a:pt x="4846" y="616638"/>
                  </a:cubicBezTo>
                  <a:cubicBezTo>
                    <a:pt x="1743" y="613535"/>
                    <a:pt x="0" y="609327"/>
                    <a:pt x="0" y="604939"/>
                  </a:cubicBezTo>
                  <a:lnTo>
                    <a:pt x="0" y="16545"/>
                  </a:lnTo>
                  <a:cubicBezTo>
                    <a:pt x="0" y="12157"/>
                    <a:pt x="1743" y="7949"/>
                    <a:pt x="4846" y="4846"/>
                  </a:cubicBezTo>
                  <a:cubicBezTo>
                    <a:pt x="7949" y="1743"/>
                    <a:pt x="12157" y="0"/>
                    <a:pt x="16545"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11752484" y="1914194"/>
            <a:ext cx="5506816" cy="3229306"/>
          </a:xfrm>
          <a:custGeom>
            <a:avLst/>
            <a:gdLst/>
            <a:ahLst/>
            <a:cxnLst/>
            <a:rect l="l" t="t" r="r" b="b"/>
            <a:pathLst>
              <a:path w="5506816" h="3229306">
                <a:moveTo>
                  <a:pt x="0" y="0"/>
                </a:moveTo>
                <a:lnTo>
                  <a:pt x="5506816" y="0"/>
                </a:lnTo>
                <a:lnTo>
                  <a:pt x="5506816" y="3229306"/>
                </a:lnTo>
                <a:lnTo>
                  <a:pt x="0" y="3229306"/>
                </a:lnTo>
                <a:lnTo>
                  <a:pt x="0" y="0"/>
                </a:lnTo>
                <a:close/>
              </a:path>
            </a:pathLst>
          </a:custGeom>
          <a:blipFill>
            <a:blip r:embed="rId2"/>
            <a:stretch>
              <a:fillRect/>
            </a:stretch>
          </a:blipFill>
        </p:spPr>
      </p:sp>
      <p:grpSp>
        <p:nvGrpSpPr>
          <p:cNvPr id="9" name="Group 9"/>
          <p:cNvGrpSpPr/>
          <p:nvPr/>
        </p:nvGrpSpPr>
        <p:grpSpPr>
          <a:xfrm>
            <a:off x="670917" y="1969380"/>
            <a:ext cx="10742516" cy="7574139"/>
            <a:chOff x="0" y="0"/>
            <a:chExt cx="3729936" cy="2629836"/>
          </a:xfrm>
        </p:grpSpPr>
        <p:sp>
          <p:nvSpPr>
            <p:cNvPr id="10" name="Freeform 10"/>
            <p:cNvSpPr/>
            <p:nvPr/>
          </p:nvSpPr>
          <p:spPr>
            <a:xfrm>
              <a:off x="0" y="0"/>
              <a:ext cx="3729936" cy="2629836"/>
            </a:xfrm>
            <a:custGeom>
              <a:avLst/>
              <a:gdLst/>
              <a:ahLst/>
              <a:cxnLst/>
              <a:rect l="l" t="t" r="r" b="b"/>
              <a:pathLst>
                <a:path w="3729936" h="2629836">
                  <a:moveTo>
                    <a:pt x="14414" y="0"/>
                  </a:moveTo>
                  <a:lnTo>
                    <a:pt x="3715522" y="0"/>
                  </a:lnTo>
                  <a:cubicBezTo>
                    <a:pt x="3719345" y="0"/>
                    <a:pt x="3723011" y="1519"/>
                    <a:pt x="3725714" y="4222"/>
                  </a:cubicBezTo>
                  <a:cubicBezTo>
                    <a:pt x="3728417" y="6925"/>
                    <a:pt x="3729936" y="10591"/>
                    <a:pt x="3729936" y="14414"/>
                  </a:cubicBezTo>
                  <a:lnTo>
                    <a:pt x="3729936" y="2615422"/>
                  </a:lnTo>
                  <a:cubicBezTo>
                    <a:pt x="3729936" y="2623383"/>
                    <a:pt x="3723482" y="2629836"/>
                    <a:pt x="3715522" y="2629836"/>
                  </a:cubicBezTo>
                  <a:lnTo>
                    <a:pt x="14414" y="2629836"/>
                  </a:lnTo>
                  <a:cubicBezTo>
                    <a:pt x="10591" y="2629836"/>
                    <a:pt x="6925" y="2628317"/>
                    <a:pt x="4222" y="2625614"/>
                  </a:cubicBezTo>
                  <a:cubicBezTo>
                    <a:pt x="1519" y="2622911"/>
                    <a:pt x="0" y="2619245"/>
                    <a:pt x="0" y="2615422"/>
                  </a:cubicBezTo>
                  <a:lnTo>
                    <a:pt x="0" y="14414"/>
                  </a:lnTo>
                  <a:cubicBezTo>
                    <a:pt x="0" y="6453"/>
                    <a:pt x="6453" y="0"/>
                    <a:pt x="14414" y="0"/>
                  </a:cubicBezTo>
                  <a:close/>
                </a:path>
              </a:pathLst>
            </a:custGeom>
            <a:solidFill>
              <a:srgbClr val="FFFFFF"/>
            </a:solidFill>
            <a:ln w="28575" cap="sq">
              <a:solidFill>
                <a:srgbClr val="901F1F"/>
              </a:solidFill>
              <a:prstDash val="solid"/>
              <a:miter/>
            </a:ln>
          </p:spPr>
        </p:sp>
        <p:sp>
          <p:nvSpPr>
            <p:cNvPr id="11" name="TextBox 11"/>
            <p:cNvSpPr txBox="1"/>
            <p:nvPr/>
          </p:nvSpPr>
          <p:spPr>
            <a:xfrm>
              <a:off x="0" y="-57150"/>
              <a:ext cx="3729936" cy="2686986"/>
            </a:xfrm>
            <a:prstGeom prst="rect">
              <a:avLst/>
            </a:prstGeom>
          </p:spPr>
          <p:txBody>
            <a:bodyPr lIns="38534" tIns="38534" rIns="38534" bIns="38534" rtlCol="0" anchor="ctr"/>
            <a:lstStyle/>
            <a:p>
              <a:pPr algn="ctr">
                <a:lnSpc>
                  <a:spcPts val="2017"/>
                </a:lnSpc>
              </a:pPr>
              <a:endParaRPr/>
            </a:p>
          </p:txBody>
        </p:sp>
      </p:grpSp>
      <p:sp>
        <p:nvSpPr>
          <p:cNvPr id="12" name="Freeform 12"/>
          <p:cNvSpPr/>
          <p:nvPr/>
        </p:nvSpPr>
        <p:spPr>
          <a:xfrm>
            <a:off x="11752484" y="6169853"/>
            <a:ext cx="5329940" cy="1948580"/>
          </a:xfrm>
          <a:custGeom>
            <a:avLst/>
            <a:gdLst/>
            <a:ahLst/>
            <a:cxnLst/>
            <a:rect l="l" t="t" r="r" b="b"/>
            <a:pathLst>
              <a:path w="5329940" h="1948580">
                <a:moveTo>
                  <a:pt x="0" y="0"/>
                </a:moveTo>
                <a:lnTo>
                  <a:pt x="5329940" y="0"/>
                </a:lnTo>
                <a:lnTo>
                  <a:pt x="5329940" y="1948580"/>
                </a:lnTo>
                <a:lnTo>
                  <a:pt x="0" y="1948580"/>
                </a:lnTo>
                <a:lnTo>
                  <a:pt x="0" y="0"/>
                </a:lnTo>
                <a:close/>
              </a:path>
            </a:pathLst>
          </a:custGeom>
          <a:blipFill>
            <a:blip r:embed="rId3"/>
            <a:stretch>
              <a:fillRect/>
            </a:stretch>
          </a:blipFill>
        </p:spPr>
      </p:sp>
      <p:sp>
        <p:nvSpPr>
          <p:cNvPr id="13" name="TextBox 13"/>
          <p:cNvSpPr txBox="1"/>
          <p:nvPr/>
        </p:nvSpPr>
        <p:spPr>
          <a:xfrm>
            <a:off x="6148697" y="589619"/>
            <a:ext cx="5990606" cy="751799"/>
          </a:xfrm>
          <a:prstGeom prst="rect">
            <a:avLst/>
          </a:prstGeom>
        </p:spPr>
        <p:txBody>
          <a:bodyPr lIns="0" tIns="0" rIns="0" bIns="0" rtlCol="0" anchor="t">
            <a:spAutoFit/>
          </a:bodyPr>
          <a:lstStyle/>
          <a:p>
            <a:pPr algn="ctr">
              <a:lnSpc>
                <a:spcPts val="5812"/>
              </a:lnSpc>
            </a:pPr>
            <a:r>
              <a:rPr lang="en-US" sz="4151" b="1" u="sng">
                <a:solidFill>
                  <a:srgbClr val="000000"/>
                </a:solidFill>
                <a:latin typeface="Cloud Condensed Bold"/>
                <a:ea typeface="Cloud Condensed Bold"/>
                <a:cs typeface="Cloud Condensed Bold"/>
                <a:sym typeface="Cloud Condensed Bold"/>
              </a:rPr>
              <a:t>Maths at home</a:t>
            </a:r>
          </a:p>
        </p:txBody>
      </p:sp>
      <p:sp>
        <p:nvSpPr>
          <p:cNvPr id="14" name="TextBox 14"/>
          <p:cNvSpPr txBox="1"/>
          <p:nvPr/>
        </p:nvSpPr>
        <p:spPr>
          <a:xfrm>
            <a:off x="1793257" y="2320844"/>
            <a:ext cx="8497835" cy="6756910"/>
          </a:xfrm>
          <a:prstGeom prst="rect">
            <a:avLst/>
          </a:prstGeom>
        </p:spPr>
        <p:txBody>
          <a:bodyPr lIns="0" tIns="0" rIns="0" bIns="0" rtlCol="0" anchor="t">
            <a:spAutoFit/>
          </a:bodyPr>
          <a:lstStyle/>
          <a:p>
            <a:pPr algn="ctr">
              <a:lnSpc>
                <a:spcPts val="4861"/>
              </a:lnSpc>
              <a:spcBef>
                <a:spcPct val="0"/>
              </a:spcBef>
            </a:pPr>
            <a:r>
              <a:rPr lang="en-US" sz="3472">
                <a:solidFill>
                  <a:srgbClr val="000000"/>
                </a:solidFill>
                <a:latin typeface="Cloud Condensed"/>
                <a:ea typeface="Cloud Condensed"/>
                <a:cs typeface="Cloud Condensed"/>
                <a:sym typeface="Cloud Condensed"/>
              </a:rPr>
              <a:t>Mathletics will be set weekly every Wednesday to be completed by the following Wednesday. This will be linked to the topics taught in maths during the week. Log in details will be provided during the curriculum evening. </a:t>
            </a:r>
          </a:p>
          <a:p>
            <a:pPr algn="ctr">
              <a:lnSpc>
                <a:spcPts val="4861"/>
              </a:lnSpc>
              <a:spcBef>
                <a:spcPct val="0"/>
              </a:spcBef>
            </a:pPr>
            <a:r>
              <a:rPr lang="en-US" sz="3472">
                <a:solidFill>
                  <a:srgbClr val="000000"/>
                </a:solidFill>
                <a:latin typeface="Cloud Condensed"/>
                <a:ea typeface="Cloud Condensed"/>
                <a:cs typeface="Cloud Condensed"/>
                <a:sym typeface="Cloud Condensed"/>
              </a:rPr>
              <a:t> </a:t>
            </a:r>
          </a:p>
          <a:p>
            <a:pPr algn="ctr">
              <a:lnSpc>
                <a:spcPts val="4861"/>
              </a:lnSpc>
              <a:spcBef>
                <a:spcPct val="0"/>
              </a:spcBef>
            </a:pPr>
            <a:r>
              <a:rPr lang="en-US" sz="3472">
                <a:solidFill>
                  <a:srgbClr val="000000"/>
                </a:solidFill>
                <a:latin typeface="Cloud Condensed"/>
                <a:ea typeface="Cloud Condensed"/>
                <a:cs typeface="Cloud Condensed"/>
                <a:sym typeface="Cloud Condensed"/>
              </a:rPr>
              <a:t>Each week, pupils will be set a 20 minute session on TT Rockstars (garage). Pupils will be able to access the other activities and games once the initial 20 minute has been completed. Log in details will be provided during the curriculum evening.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2065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1028700"/>
            <a:ext cx="16230600" cy="1789924"/>
            <a:chOff x="0" y="0"/>
            <a:chExt cx="5635467" cy="621484"/>
          </a:xfrm>
        </p:grpSpPr>
        <p:sp>
          <p:nvSpPr>
            <p:cNvPr id="6" name="Freeform 6"/>
            <p:cNvSpPr/>
            <p:nvPr/>
          </p:nvSpPr>
          <p:spPr>
            <a:xfrm>
              <a:off x="0" y="0"/>
              <a:ext cx="5635467" cy="621484"/>
            </a:xfrm>
            <a:custGeom>
              <a:avLst/>
              <a:gdLst/>
              <a:ahLst/>
              <a:cxnLst/>
              <a:rect l="l" t="t" r="r" b="b"/>
              <a:pathLst>
                <a:path w="5635467" h="621484">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1028700" y="3129808"/>
            <a:ext cx="16230600" cy="6501131"/>
            <a:chOff x="0" y="0"/>
            <a:chExt cx="5635467" cy="2257274"/>
          </a:xfrm>
        </p:grpSpPr>
        <p:sp>
          <p:nvSpPr>
            <p:cNvPr id="9" name="Freeform 9"/>
            <p:cNvSpPr/>
            <p:nvPr/>
          </p:nvSpPr>
          <p:spPr>
            <a:xfrm>
              <a:off x="0" y="0"/>
              <a:ext cx="5635467" cy="2257274"/>
            </a:xfrm>
            <a:custGeom>
              <a:avLst/>
              <a:gdLst/>
              <a:ahLst/>
              <a:cxnLst/>
              <a:rect l="l" t="t" r="r" b="b"/>
              <a:pathLst>
                <a:path w="5635467" h="2257274">
                  <a:moveTo>
                    <a:pt x="9540" y="0"/>
                  </a:moveTo>
                  <a:lnTo>
                    <a:pt x="5625927" y="0"/>
                  </a:lnTo>
                  <a:cubicBezTo>
                    <a:pt x="5628457" y="0"/>
                    <a:pt x="5630883" y="1005"/>
                    <a:pt x="5632673" y="2794"/>
                  </a:cubicBezTo>
                  <a:cubicBezTo>
                    <a:pt x="5634462" y="4583"/>
                    <a:pt x="5635467" y="7010"/>
                    <a:pt x="5635467" y="9540"/>
                  </a:cubicBezTo>
                  <a:lnTo>
                    <a:pt x="5635467" y="2247734"/>
                  </a:lnTo>
                  <a:cubicBezTo>
                    <a:pt x="5635467" y="2253003"/>
                    <a:pt x="5631196" y="2257274"/>
                    <a:pt x="5625927" y="2257274"/>
                  </a:cubicBezTo>
                  <a:lnTo>
                    <a:pt x="9540" y="2257274"/>
                  </a:lnTo>
                  <a:cubicBezTo>
                    <a:pt x="4271" y="2257274"/>
                    <a:pt x="0" y="2253003"/>
                    <a:pt x="0" y="224773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5635467" cy="2314424"/>
            </a:xfrm>
            <a:prstGeom prst="rect">
              <a:avLst/>
            </a:prstGeom>
          </p:spPr>
          <p:txBody>
            <a:bodyPr lIns="38534" tIns="38534" rIns="38534" bIns="38534" rtlCol="0" anchor="ctr"/>
            <a:lstStyle/>
            <a:p>
              <a:pPr algn="ctr">
                <a:lnSpc>
                  <a:spcPts val="2017"/>
                </a:lnSpc>
              </a:pPr>
              <a:endParaRPr/>
            </a:p>
          </p:txBody>
        </p:sp>
      </p:grpSp>
      <p:sp>
        <p:nvSpPr>
          <p:cNvPr id="11" name="TextBox 11"/>
          <p:cNvSpPr txBox="1"/>
          <p:nvPr/>
        </p:nvSpPr>
        <p:spPr>
          <a:xfrm>
            <a:off x="1319848" y="3182268"/>
            <a:ext cx="15648304" cy="5781676"/>
          </a:xfrm>
          <a:prstGeom prst="rect">
            <a:avLst/>
          </a:prstGeom>
        </p:spPr>
        <p:txBody>
          <a:bodyPr lIns="0" tIns="0" rIns="0" bIns="0" rtlCol="0" anchor="t">
            <a:spAutoFit/>
          </a:bodyPr>
          <a:lstStyle/>
          <a:p>
            <a:pPr algn="just">
              <a:lnSpc>
                <a:spcPts val="4199"/>
              </a:lnSpc>
            </a:pPr>
            <a:r>
              <a:rPr lang="en-US" sz="2999" u="sng">
                <a:solidFill>
                  <a:srgbClr val="000000"/>
                </a:solidFill>
                <a:latin typeface="Cloud Condensed"/>
                <a:ea typeface="Cloud Condensed"/>
                <a:cs typeface="Cloud Condensed"/>
                <a:sym typeface="Cloud Condensed"/>
              </a:rPr>
              <a:t>Informal assessment: eg weekly spelling challenges.​</a:t>
            </a:r>
          </a:p>
          <a:p>
            <a:pPr marL="647694" lvl="1" indent="-323847" algn="just">
              <a:lnSpc>
                <a:spcPts val="4199"/>
              </a:lnSpc>
              <a:buFont typeface="Arial"/>
              <a:buChar char="•"/>
            </a:pPr>
            <a:r>
              <a:rPr lang="en-US" sz="2999">
                <a:solidFill>
                  <a:srgbClr val="000000"/>
                </a:solidFill>
                <a:latin typeface="Cloud Condensed"/>
                <a:ea typeface="Cloud Condensed"/>
                <a:cs typeface="Cloud Condensed"/>
                <a:sym typeface="Cloud Condensed"/>
              </a:rPr>
              <a:t>These are opportunities for us to assess children's knowledge and understanding in the moment, and as such adjust teaching and support accordingly.​</a:t>
            </a:r>
          </a:p>
          <a:p>
            <a:pPr algn="just">
              <a:lnSpc>
                <a:spcPts val="4199"/>
              </a:lnSpc>
            </a:pPr>
            <a:endParaRPr lang="en-US" sz="2999">
              <a:solidFill>
                <a:srgbClr val="000000"/>
              </a:solidFill>
              <a:latin typeface="Cloud Condensed"/>
              <a:ea typeface="Cloud Condensed"/>
              <a:cs typeface="Cloud Condensed"/>
              <a:sym typeface="Cloud Condensed"/>
            </a:endParaRPr>
          </a:p>
          <a:p>
            <a:pPr algn="just">
              <a:lnSpc>
                <a:spcPts val="4199"/>
              </a:lnSpc>
            </a:pPr>
            <a:r>
              <a:rPr lang="en-US" sz="2999" u="sng">
                <a:solidFill>
                  <a:srgbClr val="000000"/>
                </a:solidFill>
                <a:latin typeface="Cloud Condensed"/>
                <a:ea typeface="Cloud Condensed"/>
                <a:cs typeface="Cloud Condensed"/>
                <a:sym typeface="Cloud Condensed"/>
              </a:rPr>
              <a:t>Formal assessment: ​</a:t>
            </a:r>
          </a:p>
          <a:p>
            <a:pPr marL="647694" lvl="1" indent="-323847" algn="just">
              <a:lnSpc>
                <a:spcPts val="4199"/>
              </a:lnSpc>
              <a:buFont typeface="Arial"/>
              <a:buChar char="•"/>
            </a:pPr>
            <a:r>
              <a:rPr lang="en-US" sz="2999">
                <a:solidFill>
                  <a:srgbClr val="000000"/>
                </a:solidFill>
                <a:latin typeface="Cloud Condensed"/>
                <a:ea typeface="Cloud Condensed"/>
                <a:cs typeface="Cloud Condensed"/>
                <a:sym typeface="Cloud Condensed"/>
              </a:rPr>
              <a:t>Termly NFER assessments in reading and maths. These are standardised assessments.​</a:t>
            </a:r>
          </a:p>
          <a:p>
            <a:pPr marL="647694" lvl="1" indent="-323847" algn="just">
              <a:lnSpc>
                <a:spcPts val="4199"/>
              </a:lnSpc>
              <a:buFont typeface="Arial"/>
              <a:buChar char="•"/>
            </a:pPr>
            <a:r>
              <a:rPr lang="en-US" sz="2999">
                <a:solidFill>
                  <a:srgbClr val="000000"/>
                </a:solidFill>
                <a:latin typeface="Cloud Condensed"/>
                <a:ea typeface="Cloud Condensed"/>
                <a:cs typeface="Cloud Condensed"/>
                <a:sym typeface="Cloud Condensed"/>
              </a:rPr>
              <a:t>Termly checking of common exception word knowledge for your child’s current year.  ​</a:t>
            </a:r>
          </a:p>
          <a:p>
            <a:pPr marL="647694" lvl="1" indent="-323847" algn="just">
              <a:lnSpc>
                <a:spcPts val="4199"/>
              </a:lnSpc>
              <a:buFont typeface="Arial"/>
              <a:buChar char="•"/>
            </a:pPr>
            <a:r>
              <a:rPr lang="en-US" sz="2999">
                <a:solidFill>
                  <a:srgbClr val="000000"/>
                </a:solidFill>
                <a:latin typeface="Cloud Condensed"/>
                <a:ea typeface="Cloud Condensed"/>
                <a:cs typeface="Cloud Condensed"/>
                <a:sym typeface="Cloud Condensed"/>
              </a:rPr>
              <a:t>Timetable check </a:t>
            </a:r>
          </a:p>
          <a:p>
            <a:pPr marL="647694" lvl="1" indent="-323847" algn="just">
              <a:lnSpc>
                <a:spcPts val="4199"/>
              </a:lnSpc>
              <a:buFont typeface="Arial"/>
              <a:buChar char="•"/>
            </a:pPr>
            <a:r>
              <a:rPr lang="en-US" sz="2999">
                <a:solidFill>
                  <a:srgbClr val="000000"/>
                </a:solidFill>
                <a:latin typeface="Cloud Condensed"/>
                <a:ea typeface="Cloud Condensed"/>
                <a:cs typeface="Cloud Condensed"/>
                <a:sym typeface="Cloud Condensed"/>
              </a:rPr>
              <a:t>Writing assessment per term. ​</a:t>
            </a:r>
          </a:p>
          <a:p>
            <a:pPr marL="647694" lvl="1" indent="-323847" algn="just">
              <a:lnSpc>
                <a:spcPts val="4199"/>
              </a:lnSpc>
              <a:buFont typeface="Arial"/>
              <a:buChar char="•"/>
            </a:pPr>
            <a:r>
              <a:rPr lang="en-US" sz="2999">
                <a:solidFill>
                  <a:srgbClr val="000000"/>
                </a:solidFill>
                <a:latin typeface="Cloud Condensed"/>
                <a:ea typeface="Cloud Condensed"/>
                <a:cs typeface="Cloud Condensed"/>
                <a:sym typeface="Cloud Condensed"/>
              </a:rPr>
              <a:t>We have opted into the SATs (Summer Term)</a:t>
            </a:r>
          </a:p>
          <a:p>
            <a:pPr algn="just">
              <a:lnSpc>
                <a:spcPts val="4199"/>
              </a:lnSpc>
            </a:pPr>
            <a:endParaRPr lang="en-US" sz="2999">
              <a:solidFill>
                <a:srgbClr val="000000"/>
              </a:solidFill>
              <a:latin typeface="Cloud Condensed"/>
              <a:ea typeface="Cloud Condensed"/>
              <a:cs typeface="Cloud Condensed"/>
              <a:sym typeface="Cloud Condensed"/>
            </a:endParaRPr>
          </a:p>
        </p:txBody>
      </p:sp>
      <p:sp>
        <p:nvSpPr>
          <p:cNvPr id="12" name="TextBox 12"/>
          <p:cNvSpPr txBox="1"/>
          <p:nvPr/>
        </p:nvSpPr>
        <p:spPr>
          <a:xfrm>
            <a:off x="3433406" y="1167377"/>
            <a:ext cx="11822493" cy="1303020"/>
          </a:xfrm>
          <a:prstGeom prst="rect">
            <a:avLst/>
          </a:prstGeom>
        </p:spPr>
        <p:txBody>
          <a:bodyPr lIns="0" tIns="0" rIns="0" bIns="0" rtlCol="0" anchor="t">
            <a:spAutoFit/>
          </a:bodyPr>
          <a:lstStyle/>
          <a:p>
            <a:pPr algn="ctr">
              <a:lnSpc>
                <a:spcPts val="10080"/>
              </a:lnSpc>
            </a:pPr>
            <a:r>
              <a:rPr lang="en-US" sz="7200" b="1">
                <a:solidFill>
                  <a:srgbClr val="000000"/>
                </a:solidFill>
                <a:latin typeface="Cloud Condensed Bold"/>
                <a:ea typeface="Cloud Condensed Bold"/>
                <a:cs typeface="Cloud Condensed Bold"/>
                <a:sym typeface="Cloud Condensed Bold"/>
              </a:rPr>
              <a:t>Assessment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1028700"/>
            <a:ext cx="16230600" cy="1789924"/>
            <a:chOff x="0" y="0"/>
            <a:chExt cx="5635467" cy="621484"/>
          </a:xfrm>
        </p:grpSpPr>
        <p:sp>
          <p:nvSpPr>
            <p:cNvPr id="6" name="Freeform 6"/>
            <p:cNvSpPr/>
            <p:nvPr/>
          </p:nvSpPr>
          <p:spPr>
            <a:xfrm>
              <a:off x="0" y="0"/>
              <a:ext cx="5635467" cy="621484"/>
            </a:xfrm>
            <a:custGeom>
              <a:avLst/>
              <a:gdLst/>
              <a:ahLst/>
              <a:cxnLst/>
              <a:rect l="l" t="t" r="r" b="b"/>
              <a:pathLst>
                <a:path w="5635467" h="621484">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1028700" y="3129808"/>
            <a:ext cx="8720481" cy="6128492"/>
            <a:chOff x="0" y="0"/>
            <a:chExt cx="3027860" cy="2127889"/>
          </a:xfrm>
        </p:grpSpPr>
        <p:sp>
          <p:nvSpPr>
            <p:cNvPr id="9" name="Freeform 9"/>
            <p:cNvSpPr/>
            <p:nvPr/>
          </p:nvSpPr>
          <p:spPr>
            <a:xfrm>
              <a:off x="0" y="0"/>
              <a:ext cx="3027860" cy="2127889"/>
            </a:xfrm>
            <a:custGeom>
              <a:avLst/>
              <a:gdLst/>
              <a:ahLst/>
              <a:cxnLst/>
              <a:rect l="l" t="t" r="r" b="b"/>
              <a:pathLst>
                <a:path w="3027860" h="2127889">
                  <a:moveTo>
                    <a:pt x="17756" y="0"/>
                  </a:moveTo>
                  <a:lnTo>
                    <a:pt x="3010104" y="0"/>
                  </a:lnTo>
                  <a:cubicBezTo>
                    <a:pt x="3019910" y="0"/>
                    <a:pt x="3027860" y="7950"/>
                    <a:pt x="3027860" y="17756"/>
                  </a:cubicBezTo>
                  <a:lnTo>
                    <a:pt x="3027860" y="2110133"/>
                  </a:lnTo>
                  <a:cubicBezTo>
                    <a:pt x="3027860" y="2114842"/>
                    <a:pt x="3025989" y="2119358"/>
                    <a:pt x="3022659" y="2122688"/>
                  </a:cubicBezTo>
                  <a:cubicBezTo>
                    <a:pt x="3019330" y="2126018"/>
                    <a:pt x="3014813" y="2127889"/>
                    <a:pt x="3010104" y="2127889"/>
                  </a:cubicBezTo>
                  <a:lnTo>
                    <a:pt x="17756" y="2127889"/>
                  </a:lnTo>
                  <a:cubicBezTo>
                    <a:pt x="7950" y="2127889"/>
                    <a:pt x="0" y="2119939"/>
                    <a:pt x="0" y="2110133"/>
                  </a:cubicBezTo>
                  <a:lnTo>
                    <a:pt x="0" y="17756"/>
                  </a:lnTo>
                  <a:cubicBezTo>
                    <a:pt x="0" y="7950"/>
                    <a:pt x="7950" y="0"/>
                    <a:pt x="17756"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3027860" cy="2185039"/>
            </a:xfrm>
            <a:prstGeom prst="rect">
              <a:avLst/>
            </a:prstGeom>
          </p:spPr>
          <p:txBody>
            <a:bodyPr lIns="38534" tIns="38534" rIns="38534" bIns="38534" rtlCol="0" anchor="ctr"/>
            <a:lstStyle/>
            <a:p>
              <a:pPr algn="ctr">
                <a:lnSpc>
                  <a:spcPts val="2017"/>
                </a:lnSpc>
              </a:pPr>
              <a:endParaRPr/>
            </a:p>
          </p:txBody>
        </p:sp>
      </p:grpSp>
      <p:sp>
        <p:nvSpPr>
          <p:cNvPr id="11" name="Freeform 11"/>
          <p:cNvSpPr/>
          <p:nvPr/>
        </p:nvSpPr>
        <p:spPr>
          <a:xfrm>
            <a:off x="10190798" y="3062948"/>
            <a:ext cx="3607569" cy="3771195"/>
          </a:xfrm>
          <a:custGeom>
            <a:avLst/>
            <a:gdLst/>
            <a:ahLst/>
            <a:cxnLst/>
            <a:rect l="l" t="t" r="r" b="b"/>
            <a:pathLst>
              <a:path w="3607569" h="3771195">
                <a:moveTo>
                  <a:pt x="0" y="0"/>
                </a:moveTo>
                <a:lnTo>
                  <a:pt x="3607568" y="0"/>
                </a:lnTo>
                <a:lnTo>
                  <a:pt x="3607568" y="3771194"/>
                </a:lnTo>
                <a:lnTo>
                  <a:pt x="0" y="3771194"/>
                </a:lnTo>
                <a:lnTo>
                  <a:pt x="0" y="0"/>
                </a:lnTo>
                <a:close/>
              </a:path>
            </a:pathLst>
          </a:custGeom>
          <a:blipFill>
            <a:blip r:embed="rId2"/>
            <a:stretch>
              <a:fillRect/>
            </a:stretch>
          </a:blipFill>
        </p:spPr>
      </p:sp>
      <p:sp>
        <p:nvSpPr>
          <p:cNvPr id="12" name="Freeform 12"/>
          <p:cNvSpPr/>
          <p:nvPr/>
        </p:nvSpPr>
        <p:spPr>
          <a:xfrm>
            <a:off x="13995564" y="5173292"/>
            <a:ext cx="3871015" cy="3817001"/>
          </a:xfrm>
          <a:custGeom>
            <a:avLst/>
            <a:gdLst/>
            <a:ahLst/>
            <a:cxnLst/>
            <a:rect l="l" t="t" r="r" b="b"/>
            <a:pathLst>
              <a:path w="3871015" h="3817001">
                <a:moveTo>
                  <a:pt x="0" y="0"/>
                </a:moveTo>
                <a:lnTo>
                  <a:pt x="3871015" y="0"/>
                </a:lnTo>
                <a:lnTo>
                  <a:pt x="3871015" y="3817001"/>
                </a:lnTo>
                <a:lnTo>
                  <a:pt x="0" y="3817001"/>
                </a:lnTo>
                <a:lnTo>
                  <a:pt x="0" y="0"/>
                </a:lnTo>
                <a:close/>
              </a:path>
            </a:pathLst>
          </a:custGeom>
          <a:blipFill>
            <a:blip r:embed="rId3"/>
            <a:stretch>
              <a:fillRect/>
            </a:stretch>
          </a:blipFill>
        </p:spPr>
      </p:sp>
      <p:sp>
        <p:nvSpPr>
          <p:cNvPr id="13" name="TextBox 13"/>
          <p:cNvSpPr txBox="1"/>
          <p:nvPr/>
        </p:nvSpPr>
        <p:spPr>
          <a:xfrm>
            <a:off x="1229352" y="3265805"/>
            <a:ext cx="8195514" cy="6575425"/>
          </a:xfrm>
          <a:prstGeom prst="rect">
            <a:avLst/>
          </a:prstGeom>
        </p:spPr>
        <p:txBody>
          <a:bodyPr lIns="0" tIns="0" rIns="0" bIns="0" rtlCol="0" anchor="t">
            <a:spAutoFit/>
          </a:bodyPr>
          <a:lstStyle/>
          <a:p>
            <a:pPr marL="734058" lvl="1" indent="-367029" algn="l">
              <a:lnSpc>
                <a:spcPts val="4759"/>
              </a:lnSpc>
              <a:buFont typeface="Arial"/>
              <a:buChar char="•"/>
            </a:pPr>
            <a:r>
              <a:rPr lang="en-US" sz="3399">
                <a:solidFill>
                  <a:srgbClr val="000000"/>
                </a:solidFill>
                <a:latin typeface="Cloud Condensed"/>
                <a:ea typeface="Cloud Condensed"/>
                <a:cs typeface="Cloud Condensed"/>
                <a:sym typeface="Cloud Condensed"/>
              </a:rPr>
              <a:t>Each class has two sessions for PE each week. Children should come to school wearing their PE kits on </a:t>
            </a:r>
            <a:r>
              <a:rPr lang="en-US" sz="3399">
                <a:solidFill>
                  <a:srgbClr val="901F1F"/>
                </a:solidFill>
                <a:latin typeface="Cloud Condensed"/>
                <a:ea typeface="Cloud Condensed"/>
                <a:cs typeface="Cloud Condensed"/>
                <a:sym typeface="Cloud Condensed"/>
              </a:rPr>
              <a:t>Tuesday </a:t>
            </a:r>
            <a:r>
              <a:rPr lang="en-US" sz="3399">
                <a:solidFill>
                  <a:srgbClr val="000000"/>
                </a:solidFill>
                <a:latin typeface="Cloud Condensed"/>
                <a:ea typeface="Cloud Condensed"/>
                <a:cs typeface="Cloud Condensed"/>
                <a:sym typeface="Cloud Condensed"/>
              </a:rPr>
              <a:t>and </a:t>
            </a:r>
            <a:r>
              <a:rPr lang="en-US" sz="3399">
                <a:solidFill>
                  <a:srgbClr val="901F1F"/>
                </a:solidFill>
                <a:latin typeface="Cloud Condensed"/>
                <a:ea typeface="Cloud Condensed"/>
                <a:cs typeface="Cloud Condensed"/>
                <a:sym typeface="Cloud Condensed"/>
              </a:rPr>
              <a:t>Thursday 4HM and Tuesday and Friday 4M</a:t>
            </a:r>
          </a:p>
          <a:p>
            <a:pPr marL="734058" lvl="1" indent="-367029" algn="l">
              <a:lnSpc>
                <a:spcPts val="4759"/>
              </a:lnSpc>
              <a:buFont typeface="Arial"/>
              <a:buChar char="•"/>
            </a:pPr>
            <a:r>
              <a:rPr lang="en-US" sz="3399">
                <a:solidFill>
                  <a:srgbClr val="000000"/>
                </a:solidFill>
                <a:latin typeface="Cloud Condensed"/>
                <a:ea typeface="Cloud Condensed"/>
                <a:cs typeface="Cloud Condensed"/>
                <a:sym typeface="Cloud Condensed"/>
              </a:rPr>
              <a:t>One session is taught by Sporting Influence and the other by the class teacher. ​</a:t>
            </a:r>
          </a:p>
          <a:p>
            <a:pPr marL="734058" lvl="1" indent="-367029" algn="l">
              <a:lnSpc>
                <a:spcPts val="4759"/>
              </a:lnSpc>
              <a:buFont typeface="Arial"/>
              <a:buChar char="•"/>
            </a:pPr>
            <a:r>
              <a:rPr lang="en-US" sz="3399">
                <a:solidFill>
                  <a:srgbClr val="000000"/>
                </a:solidFill>
                <a:latin typeface="Cloud Condensed"/>
                <a:ea typeface="Cloud Condensed"/>
                <a:cs typeface="Cloud Condensed"/>
                <a:sym typeface="Cloud Condensed"/>
              </a:rPr>
              <a:t>Please can all children have their hair tied up. If they have their ears pierced, the children will have to take them out.</a:t>
            </a:r>
          </a:p>
          <a:p>
            <a:pPr algn="l">
              <a:lnSpc>
                <a:spcPts val="4759"/>
              </a:lnSpc>
            </a:pPr>
            <a:endParaRPr lang="en-US" sz="3399">
              <a:solidFill>
                <a:srgbClr val="000000"/>
              </a:solidFill>
              <a:latin typeface="Cloud Condensed"/>
              <a:ea typeface="Cloud Condensed"/>
              <a:cs typeface="Cloud Condensed"/>
              <a:sym typeface="Cloud Condensed"/>
            </a:endParaRPr>
          </a:p>
          <a:p>
            <a:pPr algn="l">
              <a:lnSpc>
                <a:spcPts val="4339"/>
              </a:lnSpc>
            </a:pPr>
            <a:endParaRPr lang="en-US" sz="3399">
              <a:solidFill>
                <a:srgbClr val="000000"/>
              </a:solidFill>
              <a:latin typeface="Cloud Condensed"/>
              <a:ea typeface="Cloud Condensed"/>
              <a:cs typeface="Cloud Condensed"/>
              <a:sym typeface="Cloud Condensed"/>
            </a:endParaRPr>
          </a:p>
        </p:txBody>
      </p:sp>
      <p:sp>
        <p:nvSpPr>
          <p:cNvPr id="14" name="TextBox 14"/>
          <p:cNvSpPr txBox="1"/>
          <p:nvPr/>
        </p:nvSpPr>
        <p:spPr>
          <a:xfrm>
            <a:off x="3433406" y="1167377"/>
            <a:ext cx="11822493" cy="1303020"/>
          </a:xfrm>
          <a:prstGeom prst="rect">
            <a:avLst/>
          </a:prstGeom>
        </p:spPr>
        <p:txBody>
          <a:bodyPr lIns="0" tIns="0" rIns="0" bIns="0" rtlCol="0" anchor="t">
            <a:spAutoFit/>
          </a:bodyPr>
          <a:lstStyle/>
          <a:p>
            <a:pPr algn="ctr">
              <a:lnSpc>
                <a:spcPts val="10080"/>
              </a:lnSpc>
            </a:pPr>
            <a:r>
              <a:rPr lang="en-US" sz="7200" b="1">
                <a:solidFill>
                  <a:srgbClr val="000000"/>
                </a:solidFill>
                <a:latin typeface="Cloud Condensed Bold"/>
                <a:ea typeface="Cloud Condensed Bold"/>
                <a:cs typeface="Cloud Condensed Bold"/>
                <a:sym typeface="Cloud Condensed Bold"/>
              </a:rPr>
              <a:t>Physical Education</a:t>
            </a:r>
          </a:p>
        </p:txBody>
      </p:sp>
      <p:sp>
        <p:nvSpPr>
          <p:cNvPr id="15" name="TextBox 15"/>
          <p:cNvSpPr txBox="1"/>
          <p:nvPr/>
        </p:nvSpPr>
        <p:spPr>
          <a:xfrm>
            <a:off x="10629790" y="6996067"/>
            <a:ext cx="2729584" cy="541879"/>
          </a:xfrm>
          <a:prstGeom prst="rect">
            <a:avLst/>
          </a:prstGeom>
        </p:spPr>
        <p:txBody>
          <a:bodyPr lIns="0" tIns="0" rIns="0" bIns="0" rtlCol="0" anchor="t">
            <a:spAutoFit/>
          </a:bodyPr>
          <a:lstStyle/>
          <a:p>
            <a:pPr algn="ctr">
              <a:lnSpc>
                <a:spcPts val="4257"/>
              </a:lnSpc>
              <a:spcBef>
                <a:spcPct val="0"/>
              </a:spcBef>
            </a:pPr>
            <a:r>
              <a:rPr lang="en-US" sz="3041">
                <a:solidFill>
                  <a:srgbClr val="000000"/>
                </a:solidFill>
                <a:latin typeface="Cloud Condensed"/>
                <a:ea typeface="Cloud Condensed"/>
                <a:cs typeface="Cloud Condensed"/>
                <a:sym typeface="Cloud Condensed"/>
              </a:rPr>
              <a:t>Mr Chris Doey</a:t>
            </a:r>
          </a:p>
        </p:txBody>
      </p:sp>
      <p:sp>
        <p:nvSpPr>
          <p:cNvPr id="16" name="TextBox 16"/>
          <p:cNvSpPr txBox="1"/>
          <p:nvPr/>
        </p:nvSpPr>
        <p:spPr>
          <a:xfrm>
            <a:off x="14923334" y="9172575"/>
            <a:ext cx="2729584" cy="541879"/>
          </a:xfrm>
          <a:prstGeom prst="rect">
            <a:avLst/>
          </a:prstGeom>
        </p:spPr>
        <p:txBody>
          <a:bodyPr lIns="0" tIns="0" rIns="0" bIns="0" rtlCol="0" anchor="t">
            <a:spAutoFit/>
          </a:bodyPr>
          <a:lstStyle/>
          <a:p>
            <a:pPr algn="ctr">
              <a:lnSpc>
                <a:spcPts val="4257"/>
              </a:lnSpc>
              <a:spcBef>
                <a:spcPct val="0"/>
              </a:spcBef>
            </a:pPr>
            <a:r>
              <a:rPr lang="en-US" sz="3041">
                <a:solidFill>
                  <a:srgbClr val="000000"/>
                </a:solidFill>
                <a:latin typeface="Cloud Condensed"/>
                <a:ea typeface="Cloud Condensed"/>
                <a:cs typeface="Cloud Condensed"/>
                <a:sym typeface="Cloud Condensed"/>
              </a:rPr>
              <a:t>Mr Nick Crooks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1028700"/>
            <a:ext cx="16230600" cy="1789924"/>
            <a:chOff x="0" y="0"/>
            <a:chExt cx="5635467" cy="621484"/>
          </a:xfrm>
        </p:grpSpPr>
        <p:sp>
          <p:nvSpPr>
            <p:cNvPr id="6" name="Freeform 6"/>
            <p:cNvSpPr/>
            <p:nvPr/>
          </p:nvSpPr>
          <p:spPr>
            <a:xfrm>
              <a:off x="0" y="0"/>
              <a:ext cx="5635467" cy="621484"/>
            </a:xfrm>
            <a:custGeom>
              <a:avLst/>
              <a:gdLst/>
              <a:ahLst/>
              <a:cxnLst/>
              <a:rect l="l" t="t" r="r" b="b"/>
              <a:pathLst>
                <a:path w="5635467" h="621484">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1028700" y="3129808"/>
            <a:ext cx="16230600" cy="4064642"/>
            <a:chOff x="0" y="0"/>
            <a:chExt cx="5635467" cy="1411294"/>
          </a:xfrm>
        </p:grpSpPr>
        <p:sp>
          <p:nvSpPr>
            <p:cNvPr id="9" name="Freeform 9"/>
            <p:cNvSpPr/>
            <p:nvPr/>
          </p:nvSpPr>
          <p:spPr>
            <a:xfrm>
              <a:off x="0" y="0"/>
              <a:ext cx="5635467" cy="1411294"/>
            </a:xfrm>
            <a:custGeom>
              <a:avLst/>
              <a:gdLst/>
              <a:ahLst/>
              <a:cxnLst/>
              <a:rect l="l" t="t" r="r" b="b"/>
              <a:pathLst>
                <a:path w="5635467" h="1411294">
                  <a:moveTo>
                    <a:pt x="9540" y="0"/>
                  </a:moveTo>
                  <a:lnTo>
                    <a:pt x="5625927" y="0"/>
                  </a:lnTo>
                  <a:cubicBezTo>
                    <a:pt x="5628457" y="0"/>
                    <a:pt x="5630883" y="1005"/>
                    <a:pt x="5632673" y="2794"/>
                  </a:cubicBezTo>
                  <a:cubicBezTo>
                    <a:pt x="5634462" y="4583"/>
                    <a:pt x="5635467" y="7010"/>
                    <a:pt x="5635467" y="9540"/>
                  </a:cubicBezTo>
                  <a:lnTo>
                    <a:pt x="5635467" y="1401755"/>
                  </a:lnTo>
                  <a:cubicBezTo>
                    <a:pt x="5635467" y="1404285"/>
                    <a:pt x="5634462" y="1406711"/>
                    <a:pt x="5632673" y="1408500"/>
                  </a:cubicBezTo>
                  <a:cubicBezTo>
                    <a:pt x="5630883" y="1410289"/>
                    <a:pt x="5628457" y="1411294"/>
                    <a:pt x="5625927" y="1411294"/>
                  </a:cubicBezTo>
                  <a:lnTo>
                    <a:pt x="9540" y="1411294"/>
                  </a:lnTo>
                  <a:cubicBezTo>
                    <a:pt x="4271" y="1411294"/>
                    <a:pt x="0" y="1407023"/>
                    <a:pt x="0" y="1401755"/>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5635467" cy="1468444"/>
            </a:xfrm>
            <a:prstGeom prst="rect">
              <a:avLst/>
            </a:prstGeom>
          </p:spPr>
          <p:txBody>
            <a:bodyPr lIns="38534" tIns="38534" rIns="38534" bIns="38534" rtlCol="0" anchor="ctr"/>
            <a:lstStyle/>
            <a:p>
              <a:pPr algn="ctr">
                <a:lnSpc>
                  <a:spcPts val="2017"/>
                </a:lnSpc>
              </a:pPr>
              <a:endParaRPr/>
            </a:p>
          </p:txBody>
        </p:sp>
      </p:grpSp>
      <p:sp>
        <p:nvSpPr>
          <p:cNvPr id="11" name="TextBox 11"/>
          <p:cNvSpPr txBox="1"/>
          <p:nvPr/>
        </p:nvSpPr>
        <p:spPr>
          <a:xfrm>
            <a:off x="2294444" y="3227615"/>
            <a:ext cx="13699113" cy="4800600"/>
          </a:xfrm>
          <a:prstGeom prst="rect">
            <a:avLst/>
          </a:prstGeom>
        </p:spPr>
        <p:txBody>
          <a:bodyPr lIns="0" tIns="0" rIns="0" bIns="0" rtlCol="0" anchor="t">
            <a:spAutoFit/>
          </a:bodyPr>
          <a:lstStyle/>
          <a:p>
            <a:pPr algn="ctr">
              <a:lnSpc>
                <a:spcPts val="5459"/>
              </a:lnSpc>
            </a:pPr>
            <a:r>
              <a:rPr lang="en-US" sz="3899" u="sng">
                <a:solidFill>
                  <a:srgbClr val="000000"/>
                </a:solidFill>
                <a:latin typeface="Cloud Condensed"/>
                <a:ea typeface="Cloud Condensed"/>
                <a:cs typeface="Cloud Condensed"/>
                <a:sym typeface="Cloud Condensed"/>
              </a:rPr>
              <a:t>Monday 10:00 </a:t>
            </a:r>
            <a:r>
              <a:rPr lang="en-US" sz="3899">
                <a:solidFill>
                  <a:srgbClr val="000000"/>
                </a:solidFill>
                <a:latin typeface="Cloud Condensed"/>
                <a:ea typeface="Cloud Condensed"/>
                <a:cs typeface="Cloud Condensed"/>
                <a:sym typeface="Cloud Condensed"/>
              </a:rPr>
              <a:t>Mrs Colbourn ‘Big Think’ Assembly</a:t>
            </a:r>
          </a:p>
          <a:p>
            <a:pPr algn="ctr">
              <a:lnSpc>
                <a:spcPts val="5459"/>
              </a:lnSpc>
            </a:pPr>
            <a:endParaRPr lang="en-US" sz="3899">
              <a:solidFill>
                <a:srgbClr val="000000"/>
              </a:solidFill>
              <a:latin typeface="Cloud Condensed"/>
              <a:ea typeface="Cloud Condensed"/>
              <a:cs typeface="Cloud Condensed"/>
              <a:sym typeface="Cloud Condensed"/>
            </a:endParaRPr>
          </a:p>
          <a:p>
            <a:pPr algn="ctr">
              <a:lnSpc>
                <a:spcPts val="5459"/>
              </a:lnSpc>
            </a:pPr>
            <a:r>
              <a:rPr lang="en-US" sz="3899" u="sng">
                <a:solidFill>
                  <a:srgbClr val="000000"/>
                </a:solidFill>
                <a:latin typeface="Cloud Condensed"/>
                <a:ea typeface="Cloud Condensed"/>
                <a:cs typeface="Cloud Condensed"/>
                <a:sym typeface="Cloud Condensed"/>
              </a:rPr>
              <a:t>Wednesday 8:55 </a:t>
            </a:r>
            <a:r>
              <a:rPr lang="en-US" sz="3899">
                <a:solidFill>
                  <a:srgbClr val="000000"/>
                </a:solidFill>
                <a:latin typeface="Cloud Condensed"/>
                <a:ea typeface="Cloud Condensed"/>
                <a:cs typeface="Cloud Condensed"/>
                <a:sym typeface="Cloud Condensed"/>
              </a:rPr>
              <a:t>Mr Street Assembly</a:t>
            </a:r>
          </a:p>
          <a:p>
            <a:pPr algn="ctr">
              <a:lnSpc>
                <a:spcPts val="5459"/>
              </a:lnSpc>
            </a:pPr>
            <a:endParaRPr lang="en-US" sz="3899">
              <a:solidFill>
                <a:srgbClr val="000000"/>
              </a:solidFill>
              <a:latin typeface="Cloud Condensed"/>
              <a:ea typeface="Cloud Condensed"/>
              <a:cs typeface="Cloud Condensed"/>
              <a:sym typeface="Cloud Condensed"/>
            </a:endParaRPr>
          </a:p>
          <a:p>
            <a:pPr algn="ctr">
              <a:lnSpc>
                <a:spcPts val="5599"/>
              </a:lnSpc>
            </a:pPr>
            <a:r>
              <a:rPr lang="en-US" sz="3999" u="sng">
                <a:solidFill>
                  <a:srgbClr val="000000"/>
                </a:solidFill>
                <a:latin typeface="Cloud Condensed"/>
                <a:ea typeface="Cloud Condensed"/>
                <a:cs typeface="Cloud Condensed"/>
                <a:sym typeface="Cloud Condensed"/>
              </a:rPr>
              <a:t>Friday 8.55</a:t>
            </a:r>
            <a:r>
              <a:rPr lang="en-US" sz="3999">
                <a:solidFill>
                  <a:srgbClr val="000000"/>
                </a:solidFill>
                <a:latin typeface="Cloud Condensed"/>
                <a:ea typeface="Cloud Condensed"/>
                <a:cs typeface="Cloud Condensed"/>
                <a:sym typeface="Cloud Condensed"/>
              </a:rPr>
              <a:t> Celebration Assembly Mr McKeown and Mrs Rathmell </a:t>
            </a:r>
          </a:p>
          <a:p>
            <a:pPr algn="ctr">
              <a:lnSpc>
                <a:spcPts val="5459"/>
              </a:lnSpc>
            </a:pPr>
            <a:endParaRPr lang="en-US" sz="3999">
              <a:solidFill>
                <a:srgbClr val="000000"/>
              </a:solidFill>
              <a:latin typeface="Cloud Condensed"/>
              <a:ea typeface="Cloud Condensed"/>
              <a:cs typeface="Cloud Condensed"/>
              <a:sym typeface="Cloud Condensed"/>
            </a:endParaRPr>
          </a:p>
          <a:p>
            <a:pPr algn="ctr">
              <a:lnSpc>
                <a:spcPts val="5039"/>
              </a:lnSpc>
            </a:pPr>
            <a:endParaRPr lang="en-US" sz="3999">
              <a:solidFill>
                <a:srgbClr val="000000"/>
              </a:solidFill>
              <a:latin typeface="Cloud Condensed"/>
              <a:ea typeface="Cloud Condensed"/>
              <a:cs typeface="Cloud Condensed"/>
              <a:sym typeface="Cloud Condensed"/>
            </a:endParaRPr>
          </a:p>
        </p:txBody>
      </p:sp>
      <p:sp>
        <p:nvSpPr>
          <p:cNvPr id="12" name="TextBox 12"/>
          <p:cNvSpPr txBox="1"/>
          <p:nvPr/>
        </p:nvSpPr>
        <p:spPr>
          <a:xfrm>
            <a:off x="3433406" y="1167377"/>
            <a:ext cx="11822493" cy="1303020"/>
          </a:xfrm>
          <a:prstGeom prst="rect">
            <a:avLst/>
          </a:prstGeom>
        </p:spPr>
        <p:txBody>
          <a:bodyPr lIns="0" tIns="0" rIns="0" bIns="0" rtlCol="0" anchor="t">
            <a:spAutoFit/>
          </a:bodyPr>
          <a:lstStyle/>
          <a:p>
            <a:pPr algn="ctr">
              <a:lnSpc>
                <a:spcPts val="10080"/>
              </a:lnSpc>
            </a:pPr>
            <a:r>
              <a:rPr lang="en-US" sz="7200" b="1">
                <a:solidFill>
                  <a:srgbClr val="000000"/>
                </a:solidFill>
                <a:latin typeface="Cloud Condensed Bold"/>
                <a:ea typeface="Cloud Condensed Bold"/>
                <a:cs typeface="Cloud Condensed Bold"/>
                <a:sym typeface="Cloud Condensed Bold"/>
              </a:rPr>
              <a:t>Assemblies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1028700"/>
            <a:ext cx="16230600" cy="1789924"/>
            <a:chOff x="0" y="0"/>
            <a:chExt cx="5635467" cy="621484"/>
          </a:xfrm>
        </p:grpSpPr>
        <p:sp>
          <p:nvSpPr>
            <p:cNvPr id="6" name="Freeform 6"/>
            <p:cNvSpPr/>
            <p:nvPr/>
          </p:nvSpPr>
          <p:spPr>
            <a:xfrm>
              <a:off x="0" y="0"/>
              <a:ext cx="5635467" cy="621484"/>
            </a:xfrm>
            <a:custGeom>
              <a:avLst/>
              <a:gdLst/>
              <a:ahLst/>
              <a:cxnLst/>
              <a:rect l="l" t="t" r="r" b="b"/>
              <a:pathLst>
                <a:path w="5635467" h="621484">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1028700" y="3129808"/>
            <a:ext cx="16230600" cy="6332412"/>
            <a:chOff x="0" y="0"/>
            <a:chExt cx="5635467" cy="2198692"/>
          </a:xfrm>
        </p:grpSpPr>
        <p:sp>
          <p:nvSpPr>
            <p:cNvPr id="9" name="Freeform 9"/>
            <p:cNvSpPr/>
            <p:nvPr/>
          </p:nvSpPr>
          <p:spPr>
            <a:xfrm>
              <a:off x="0" y="0"/>
              <a:ext cx="5635467" cy="2198692"/>
            </a:xfrm>
            <a:custGeom>
              <a:avLst/>
              <a:gdLst/>
              <a:ahLst/>
              <a:cxnLst/>
              <a:rect l="l" t="t" r="r" b="b"/>
              <a:pathLst>
                <a:path w="5635467" h="2198692">
                  <a:moveTo>
                    <a:pt x="9540" y="0"/>
                  </a:moveTo>
                  <a:lnTo>
                    <a:pt x="5625927" y="0"/>
                  </a:lnTo>
                  <a:cubicBezTo>
                    <a:pt x="5628457" y="0"/>
                    <a:pt x="5630883" y="1005"/>
                    <a:pt x="5632673" y="2794"/>
                  </a:cubicBezTo>
                  <a:cubicBezTo>
                    <a:pt x="5634462" y="4583"/>
                    <a:pt x="5635467" y="7010"/>
                    <a:pt x="5635467" y="9540"/>
                  </a:cubicBezTo>
                  <a:lnTo>
                    <a:pt x="5635467" y="2189152"/>
                  </a:lnTo>
                  <a:cubicBezTo>
                    <a:pt x="5635467" y="2194421"/>
                    <a:pt x="5631196" y="2198692"/>
                    <a:pt x="5625927" y="2198692"/>
                  </a:cubicBezTo>
                  <a:lnTo>
                    <a:pt x="9540" y="2198692"/>
                  </a:lnTo>
                  <a:cubicBezTo>
                    <a:pt x="4271" y="2198692"/>
                    <a:pt x="0" y="2194421"/>
                    <a:pt x="0" y="2189152"/>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5635467" cy="2255842"/>
            </a:xfrm>
            <a:prstGeom prst="rect">
              <a:avLst/>
            </a:prstGeom>
          </p:spPr>
          <p:txBody>
            <a:bodyPr lIns="38534" tIns="38534" rIns="38534" bIns="38534" rtlCol="0" anchor="ctr"/>
            <a:lstStyle/>
            <a:p>
              <a:pPr algn="ctr">
                <a:lnSpc>
                  <a:spcPts val="2017"/>
                </a:lnSpc>
              </a:pPr>
              <a:endParaRPr/>
            </a:p>
          </p:txBody>
        </p:sp>
      </p:grpSp>
      <p:sp>
        <p:nvSpPr>
          <p:cNvPr id="11" name="TextBox 11"/>
          <p:cNvSpPr txBox="1"/>
          <p:nvPr/>
        </p:nvSpPr>
        <p:spPr>
          <a:xfrm>
            <a:off x="3433406" y="1167377"/>
            <a:ext cx="11822493" cy="1303020"/>
          </a:xfrm>
          <a:prstGeom prst="rect">
            <a:avLst/>
          </a:prstGeom>
        </p:spPr>
        <p:txBody>
          <a:bodyPr lIns="0" tIns="0" rIns="0" bIns="0" rtlCol="0" anchor="t">
            <a:spAutoFit/>
          </a:bodyPr>
          <a:lstStyle/>
          <a:p>
            <a:pPr algn="ctr">
              <a:lnSpc>
                <a:spcPts val="10080"/>
              </a:lnSpc>
            </a:pPr>
            <a:r>
              <a:rPr lang="en-US" sz="7200" b="1">
                <a:solidFill>
                  <a:srgbClr val="000000"/>
                </a:solidFill>
                <a:latin typeface="Cloud Condensed Bold"/>
                <a:ea typeface="Cloud Condensed Bold"/>
                <a:cs typeface="Cloud Condensed Bold"/>
                <a:sym typeface="Cloud Condensed Bold"/>
              </a:rPr>
              <a:t>Enrichments/trips</a:t>
            </a:r>
          </a:p>
        </p:txBody>
      </p:sp>
      <p:sp>
        <p:nvSpPr>
          <p:cNvPr id="12" name="TextBox 12"/>
          <p:cNvSpPr txBox="1"/>
          <p:nvPr/>
        </p:nvSpPr>
        <p:spPr>
          <a:xfrm>
            <a:off x="1605875" y="3320326"/>
            <a:ext cx="15076249" cy="2091054"/>
          </a:xfrm>
          <a:prstGeom prst="rect">
            <a:avLst/>
          </a:prstGeom>
        </p:spPr>
        <p:txBody>
          <a:bodyPr lIns="0" tIns="0" rIns="0" bIns="0" rtlCol="0" anchor="t">
            <a:spAutoFit/>
          </a:bodyPr>
          <a:lstStyle/>
          <a:p>
            <a:pPr algn="ctr">
              <a:lnSpc>
                <a:spcPts val="8120"/>
              </a:lnSpc>
            </a:pPr>
            <a:r>
              <a:rPr lang="en-US" sz="5800" b="1">
                <a:solidFill>
                  <a:srgbClr val="000000"/>
                </a:solidFill>
                <a:latin typeface="Cloud Condensed Bold"/>
                <a:ea typeface="Cloud Condensed Bold"/>
                <a:cs typeface="Cloud Condensed Bold"/>
                <a:sym typeface="Cloud Condensed Bold"/>
              </a:rPr>
              <a:t>Pieces Project- Year 4 Team Building - 22nd/23rd September </a:t>
            </a:r>
          </a:p>
        </p:txBody>
      </p:sp>
      <p:sp>
        <p:nvSpPr>
          <p:cNvPr id="13" name="TextBox 13"/>
          <p:cNvSpPr txBox="1"/>
          <p:nvPr/>
        </p:nvSpPr>
        <p:spPr>
          <a:xfrm>
            <a:off x="1806528" y="5409836"/>
            <a:ext cx="15076249" cy="1062354"/>
          </a:xfrm>
          <a:prstGeom prst="rect">
            <a:avLst/>
          </a:prstGeom>
        </p:spPr>
        <p:txBody>
          <a:bodyPr lIns="0" tIns="0" rIns="0" bIns="0" rtlCol="0" anchor="t">
            <a:spAutoFit/>
          </a:bodyPr>
          <a:lstStyle/>
          <a:p>
            <a:pPr algn="ctr">
              <a:lnSpc>
                <a:spcPts val="8120"/>
              </a:lnSpc>
            </a:pPr>
            <a:r>
              <a:rPr lang="en-US" sz="5800" b="1">
                <a:solidFill>
                  <a:srgbClr val="000000"/>
                </a:solidFill>
                <a:latin typeface="Cloud Condensed Bold"/>
                <a:ea typeface="Cloud Condensed Bold"/>
                <a:cs typeface="Cloud Condensed Bold"/>
                <a:sym typeface="Cloud Condensed Bold"/>
              </a:rPr>
              <a:t>Murton Park - Roman Day - 1st December Price TBC  </a:t>
            </a:r>
          </a:p>
        </p:txBody>
      </p:sp>
      <p:sp>
        <p:nvSpPr>
          <p:cNvPr id="14" name="TextBox 14"/>
          <p:cNvSpPr txBox="1"/>
          <p:nvPr/>
        </p:nvSpPr>
        <p:spPr>
          <a:xfrm>
            <a:off x="1806528" y="6977015"/>
            <a:ext cx="15076249" cy="1062354"/>
          </a:xfrm>
          <a:prstGeom prst="rect">
            <a:avLst/>
          </a:prstGeom>
        </p:spPr>
        <p:txBody>
          <a:bodyPr lIns="0" tIns="0" rIns="0" bIns="0" rtlCol="0" anchor="t">
            <a:spAutoFit/>
          </a:bodyPr>
          <a:lstStyle/>
          <a:p>
            <a:pPr algn="ctr">
              <a:lnSpc>
                <a:spcPts val="8120"/>
              </a:lnSpc>
            </a:pPr>
            <a:r>
              <a:rPr lang="en-US" sz="5800" b="1">
                <a:solidFill>
                  <a:srgbClr val="000000"/>
                </a:solidFill>
                <a:latin typeface="Cloud Condensed Bold"/>
                <a:ea typeface="Cloud Condensed Bold"/>
                <a:cs typeface="Cloud Condensed Bold"/>
                <a:sym typeface="Cloud Condensed Bold"/>
              </a:rPr>
              <a:t>Road Safety Pedestrian Training - January 22nd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107734" y="481965"/>
            <a:ext cx="16230600" cy="1789924"/>
            <a:chOff x="0" y="0"/>
            <a:chExt cx="5635467" cy="621484"/>
          </a:xfrm>
        </p:grpSpPr>
        <p:sp>
          <p:nvSpPr>
            <p:cNvPr id="6" name="Freeform 6"/>
            <p:cNvSpPr/>
            <p:nvPr/>
          </p:nvSpPr>
          <p:spPr>
            <a:xfrm>
              <a:off x="0" y="0"/>
              <a:ext cx="5635467" cy="621484"/>
            </a:xfrm>
            <a:custGeom>
              <a:avLst/>
              <a:gdLst/>
              <a:ahLst/>
              <a:cxnLst/>
              <a:rect l="l" t="t" r="r" b="b"/>
              <a:pathLst>
                <a:path w="5635467" h="621484">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1028700" y="2505350"/>
            <a:ext cx="16230600" cy="7245943"/>
            <a:chOff x="0" y="0"/>
            <a:chExt cx="5635467" cy="2515882"/>
          </a:xfrm>
        </p:grpSpPr>
        <p:sp>
          <p:nvSpPr>
            <p:cNvPr id="9" name="Freeform 9"/>
            <p:cNvSpPr/>
            <p:nvPr/>
          </p:nvSpPr>
          <p:spPr>
            <a:xfrm>
              <a:off x="0" y="0"/>
              <a:ext cx="5635467" cy="2515882"/>
            </a:xfrm>
            <a:custGeom>
              <a:avLst/>
              <a:gdLst/>
              <a:ahLst/>
              <a:cxnLst/>
              <a:rect l="l" t="t" r="r" b="b"/>
              <a:pathLst>
                <a:path w="5635467" h="2515882">
                  <a:moveTo>
                    <a:pt x="9540" y="0"/>
                  </a:moveTo>
                  <a:lnTo>
                    <a:pt x="5625927" y="0"/>
                  </a:lnTo>
                  <a:cubicBezTo>
                    <a:pt x="5628457" y="0"/>
                    <a:pt x="5630883" y="1005"/>
                    <a:pt x="5632673" y="2794"/>
                  </a:cubicBezTo>
                  <a:cubicBezTo>
                    <a:pt x="5634462" y="4583"/>
                    <a:pt x="5635467" y="7010"/>
                    <a:pt x="5635467" y="9540"/>
                  </a:cubicBezTo>
                  <a:lnTo>
                    <a:pt x="5635467" y="2506342"/>
                  </a:lnTo>
                  <a:cubicBezTo>
                    <a:pt x="5635467" y="2511611"/>
                    <a:pt x="5631196" y="2515882"/>
                    <a:pt x="5625927" y="2515882"/>
                  </a:cubicBezTo>
                  <a:lnTo>
                    <a:pt x="9540" y="2515882"/>
                  </a:lnTo>
                  <a:cubicBezTo>
                    <a:pt x="4271" y="2515882"/>
                    <a:pt x="0" y="2511611"/>
                    <a:pt x="0" y="2506342"/>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5635467" cy="2573032"/>
            </a:xfrm>
            <a:prstGeom prst="rect">
              <a:avLst/>
            </a:prstGeom>
          </p:spPr>
          <p:txBody>
            <a:bodyPr lIns="38534" tIns="38534" rIns="38534" bIns="38534" rtlCol="0" anchor="ctr"/>
            <a:lstStyle/>
            <a:p>
              <a:pPr algn="ctr">
                <a:lnSpc>
                  <a:spcPts val="2017"/>
                </a:lnSpc>
              </a:pPr>
              <a:endParaRPr/>
            </a:p>
          </p:txBody>
        </p:sp>
      </p:grpSp>
      <p:sp>
        <p:nvSpPr>
          <p:cNvPr id="11" name="Freeform 11"/>
          <p:cNvSpPr/>
          <p:nvPr/>
        </p:nvSpPr>
        <p:spPr>
          <a:xfrm>
            <a:off x="1350970" y="580176"/>
            <a:ext cx="1695650" cy="1593502"/>
          </a:xfrm>
          <a:custGeom>
            <a:avLst/>
            <a:gdLst/>
            <a:ahLst/>
            <a:cxnLst/>
            <a:rect l="l" t="t" r="r" b="b"/>
            <a:pathLst>
              <a:path w="1695650" h="1593502">
                <a:moveTo>
                  <a:pt x="0" y="0"/>
                </a:moveTo>
                <a:lnTo>
                  <a:pt x="1695650" y="0"/>
                </a:lnTo>
                <a:lnTo>
                  <a:pt x="1695650" y="1593502"/>
                </a:lnTo>
                <a:lnTo>
                  <a:pt x="0" y="1593502"/>
                </a:lnTo>
                <a:lnTo>
                  <a:pt x="0" y="0"/>
                </a:lnTo>
                <a:close/>
              </a:path>
            </a:pathLst>
          </a:custGeom>
          <a:blipFill>
            <a:blip r:embed="rId2"/>
            <a:stretch>
              <a:fillRect/>
            </a:stretch>
          </a:blipFill>
        </p:spPr>
      </p:sp>
      <p:sp>
        <p:nvSpPr>
          <p:cNvPr id="12" name="TextBox 12"/>
          <p:cNvSpPr txBox="1"/>
          <p:nvPr/>
        </p:nvSpPr>
        <p:spPr>
          <a:xfrm>
            <a:off x="3311788" y="620642"/>
            <a:ext cx="11822493" cy="1303020"/>
          </a:xfrm>
          <a:prstGeom prst="rect">
            <a:avLst/>
          </a:prstGeom>
        </p:spPr>
        <p:txBody>
          <a:bodyPr lIns="0" tIns="0" rIns="0" bIns="0" rtlCol="0" anchor="t">
            <a:spAutoFit/>
          </a:bodyPr>
          <a:lstStyle/>
          <a:p>
            <a:pPr algn="ctr">
              <a:lnSpc>
                <a:spcPts val="10080"/>
              </a:lnSpc>
            </a:pPr>
            <a:r>
              <a:rPr lang="en-US" sz="7200">
                <a:solidFill>
                  <a:srgbClr val="000000"/>
                </a:solidFill>
                <a:latin typeface="Cloud Condensed"/>
                <a:ea typeface="Cloud Condensed"/>
                <a:cs typeface="Cloud Condensed"/>
                <a:sym typeface="Cloud Condensed"/>
              </a:rPr>
              <a:t>Lunchtimes</a:t>
            </a:r>
          </a:p>
        </p:txBody>
      </p:sp>
      <p:sp>
        <p:nvSpPr>
          <p:cNvPr id="13" name="TextBox 13"/>
          <p:cNvSpPr txBox="1"/>
          <p:nvPr/>
        </p:nvSpPr>
        <p:spPr>
          <a:xfrm>
            <a:off x="1350970" y="2722424"/>
            <a:ext cx="15908330" cy="7070725"/>
          </a:xfrm>
          <a:prstGeom prst="rect">
            <a:avLst/>
          </a:prstGeom>
        </p:spPr>
        <p:txBody>
          <a:bodyPr lIns="0" tIns="0" rIns="0" bIns="0" rtlCol="0" anchor="t">
            <a:spAutoFit/>
          </a:bodyPr>
          <a:lstStyle/>
          <a:p>
            <a:pPr algn="just">
              <a:lnSpc>
                <a:spcPts val="5599"/>
              </a:lnSpc>
              <a:spcBef>
                <a:spcPct val="0"/>
              </a:spcBef>
            </a:pPr>
            <a:r>
              <a:rPr lang="en-US" sz="3999">
                <a:solidFill>
                  <a:srgbClr val="000000"/>
                </a:solidFill>
                <a:latin typeface="Cloud Condensed"/>
                <a:ea typeface="Cloud Condensed"/>
                <a:cs typeface="Cloud Condensed"/>
                <a:sym typeface="Cloud Condensed"/>
              </a:rPr>
              <a:t>At Bramhope, our school meals are provided by our private caterers, Hutchison. Menus are changed termly and are designed to meet the School Food standards which specify which types of food should be served at school and how often. If you would like to read more about the School Food Standards. </a:t>
            </a:r>
          </a:p>
          <a:p>
            <a:pPr algn="just">
              <a:lnSpc>
                <a:spcPts val="5599"/>
              </a:lnSpc>
              <a:spcBef>
                <a:spcPct val="0"/>
              </a:spcBef>
            </a:pPr>
            <a:endParaRPr lang="en-US" sz="3999">
              <a:solidFill>
                <a:srgbClr val="000000"/>
              </a:solidFill>
              <a:latin typeface="Cloud Condensed"/>
              <a:ea typeface="Cloud Condensed"/>
              <a:cs typeface="Cloud Condensed"/>
              <a:sym typeface="Cloud Condensed"/>
            </a:endParaRPr>
          </a:p>
          <a:p>
            <a:pPr algn="just">
              <a:lnSpc>
                <a:spcPts val="5599"/>
              </a:lnSpc>
              <a:spcBef>
                <a:spcPct val="0"/>
              </a:spcBef>
            </a:pPr>
            <a:r>
              <a:rPr lang="en-US" sz="3999">
                <a:solidFill>
                  <a:srgbClr val="000000"/>
                </a:solidFill>
                <a:latin typeface="Cloud Condensed"/>
                <a:ea typeface="Cloud Condensed"/>
                <a:cs typeface="Cloud Condensed"/>
                <a:sym typeface="Cloud Condensed"/>
              </a:rPr>
              <a:t>Most parents opt for their child to have a school lunch, and we currently serve approximately 340 meals a day. Menus are on the school website; meals can be ordered in advance and cost £2.60 per day. There is always a sandwich option available as well as a vegetarian option.</a:t>
            </a:r>
          </a:p>
          <a:p>
            <a:pPr algn="just">
              <a:lnSpc>
                <a:spcPts val="5599"/>
              </a:lnSpc>
              <a:spcBef>
                <a:spcPct val="0"/>
              </a:spcBef>
            </a:pPr>
            <a:r>
              <a:rPr lang="en-US" sz="3999">
                <a:solidFill>
                  <a:srgbClr val="000000"/>
                </a:solidFill>
                <a:latin typeface="Cloud Condensed"/>
                <a:ea typeface="Cloud Condensed"/>
                <a:cs typeface="Cloud Condensed"/>
                <a:sym typeface="Cloud Condensed"/>
              </a:rPr>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107734" y="481965"/>
            <a:ext cx="16230600" cy="1789924"/>
            <a:chOff x="0" y="0"/>
            <a:chExt cx="5635467" cy="621484"/>
          </a:xfrm>
        </p:grpSpPr>
        <p:sp>
          <p:nvSpPr>
            <p:cNvPr id="6" name="Freeform 6"/>
            <p:cNvSpPr/>
            <p:nvPr/>
          </p:nvSpPr>
          <p:spPr>
            <a:xfrm>
              <a:off x="0" y="0"/>
              <a:ext cx="5635467" cy="621484"/>
            </a:xfrm>
            <a:custGeom>
              <a:avLst/>
              <a:gdLst/>
              <a:ahLst/>
              <a:cxnLst/>
              <a:rect l="l" t="t" r="r" b="b"/>
              <a:pathLst>
                <a:path w="5635467" h="621484">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469974" y="2505350"/>
            <a:ext cx="17348052" cy="7245943"/>
            <a:chOff x="0" y="0"/>
            <a:chExt cx="6023460" cy="2515882"/>
          </a:xfrm>
        </p:grpSpPr>
        <p:sp>
          <p:nvSpPr>
            <p:cNvPr id="9" name="Freeform 9"/>
            <p:cNvSpPr/>
            <p:nvPr/>
          </p:nvSpPr>
          <p:spPr>
            <a:xfrm>
              <a:off x="0" y="0"/>
              <a:ext cx="6023460" cy="2515882"/>
            </a:xfrm>
            <a:custGeom>
              <a:avLst/>
              <a:gdLst/>
              <a:ahLst/>
              <a:cxnLst/>
              <a:rect l="l" t="t" r="r" b="b"/>
              <a:pathLst>
                <a:path w="6023460" h="2515882">
                  <a:moveTo>
                    <a:pt x="8925" y="0"/>
                  </a:moveTo>
                  <a:lnTo>
                    <a:pt x="6014535" y="0"/>
                  </a:lnTo>
                  <a:cubicBezTo>
                    <a:pt x="6016902" y="0"/>
                    <a:pt x="6019172" y="940"/>
                    <a:pt x="6020846" y="2614"/>
                  </a:cubicBezTo>
                  <a:cubicBezTo>
                    <a:pt x="6022520" y="4288"/>
                    <a:pt x="6023460" y="6558"/>
                    <a:pt x="6023460" y="8925"/>
                  </a:cubicBezTo>
                  <a:lnTo>
                    <a:pt x="6023460" y="2506956"/>
                  </a:lnTo>
                  <a:cubicBezTo>
                    <a:pt x="6023460" y="2509324"/>
                    <a:pt x="6022520" y="2511594"/>
                    <a:pt x="6020846" y="2513268"/>
                  </a:cubicBezTo>
                  <a:cubicBezTo>
                    <a:pt x="6019172" y="2514942"/>
                    <a:pt x="6016902" y="2515882"/>
                    <a:pt x="6014535" y="2515882"/>
                  </a:cubicBezTo>
                  <a:lnTo>
                    <a:pt x="8925" y="2515882"/>
                  </a:lnTo>
                  <a:cubicBezTo>
                    <a:pt x="6558" y="2515882"/>
                    <a:pt x="4288" y="2514942"/>
                    <a:pt x="2614" y="2513268"/>
                  </a:cubicBezTo>
                  <a:cubicBezTo>
                    <a:pt x="940" y="2511594"/>
                    <a:pt x="0" y="2509324"/>
                    <a:pt x="0" y="2506956"/>
                  </a:cubicBezTo>
                  <a:lnTo>
                    <a:pt x="0" y="8925"/>
                  </a:lnTo>
                  <a:cubicBezTo>
                    <a:pt x="0" y="6558"/>
                    <a:pt x="940" y="4288"/>
                    <a:pt x="2614" y="2614"/>
                  </a:cubicBezTo>
                  <a:cubicBezTo>
                    <a:pt x="4288" y="940"/>
                    <a:pt x="6558" y="0"/>
                    <a:pt x="8925"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6023460" cy="2573032"/>
            </a:xfrm>
            <a:prstGeom prst="rect">
              <a:avLst/>
            </a:prstGeom>
          </p:spPr>
          <p:txBody>
            <a:bodyPr lIns="38534" tIns="38534" rIns="38534" bIns="38534" rtlCol="0" anchor="ctr"/>
            <a:lstStyle/>
            <a:p>
              <a:pPr algn="ctr">
                <a:lnSpc>
                  <a:spcPts val="2017"/>
                </a:lnSpc>
              </a:pPr>
              <a:endParaRPr/>
            </a:p>
          </p:txBody>
        </p:sp>
      </p:grpSp>
      <p:sp>
        <p:nvSpPr>
          <p:cNvPr id="11" name="Freeform 11"/>
          <p:cNvSpPr/>
          <p:nvPr/>
        </p:nvSpPr>
        <p:spPr>
          <a:xfrm>
            <a:off x="1350970" y="580176"/>
            <a:ext cx="1695650" cy="1593502"/>
          </a:xfrm>
          <a:custGeom>
            <a:avLst/>
            <a:gdLst/>
            <a:ahLst/>
            <a:cxnLst/>
            <a:rect l="l" t="t" r="r" b="b"/>
            <a:pathLst>
              <a:path w="1695650" h="1593502">
                <a:moveTo>
                  <a:pt x="0" y="0"/>
                </a:moveTo>
                <a:lnTo>
                  <a:pt x="1695650" y="0"/>
                </a:lnTo>
                <a:lnTo>
                  <a:pt x="1695650" y="1593502"/>
                </a:lnTo>
                <a:lnTo>
                  <a:pt x="0" y="1593502"/>
                </a:lnTo>
                <a:lnTo>
                  <a:pt x="0" y="0"/>
                </a:lnTo>
                <a:close/>
              </a:path>
            </a:pathLst>
          </a:custGeom>
          <a:blipFill>
            <a:blip r:embed="rId2"/>
            <a:stretch>
              <a:fillRect/>
            </a:stretch>
          </a:blipFill>
        </p:spPr>
      </p:sp>
      <p:sp>
        <p:nvSpPr>
          <p:cNvPr id="12" name="TextBox 12"/>
          <p:cNvSpPr txBox="1"/>
          <p:nvPr/>
        </p:nvSpPr>
        <p:spPr>
          <a:xfrm>
            <a:off x="3311788" y="620642"/>
            <a:ext cx="11822493" cy="1303020"/>
          </a:xfrm>
          <a:prstGeom prst="rect">
            <a:avLst/>
          </a:prstGeom>
        </p:spPr>
        <p:txBody>
          <a:bodyPr lIns="0" tIns="0" rIns="0" bIns="0" rtlCol="0" anchor="t">
            <a:spAutoFit/>
          </a:bodyPr>
          <a:lstStyle/>
          <a:p>
            <a:pPr algn="ctr">
              <a:lnSpc>
                <a:spcPts val="10080"/>
              </a:lnSpc>
            </a:pPr>
            <a:r>
              <a:rPr lang="en-US" sz="7200">
                <a:solidFill>
                  <a:srgbClr val="000000"/>
                </a:solidFill>
                <a:latin typeface="Cloud Condensed"/>
                <a:ea typeface="Cloud Condensed"/>
                <a:cs typeface="Cloud Condensed"/>
                <a:sym typeface="Cloud Condensed"/>
              </a:rPr>
              <a:t>Lunchtimes</a:t>
            </a:r>
          </a:p>
        </p:txBody>
      </p:sp>
      <p:sp>
        <p:nvSpPr>
          <p:cNvPr id="13" name="TextBox 13"/>
          <p:cNvSpPr txBox="1"/>
          <p:nvPr/>
        </p:nvSpPr>
        <p:spPr>
          <a:xfrm>
            <a:off x="1350970" y="2770049"/>
            <a:ext cx="6127497" cy="6979509"/>
          </a:xfrm>
          <a:prstGeom prst="rect">
            <a:avLst/>
          </a:prstGeom>
        </p:spPr>
        <p:txBody>
          <a:bodyPr lIns="0" tIns="0" rIns="0" bIns="0" rtlCol="0" anchor="t">
            <a:spAutoFit/>
          </a:bodyPr>
          <a:lstStyle/>
          <a:p>
            <a:pPr algn="just">
              <a:lnSpc>
                <a:spcPts val="3277"/>
              </a:lnSpc>
              <a:spcBef>
                <a:spcPct val="0"/>
              </a:spcBef>
            </a:pPr>
            <a:r>
              <a:rPr lang="en-US" sz="2341" b="1" u="sng">
                <a:solidFill>
                  <a:srgbClr val="000000"/>
                </a:solidFill>
                <a:latin typeface="Cloud Condensed Bold"/>
                <a:ea typeface="Cloud Condensed Bold"/>
                <a:cs typeface="Cloud Condensed Bold"/>
                <a:sym typeface="Cloud Condensed Bold"/>
              </a:rPr>
              <a:t>Packed lunches</a:t>
            </a:r>
          </a:p>
          <a:p>
            <a:pPr algn="just">
              <a:lnSpc>
                <a:spcPts val="3277"/>
              </a:lnSpc>
              <a:spcBef>
                <a:spcPct val="0"/>
              </a:spcBef>
            </a:pPr>
            <a:r>
              <a:rPr lang="en-US" sz="2341" b="1" u="sng">
                <a:solidFill>
                  <a:srgbClr val="000000"/>
                </a:solidFill>
                <a:latin typeface="Cloud Condensed Bold"/>
                <a:ea typeface="Cloud Condensed Bold"/>
                <a:cs typeface="Cloud Condensed Bold"/>
                <a:sym typeface="Cloud Condensed Bold"/>
              </a:rPr>
              <a:t>Our aims</a:t>
            </a:r>
          </a:p>
          <a:p>
            <a:pPr algn="just">
              <a:lnSpc>
                <a:spcPts val="3277"/>
              </a:lnSpc>
              <a:spcBef>
                <a:spcPct val="0"/>
              </a:spcBef>
            </a:pPr>
            <a:r>
              <a:rPr lang="en-US" sz="2341">
                <a:solidFill>
                  <a:srgbClr val="000000"/>
                </a:solidFill>
                <a:latin typeface="Cloud Condensed"/>
                <a:ea typeface="Cloud Condensed"/>
                <a:cs typeface="Cloud Condensed"/>
                <a:sym typeface="Cloud Condensed"/>
              </a:rPr>
              <a:t>In school, we teach all children what is meant by a balanced diet and how this can affect their health. Our aim is that all children:</a:t>
            </a:r>
          </a:p>
          <a:p>
            <a:pPr algn="just">
              <a:lnSpc>
                <a:spcPts val="3277"/>
              </a:lnSpc>
              <a:spcBef>
                <a:spcPct val="0"/>
              </a:spcBef>
            </a:pPr>
            <a:r>
              <a:rPr lang="en-US" sz="2341">
                <a:solidFill>
                  <a:srgbClr val="000000"/>
                </a:solidFill>
                <a:latin typeface="Cloud Condensed"/>
                <a:ea typeface="Cloud Condensed"/>
                <a:cs typeface="Cloud Condensed"/>
                <a:sym typeface="Cloud Condensed"/>
              </a:rPr>
              <a:t>· Learn what we mean by food groups</a:t>
            </a:r>
          </a:p>
          <a:p>
            <a:pPr algn="just">
              <a:lnSpc>
                <a:spcPts val="3277"/>
              </a:lnSpc>
              <a:spcBef>
                <a:spcPct val="0"/>
              </a:spcBef>
            </a:pPr>
            <a:r>
              <a:rPr lang="en-US" sz="2341">
                <a:solidFill>
                  <a:srgbClr val="000000"/>
                </a:solidFill>
                <a:latin typeface="Cloud Condensed"/>
                <a:ea typeface="Cloud Condensed"/>
                <a:cs typeface="Cloud Condensed"/>
                <a:sym typeface="Cloud Condensed"/>
              </a:rPr>
              <a:t>· Know which foods belong in which food group</a:t>
            </a:r>
          </a:p>
          <a:p>
            <a:pPr algn="just">
              <a:lnSpc>
                <a:spcPts val="3277"/>
              </a:lnSpc>
              <a:spcBef>
                <a:spcPct val="0"/>
              </a:spcBef>
            </a:pPr>
            <a:r>
              <a:rPr lang="en-US" sz="2341">
                <a:solidFill>
                  <a:srgbClr val="000000"/>
                </a:solidFill>
                <a:latin typeface="Cloud Condensed"/>
                <a:ea typeface="Cloud Condensed"/>
                <a:cs typeface="Cloud Condensed"/>
                <a:sym typeface="Cloud Condensed"/>
              </a:rPr>
              <a:t>· Understand whether their own diet is generally healthy and balanced</a:t>
            </a:r>
          </a:p>
          <a:p>
            <a:pPr algn="just">
              <a:lnSpc>
                <a:spcPts val="3277"/>
              </a:lnSpc>
              <a:spcBef>
                <a:spcPct val="0"/>
              </a:spcBef>
            </a:pPr>
            <a:r>
              <a:rPr lang="en-US" sz="2341">
                <a:solidFill>
                  <a:srgbClr val="000000"/>
                </a:solidFill>
                <a:latin typeface="Cloud Condensed"/>
                <a:ea typeface="Cloud Condensed"/>
                <a:cs typeface="Cloud Condensed"/>
                <a:sym typeface="Cloud Condensed"/>
              </a:rPr>
              <a:t>· Understand the direct link between diet and physical and dental health</a:t>
            </a:r>
          </a:p>
          <a:p>
            <a:pPr algn="just">
              <a:lnSpc>
                <a:spcPts val="3277"/>
              </a:lnSpc>
              <a:spcBef>
                <a:spcPct val="0"/>
              </a:spcBef>
            </a:pPr>
            <a:r>
              <a:rPr lang="en-US" sz="2341">
                <a:solidFill>
                  <a:srgbClr val="000000"/>
                </a:solidFill>
                <a:latin typeface="Cloud Condensed"/>
                <a:ea typeface="Cloud Condensed"/>
                <a:cs typeface="Cloud Condensed"/>
                <a:sym typeface="Cloud Condensed"/>
              </a:rPr>
              <a:t>· Make informed choices about their own meals and packed lunches rather than feeling that there are some foods that they should never eat</a:t>
            </a:r>
          </a:p>
          <a:p>
            <a:pPr algn="just">
              <a:lnSpc>
                <a:spcPts val="3277"/>
              </a:lnSpc>
              <a:spcBef>
                <a:spcPct val="0"/>
              </a:spcBef>
            </a:pPr>
            <a:r>
              <a:rPr lang="en-US" sz="2341">
                <a:solidFill>
                  <a:srgbClr val="000000"/>
                </a:solidFill>
                <a:latin typeface="Cloud Condensed"/>
                <a:ea typeface="Cloud Condensed"/>
                <a:cs typeface="Cloud Condensed"/>
                <a:sym typeface="Cloud Condensed"/>
              </a:rPr>
              <a:t>· Challenge themselves to try something new or make small changes if necessary</a:t>
            </a:r>
          </a:p>
          <a:p>
            <a:pPr algn="just">
              <a:lnSpc>
                <a:spcPts val="3277"/>
              </a:lnSpc>
              <a:spcBef>
                <a:spcPct val="0"/>
              </a:spcBef>
            </a:pPr>
            <a:endParaRPr lang="en-US" sz="2341">
              <a:solidFill>
                <a:srgbClr val="000000"/>
              </a:solidFill>
              <a:latin typeface="Cloud Condensed"/>
              <a:ea typeface="Cloud Condensed"/>
              <a:cs typeface="Cloud Condensed"/>
              <a:sym typeface="Cloud Condensed"/>
            </a:endParaRPr>
          </a:p>
        </p:txBody>
      </p:sp>
      <p:sp>
        <p:nvSpPr>
          <p:cNvPr id="14" name="TextBox 14"/>
          <p:cNvSpPr txBox="1"/>
          <p:nvPr/>
        </p:nvSpPr>
        <p:spPr>
          <a:xfrm>
            <a:off x="8972479" y="2760524"/>
            <a:ext cx="8578714" cy="6428105"/>
          </a:xfrm>
          <a:prstGeom prst="rect">
            <a:avLst/>
          </a:prstGeom>
        </p:spPr>
        <p:txBody>
          <a:bodyPr lIns="0" tIns="0" rIns="0" bIns="0" rtlCol="0" anchor="t">
            <a:spAutoFit/>
          </a:bodyPr>
          <a:lstStyle/>
          <a:p>
            <a:pPr algn="just">
              <a:lnSpc>
                <a:spcPts val="3220"/>
              </a:lnSpc>
              <a:spcBef>
                <a:spcPct val="0"/>
              </a:spcBef>
            </a:pPr>
            <a:r>
              <a:rPr lang="en-US" sz="2300" b="1" u="sng">
                <a:solidFill>
                  <a:srgbClr val="000000"/>
                </a:solidFill>
                <a:latin typeface="Cloud Condensed Bold"/>
                <a:ea typeface="Cloud Condensed Bold"/>
                <a:cs typeface="Cloud Condensed Bold"/>
                <a:sym typeface="Cloud Condensed Bold"/>
              </a:rPr>
              <a:t>Our approach</a:t>
            </a:r>
          </a:p>
          <a:p>
            <a:pPr algn="just">
              <a:lnSpc>
                <a:spcPts val="3220"/>
              </a:lnSpc>
              <a:spcBef>
                <a:spcPct val="0"/>
              </a:spcBef>
            </a:pPr>
            <a:r>
              <a:rPr lang="en-US" sz="2300">
                <a:solidFill>
                  <a:srgbClr val="000000"/>
                </a:solidFill>
                <a:latin typeface="Cloud Condensed"/>
                <a:ea typeface="Cloud Condensed"/>
                <a:cs typeface="Cloud Condensed"/>
                <a:sym typeface="Cloud Condensed"/>
              </a:rPr>
              <a:t>We teach children about a balanced diet through science lessons, PSHE lessons and school assemblies. </a:t>
            </a:r>
          </a:p>
          <a:p>
            <a:pPr algn="just">
              <a:lnSpc>
                <a:spcPts val="3220"/>
              </a:lnSpc>
              <a:spcBef>
                <a:spcPct val="0"/>
              </a:spcBef>
            </a:pPr>
            <a:endParaRPr lang="en-US" sz="2300">
              <a:solidFill>
                <a:srgbClr val="000000"/>
              </a:solidFill>
              <a:latin typeface="Cloud Condensed"/>
              <a:ea typeface="Cloud Condensed"/>
              <a:cs typeface="Cloud Condensed"/>
              <a:sym typeface="Cloud Condensed"/>
            </a:endParaRPr>
          </a:p>
          <a:p>
            <a:pPr algn="just">
              <a:lnSpc>
                <a:spcPts val="3220"/>
              </a:lnSpc>
              <a:spcBef>
                <a:spcPct val="0"/>
              </a:spcBef>
            </a:pPr>
            <a:r>
              <a:rPr lang="en-US" sz="2300">
                <a:solidFill>
                  <a:srgbClr val="000000"/>
                </a:solidFill>
                <a:latin typeface="Cloud Condensed"/>
                <a:ea typeface="Cloud Condensed"/>
                <a:cs typeface="Cloud Condensed"/>
                <a:sym typeface="Cloud Condensed"/>
              </a:rPr>
              <a:t>· One portion of fresh fruit such as apples, bananas or grapes</a:t>
            </a:r>
          </a:p>
          <a:p>
            <a:pPr algn="just">
              <a:lnSpc>
                <a:spcPts val="3220"/>
              </a:lnSpc>
              <a:spcBef>
                <a:spcPct val="0"/>
              </a:spcBef>
            </a:pPr>
            <a:r>
              <a:rPr lang="en-US" sz="2300">
                <a:solidFill>
                  <a:srgbClr val="000000"/>
                </a:solidFill>
                <a:latin typeface="Cloud Condensed"/>
                <a:ea typeface="Cloud Condensed"/>
                <a:cs typeface="Cloud Condensed"/>
                <a:sym typeface="Cloud Condensed"/>
              </a:rPr>
              <a:t>· One portion of vegetables such as cucumber, carrot sticks or tomatoes</a:t>
            </a:r>
          </a:p>
          <a:p>
            <a:pPr algn="just">
              <a:lnSpc>
                <a:spcPts val="3220"/>
              </a:lnSpc>
              <a:spcBef>
                <a:spcPct val="0"/>
              </a:spcBef>
            </a:pPr>
            <a:r>
              <a:rPr lang="en-US" sz="2300">
                <a:solidFill>
                  <a:srgbClr val="000000"/>
                </a:solidFill>
                <a:latin typeface="Cloud Condensed"/>
                <a:ea typeface="Cloud Condensed"/>
                <a:cs typeface="Cloud Condensed"/>
                <a:sym typeface="Cloud Condensed"/>
              </a:rPr>
              <a:t>· A type of starchy food such as bread, rice, pasta, noodles or crackers</a:t>
            </a:r>
          </a:p>
          <a:p>
            <a:pPr algn="just">
              <a:lnSpc>
                <a:spcPts val="3220"/>
              </a:lnSpc>
              <a:spcBef>
                <a:spcPct val="0"/>
              </a:spcBef>
            </a:pPr>
            <a:r>
              <a:rPr lang="en-US" sz="2300">
                <a:solidFill>
                  <a:srgbClr val="000000"/>
                </a:solidFill>
                <a:latin typeface="Cloud Condensed"/>
                <a:ea typeface="Cloud Condensed"/>
                <a:cs typeface="Cloud Condensed"/>
                <a:sym typeface="Cloud Condensed"/>
              </a:rPr>
              <a:t>· A type of milk and dairy food such as cheese or yoghurt</a:t>
            </a:r>
          </a:p>
          <a:p>
            <a:pPr algn="just">
              <a:lnSpc>
                <a:spcPts val="3220"/>
              </a:lnSpc>
              <a:spcBef>
                <a:spcPct val="0"/>
              </a:spcBef>
            </a:pPr>
            <a:r>
              <a:rPr lang="en-US" sz="2300">
                <a:solidFill>
                  <a:srgbClr val="000000"/>
                </a:solidFill>
                <a:latin typeface="Cloud Condensed"/>
                <a:ea typeface="Cloud Condensed"/>
                <a:cs typeface="Cloud Condensed"/>
                <a:sym typeface="Cloud Condensed"/>
              </a:rPr>
              <a:t>· A source of protein such as tuna, egg, chicken or beans</a:t>
            </a:r>
          </a:p>
          <a:p>
            <a:pPr algn="just">
              <a:lnSpc>
                <a:spcPts val="3220"/>
              </a:lnSpc>
              <a:spcBef>
                <a:spcPct val="0"/>
              </a:spcBef>
            </a:pPr>
            <a:r>
              <a:rPr lang="en-US" sz="2300">
                <a:solidFill>
                  <a:srgbClr val="000000"/>
                </a:solidFill>
                <a:latin typeface="Cloud Condensed"/>
                <a:ea typeface="Cloud Condensed"/>
                <a:cs typeface="Cloud Condensed"/>
                <a:sym typeface="Cloud Condensed"/>
              </a:rPr>
              <a:t>· No more than one high sugar/high fat ‘treat’ such as a cookie, crisps or cereal bar- please do not send any chocolate bars or sweets</a:t>
            </a:r>
          </a:p>
          <a:p>
            <a:pPr algn="just">
              <a:lnSpc>
                <a:spcPts val="3220"/>
              </a:lnSpc>
              <a:spcBef>
                <a:spcPct val="0"/>
              </a:spcBef>
            </a:pPr>
            <a:r>
              <a:rPr lang="en-US" sz="2300">
                <a:solidFill>
                  <a:srgbClr val="000000"/>
                </a:solidFill>
                <a:latin typeface="Cloud Condensed"/>
                <a:ea typeface="Cloud Condensed"/>
                <a:cs typeface="Cloud Condensed"/>
                <a:sym typeface="Cloud Condensed"/>
              </a:rPr>
              <a:t>· A bottle filled with fresh water-please do not send juice</a:t>
            </a:r>
          </a:p>
          <a:p>
            <a:pPr algn="just">
              <a:lnSpc>
                <a:spcPts val="3220"/>
              </a:lnSpc>
              <a:spcBef>
                <a:spcPct val="0"/>
              </a:spcBef>
            </a:pPr>
            <a:endParaRPr lang="en-US" sz="2300">
              <a:solidFill>
                <a:srgbClr val="000000"/>
              </a:solidFill>
              <a:latin typeface="Cloud Condensed"/>
              <a:ea typeface="Cloud Condensed"/>
              <a:cs typeface="Cloud Condensed"/>
              <a:sym typeface="Cloud Condensed"/>
            </a:endParaRPr>
          </a:p>
          <a:p>
            <a:pPr algn="just">
              <a:lnSpc>
                <a:spcPts val="3220"/>
              </a:lnSpc>
              <a:spcBef>
                <a:spcPct val="0"/>
              </a:spcBef>
            </a:pPr>
            <a:r>
              <a:rPr lang="en-US" sz="2300">
                <a:solidFill>
                  <a:srgbClr val="000000"/>
                </a:solidFill>
                <a:latin typeface="Cloud Condensed"/>
                <a:ea typeface="Cloud Condensed"/>
                <a:cs typeface="Cloud Condensed"/>
                <a:sym typeface="Cloud Condensed"/>
              </a:rPr>
              <a:t>Whilst we do not ‘police’ packed lunches, we will speak with you or your child if they need to be reminded about our strict ‘no nuts’ policy and encourage them to make healthy choices wherever possible.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1028700"/>
            <a:ext cx="16230600" cy="1789924"/>
            <a:chOff x="0" y="0"/>
            <a:chExt cx="5635467" cy="621484"/>
          </a:xfrm>
        </p:grpSpPr>
        <p:sp>
          <p:nvSpPr>
            <p:cNvPr id="6" name="Freeform 6"/>
            <p:cNvSpPr/>
            <p:nvPr/>
          </p:nvSpPr>
          <p:spPr>
            <a:xfrm>
              <a:off x="0" y="0"/>
              <a:ext cx="5635467" cy="621484"/>
            </a:xfrm>
            <a:custGeom>
              <a:avLst/>
              <a:gdLst/>
              <a:ahLst/>
              <a:cxnLst/>
              <a:rect l="l" t="t" r="r" b="b"/>
              <a:pathLst>
                <a:path w="5635467" h="621484">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1028700" y="3129808"/>
            <a:ext cx="16230600" cy="4924579"/>
            <a:chOff x="0" y="0"/>
            <a:chExt cx="5635467" cy="1709875"/>
          </a:xfrm>
        </p:grpSpPr>
        <p:sp>
          <p:nvSpPr>
            <p:cNvPr id="9" name="Freeform 9"/>
            <p:cNvSpPr/>
            <p:nvPr/>
          </p:nvSpPr>
          <p:spPr>
            <a:xfrm>
              <a:off x="0" y="0"/>
              <a:ext cx="5635467" cy="1709875"/>
            </a:xfrm>
            <a:custGeom>
              <a:avLst/>
              <a:gdLst/>
              <a:ahLst/>
              <a:cxnLst/>
              <a:rect l="l" t="t" r="r" b="b"/>
              <a:pathLst>
                <a:path w="5635467" h="1709875">
                  <a:moveTo>
                    <a:pt x="9540" y="0"/>
                  </a:moveTo>
                  <a:lnTo>
                    <a:pt x="5625927" y="0"/>
                  </a:lnTo>
                  <a:cubicBezTo>
                    <a:pt x="5628457" y="0"/>
                    <a:pt x="5630883" y="1005"/>
                    <a:pt x="5632673" y="2794"/>
                  </a:cubicBezTo>
                  <a:cubicBezTo>
                    <a:pt x="5634462" y="4583"/>
                    <a:pt x="5635467" y="7010"/>
                    <a:pt x="5635467" y="9540"/>
                  </a:cubicBezTo>
                  <a:lnTo>
                    <a:pt x="5635467" y="1700336"/>
                  </a:lnTo>
                  <a:cubicBezTo>
                    <a:pt x="5635467" y="1705604"/>
                    <a:pt x="5631196" y="1709875"/>
                    <a:pt x="5625927" y="1709875"/>
                  </a:cubicBezTo>
                  <a:lnTo>
                    <a:pt x="9540" y="1709875"/>
                  </a:lnTo>
                  <a:cubicBezTo>
                    <a:pt x="4271" y="1709875"/>
                    <a:pt x="0" y="1705604"/>
                    <a:pt x="0" y="1700336"/>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5635467" cy="1767025"/>
            </a:xfrm>
            <a:prstGeom prst="rect">
              <a:avLst/>
            </a:prstGeom>
          </p:spPr>
          <p:txBody>
            <a:bodyPr lIns="38534" tIns="38534" rIns="38534" bIns="38534" rtlCol="0" anchor="ctr"/>
            <a:lstStyle/>
            <a:p>
              <a:pPr algn="ctr">
                <a:lnSpc>
                  <a:spcPts val="2017"/>
                </a:lnSpc>
              </a:pPr>
              <a:endParaRPr/>
            </a:p>
          </p:txBody>
        </p:sp>
      </p:grpSp>
      <p:sp>
        <p:nvSpPr>
          <p:cNvPr id="11" name="TextBox 11"/>
          <p:cNvSpPr txBox="1"/>
          <p:nvPr/>
        </p:nvSpPr>
        <p:spPr>
          <a:xfrm>
            <a:off x="1508439" y="3431738"/>
            <a:ext cx="14645044" cy="4139566"/>
          </a:xfrm>
          <a:prstGeom prst="rect">
            <a:avLst/>
          </a:prstGeom>
        </p:spPr>
        <p:txBody>
          <a:bodyPr lIns="0" tIns="0" rIns="0" bIns="0" rtlCol="0" anchor="t">
            <a:spAutoFit/>
          </a:bodyPr>
          <a:lstStyle/>
          <a:p>
            <a:pPr marL="842005" lvl="1" indent="-421003" algn="just">
              <a:lnSpc>
                <a:spcPts val="5459"/>
              </a:lnSpc>
              <a:buFont typeface="Arial"/>
              <a:buChar char="•"/>
            </a:pPr>
            <a:r>
              <a:rPr lang="en-US" sz="3899">
                <a:solidFill>
                  <a:srgbClr val="000000"/>
                </a:solidFill>
                <a:latin typeface="Cloud Condensed"/>
                <a:ea typeface="Cloud Condensed"/>
                <a:cs typeface="Cloud Condensed"/>
                <a:sym typeface="Cloud Condensed"/>
              </a:rPr>
              <a:t>Outdoor play (snack/milk) – 10:20-10.35​​</a:t>
            </a:r>
          </a:p>
          <a:p>
            <a:pPr marL="842005" lvl="1" indent="-421003" algn="just">
              <a:lnSpc>
                <a:spcPts val="5459"/>
              </a:lnSpc>
              <a:buFont typeface="Arial"/>
              <a:buChar char="•"/>
            </a:pPr>
            <a:r>
              <a:rPr lang="en-US" sz="3899">
                <a:solidFill>
                  <a:srgbClr val="000000"/>
                </a:solidFill>
                <a:latin typeface="Cloud Condensed"/>
                <a:ea typeface="Cloud Condensed"/>
                <a:cs typeface="Cloud Condensed"/>
                <a:sym typeface="Cloud Condensed"/>
              </a:rPr>
              <a:t>Children’s water bottles are available as and when children feel like they require it, and we do provide regular ‘nudges’ to drink during the course of the school day. </a:t>
            </a:r>
          </a:p>
          <a:p>
            <a:pPr marL="842005" lvl="1" indent="-421003" algn="just">
              <a:lnSpc>
                <a:spcPts val="5459"/>
              </a:lnSpc>
              <a:buFont typeface="Arial"/>
              <a:buChar char="•"/>
            </a:pPr>
            <a:r>
              <a:rPr lang="en-US" sz="3899">
                <a:solidFill>
                  <a:srgbClr val="000000"/>
                </a:solidFill>
                <a:latin typeface="Cloud Condensed"/>
                <a:ea typeface="Cloud Condensed"/>
                <a:cs typeface="Cloud Condensed"/>
                <a:sym typeface="Cloud Condensed"/>
              </a:rPr>
              <a:t>Movement break/sensory rest throughout the school day. </a:t>
            </a:r>
          </a:p>
          <a:p>
            <a:pPr algn="just">
              <a:lnSpc>
                <a:spcPts val="5459"/>
              </a:lnSpc>
            </a:pPr>
            <a:endParaRPr lang="en-US" sz="3899">
              <a:solidFill>
                <a:srgbClr val="000000"/>
              </a:solidFill>
              <a:latin typeface="Cloud Condensed"/>
              <a:ea typeface="Cloud Condensed"/>
              <a:cs typeface="Cloud Condensed"/>
              <a:sym typeface="Cloud Condensed"/>
            </a:endParaRPr>
          </a:p>
        </p:txBody>
      </p:sp>
      <p:sp>
        <p:nvSpPr>
          <p:cNvPr id="12" name="TextBox 12"/>
          <p:cNvSpPr txBox="1"/>
          <p:nvPr/>
        </p:nvSpPr>
        <p:spPr>
          <a:xfrm>
            <a:off x="3433406" y="1167377"/>
            <a:ext cx="11822493" cy="1303020"/>
          </a:xfrm>
          <a:prstGeom prst="rect">
            <a:avLst/>
          </a:prstGeom>
        </p:spPr>
        <p:txBody>
          <a:bodyPr lIns="0" tIns="0" rIns="0" bIns="0" rtlCol="0" anchor="t">
            <a:spAutoFit/>
          </a:bodyPr>
          <a:lstStyle/>
          <a:p>
            <a:pPr algn="ctr">
              <a:lnSpc>
                <a:spcPts val="10080"/>
              </a:lnSpc>
            </a:pPr>
            <a:r>
              <a:rPr lang="en-US" sz="7200">
                <a:solidFill>
                  <a:srgbClr val="000000"/>
                </a:solidFill>
                <a:latin typeface="Cloud Condensed"/>
                <a:ea typeface="Cloud Condensed"/>
                <a:cs typeface="Cloud Condensed"/>
                <a:sym typeface="Cloud Condensed"/>
              </a:rPr>
              <a:t>Playtimes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1028700"/>
            <a:ext cx="16230600" cy="1789924"/>
            <a:chOff x="0" y="0"/>
            <a:chExt cx="5635467" cy="621484"/>
          </a:xfrm>
        </p:grpSpPr>
        <p:sp>
          <p:nvSpPr>
            <p:cNvPr id="6" name="Freeform 6"/>
            <p:cNvSpPr/>
            <p:nvPr/>
          </p:nvSpPr>
          <p:spPr>
            <a:xfrm>
              <a:off x="0" y="0"/>
              <a:ext cx="5635467" cy="621484"/>
            </a:xfrm>
            <a:custGeom>
              <a:avLst/>
              <a:gdLst/>
              <a:ahLst/>
              <a:cxnLst/>
              <a:rect l="l" t="t" r="r" b="b"/>
              <a:pathLst>
                <a:path w="5635467" h="621484">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1028700" y="3129808"/>
            <a:ext cx="16230600" cy="6128492"/>
            <a:chOff x="0" y="0"/>
            <a:chExt cx="5635467" cy="2127889"/>
          </a:xfrm>
        </p:grpSpPr>
        <p:sp>
          <p:nvSpPr>
            <p:cNvPr id="9" name="Freeform 9"/>
            <p:cNvSpPr/>
            <p:nvPr/>
          </p:nvSpPr>
          <p:spPr>
            <a:xfrm>
              <a:off x="0" y="0"/>
              <a:ext cx="5635467" cy="2127889"/>
            </a:xfrm>
            <a:custGeom>
              <a:avLst/>
              <a:gdLst/>
              <a:ahLst/>
              <a:cxnLst/>
              <a:rect l="l" t="t" r="r" b="b"/>
              <a:pathLst>
                <a:path w="5635467" h="2127889">
                  <a:moveTo>
                    <a:pt x="9540" y="0"/>
                  </a:moveTo>
                  <a:lnTo>
                    <a:pt x="5625927" y="0"/>
                  </a:lnTo>
                  <a:cubicBezTo>
                    <a:pt x="5628457" y="0"/>
                    <a:pt x="5630883" y="1005"/>
                    <a:pt x="5632673" y="2794"/>
                  </a:cubicBezTo>
                  <a:cubicBezTo>
                    <a:pt x="5634462" y="4583"/>
                    <a:pt x="5635467" y="7010"/>
                    <a:pt x="5635467" y="9540"/>
                  </a:cubicBezTo>
                  <a:lnTo>
                    <a:pt x="5635467" y="2118349"/>
                  </a:lnTo>
                  <a:cubicBezTo>
                    <a:pt x="5635467" y="2123618"/>
                    <a:pt x="5631196" y="2127889"/>
                    <a:pt x="5625927" y="2127889"/>
                  </a:cubicBezTo>
                  <a:lnTo>
                    <a:pt x="9540" y="2127889"/>
                  </a:lnTo>
                  <a:cubicBezTo>
                    <a:pt x="4271" y="2127889"/>
                    <a:pt x="0" y="2123618"/>
                    <a:pt x="0" y="2118349"/>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5635467" cy="2185039"/>
            </a:xfrm>
            <a:prstGeom prst="rect">
              <a:avLst/>
            </a:prstGeom>
          </p:spPr>
          <p:txBody>
            <a:bodyPr lIns="38534" tIns="38534" rIns="38534" bIns="38534" rtlCol="0" anchor="ctr"/>
            <a:lstStyle/>
            <a:p>
              <a:pPr algn="ctr">
                <a:lnSpc>
                  <a:spcPts val="2017"/>
                </a:lnSpc>
              </a:pPr>
              <a:endParaRPr/>
            </a:p>
          </p:txBody>
        </p:sp>
      </p:grpSp>
      <p:sp>
        <p:nvSpPr>
          <p:cNvPr id="11" name="TextBox 11"/>
          <p:cNvSpPr txBox="1"/>
          <p:nvPr/>
        </p:nvSpPr>
        <p:spPr>
          <a:xfrm>
            <a:off x="1508439" y="3431738"/>
            <a:ext cx="14645044" cy="5511166"/>
          </a:xfrm>
          <a:prstGeom prst="rect">
            <a:avLst/>
          </a:prstGeom>
        </p:spPr>
        <p:txBody>
          <a:bodyPr lIns="0" tIns="0" rIns="0" bIns="0" rtlCol="0" anchor="t">
            <a:spAutoFit/>
          </a:bodyPr>
          <a:lstStyle/>
          <a:p>
            <a:pPr algn="just">
              <a:lnSpc>
                <a:spcPts val="5459"/>
              </a:lnSpc>
            </a:pPr>
            <a:r>
              <a:rPr lang="en-US" sz="3899">
                <a:solidFill>
                  <a:srgbClr val="000000"/>
                </a:solidFill>
                <a:latin typeface="Cloud Condensed"/>
                <a:ea typeface="Cloud Condensed"/>
                <a:cs typeface="Cloud Condensed"/>
                <a:sym typeface="Cloud Condensed"/>
              </a:rPr>
              <a:t>Emails - via admin team or class emails</a:t>
            </a:r>
          </a:p>
          <a:p>
            <a:pPr marL="1684010" lvl="2" indent="-561337" algn="just">
              <a:lnSpc>
                <a:spcPts val="5459"/>
              </a:lnSpc>
              <a:buFont typeface="Arial"/>
              <a:buChar char="⚬"/>
            </a:pPr>
            <a:r>
              <a:rPr lang="en-US" sz="3899">
                <a:solidFill>
                  <a:srgbClr val="000000"/>
                </a:solidFill>
                <a:latin typeface="Cloud Condensed"/>
                <a:ea typeface="Cloud Condensed"/>
                <a:cs typeface="Cloud Condensed"/>
                <a:sym typeface="Cloud Condensed"/>
              </a:rPr>
              <a:t>4HM</a:t>
            </a:r>
            <a:r>
              <a:rPr lang="en-US" sz="3899" u="sng">
                <a:solidFill>
                  <a:srgbClr val="000000"/>
                </a:solidFill>
                <a:latin typeface="Cloud Condensed"/>
                <a:ea typeface="Cloud Condensed"/>
                <a:cs typeface="Cloud Condensed"/>
                <a:sym typeface="Cloud Condensed"/>
              </a:rPr>
              <a:t>@bramhopeprimaryschool.co.uk</a:t>
            </a:r>
          </a:p>
          <a:p>
            <a:pPr marL="1684010" lvl="2" indent="-561337" algn="just">
              <a:lnSpc>
                <a:spcPts val="5459"/>
              </a:lnSpc>
              <a:buFont typeface="Arial"/>
              <a:buChar char="⚬"/>
            </a:pPr>
            <a:r>
              <a:rPr lang="en-US" sz="3899">
                <a:solidFill>
                  <a:srgbClr val="000000"/>
                </a:solidFill>
                <a:latin typeface="Cloud Condensed"/>
                <a:ea typeface="Cloud Condensed"/>
                <a:cs typeface="Cloud Condensed"/>
                <a:sym typeface="Cloud Condensed"/>
              </a:rPr>
              <a:t>4M</a:t>
            </a:r>
            <a:r>
              <a:rPr lang="en-US" sz="3899" u="sng">
                <a:solidFill>
                  <a:srgbClr val="000000"/>
                </a:solidFill>
                <a:latin typeface="Cloud Condensed"/>
                <a:ea typeface="Cloud Condensed"/>
                <a:cs typeface="Cloud Condensed"/>
                <a:sym typeface="Cloud Condensed"/>
                <a:hlinkClick r:id="rId2" tooltip="mailto:2B@bramhopeprimaryschool.co.uk"/>
              </a:rPr>
              <a:t>@bramhopeprimaryschool.co.uk</a:t>
            </a:r>
          </a:p>
          <a:p>
            <a:pPr marL="1684010" lvl="2" indent="-561337" algn="just">
              <a:lnSpc>
                <a:spcPts val="5459"/>
              </a:lnSpc>
              <a:buFont typeface="Arial"/>
              <a:buChar char="⚬"/>
            </a:pPr>
            <a:r>
              <a:rPr lang="en-US" sz="3899" u="sng">
                <a:solidFill>
                  <a:srgbClr val="000000"/>
                </a:solidFill>
                <a:latin typeface="Cloud Condensed"/>
                <a:ea typeface="Cloud Condensed"/>
                <a:cs typeface="Cloud Condensed"/>
                <a:sym typeface="Cloud Condensed"/>
              </a:rPr>
              <a:t>admin@bramhopeprimaryschool.co.uk</a:t>
            </a:r>
          </a:p>
          <a:p>
            <a:pPr algn="just">
              <a:lnSpc>
                <a:spcPts val="5459"/>
              </a:lnSpc>
            </a:pPr>
            <a:endParaRPr lang="en-US" sz="3899" u="sng">
              <a:solidFill>
                <a:srgbClr val="000000"/>
              </a:solidFill>
              <a:latin typeface="Cloud Condensed"/>
              <a:ea typeface="Cloud Condensed"/>
              <a:cs typeface="Cloud Condensed"/>
              <a:sym typeface="Cloud Condensed"/>
            </a:endParaRPr>
          </a:p>
          <a:p>
            <a:pPr marL="842005" lvl="1" indent="-421003" algn="just">
              <a:lnSpc>
                <a:spcPts val="5459"/>
              </a:lnSpc>
              <a:buFont typeface="Arial"/>
              <a:buChar char="•"/>
            </a:pPr>
            <a:r>
              <a:rPr lang="en-US" sz="3899">
                <a:solidFill>
                  <a:srgbClr val="000000"/>
                </a:solidFill>
                <a:latin typeface="Cloud Condensed"/>
                <a:ea typeface="Cloud Condensed"/>
                <a:cs typeface="Cloud Condensed"/>
                <a:sym typeface="Cloud Condensed"/>
              </a:rPr>
              <a:t>Arrange an appointment</a:t>
            </a:r>
          </a:p>
          <a:p>
            <a:pPr marL="842005" lvl="1" indent="-421003" algn="just">
              <a:lnSpc>
                <a:spcPts val="5459"/>
              </a:lnSpc>
              <a:buFont typeface="Arial"/>
              <a:buChar char="•"/>
            </a:pPr>
            <a:r>
              <a:rPr lang="en-US" sz="3899">
                <a:solidFill>
                  <a:srgbClr val="000000"/>
                </a:solidFill>
                <a:latin typeface="Cloud Condensed"/>
                <a:ea typeface="Cloud Condensed"/>
                <a:cs typeface="Cloud Condensed"/>
                <a:sym typeface="Cloud Condensed"/>
              </a:rPr>
              <a:t>Absences/lateness/sickness please report to school office</a:t>
            </a:r>
          </a:p>
          <a:p>
            <a:pPr marL="842005" lvl="1" indent="-421003" algn="just">
              <a:lnSpc>
                <a:spcPts val="5459"/>
              </a:lnSpc>
              <a:buFont typeface="Arial"/>
              <a:buChar char="•"/>
            </a:pPr>
            <a:r>
              <a:rPr lang="en-US" sz="3899">
                <a:solidFill>
                  <a:srgbClr val="000000"/>
                </a:solidFill>
                <a:latin typeface="Cloud Condensed"/>
                <a:ea typeface="Cloud Condensed"/>
                <a:cs typeface="Cloud Condensed"/>
                <a:sym typeface="Cloud Condensed"/>
              </a:rPr>
              <a:t>Please inform the school office for pick up arrangements</a:t>
            </a:r>
          </a:p>
        </p:txBody>
      </p:sp>
      <p:sp>
        <p:nvSpPr>
          <p:cNvPr id="12" name="TextBox 12"/>
          <p:cNvSpPr txBox="1"/>
          <p:nvPr/>
        </p:nvSpPr>
        <p:spPr>
          <a:xfrm>
            <a:off x="3433406" y="1167377"/>
            <a:ext cx="11822493" cy="1303020"/>
          </a:xfrm>
          <a:prstGeom prst="rect">
            <a:avLst/>
          </a:prstGeom>
        </p:spPr>
        <p:txBody>
          <a:bodyPr lIns="0" tIns="0" rIns="0" bIns="0" rtlCol="0" anchor="t">
            <a:spAutoFit/>
          </a:bodyPr>
          <a:lstStyle/>
          <a:p>
            <a:pPr algn="ctr">
              <a:lnSpc>
                <a:spcPts val="10080"/>
              </a:lnSpc>
            </a:pPr>
            <a:r>
              <a:rPr lang="en-US" sz="7200">
                <a:solidFill>
                  <a:srgbClr val="000000"/>
                </a:solidFill>
                <a:latin typeface="Cloud Condensed"/>
                <a:ea typeface="Cloud Condensed"/>
                <a:cs typeface="Cloud Condensed"/>
                <a:sym typeface="Cloud Condensed"/>
              </a:rPr>
              <a:t>Communication channels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1028700" y="1028700"/>
            <a:ext cx="16230600" cy="1789924"/>
            <a:chOff x="0" y="0"/>
            <a:chExt cx="5635467" cy="621484"/>
          </a:xfrm>
        </p:grpSpPr>
        <p:sp>
          <p:nvSpPr>
            <p:cNvPr id="6" name="Freeform 6"/>
            <p:cNvSpPr/>
            <p:nvPr/>
          </p:nvSpPr>
          <p:spPr>
            <a:xfrm>
              <a:off x="0" y="0"/>
              <a:ext cx="5635467" cy="621484"/>
            </a:xfrm>
            <a:custGeom>
              <a:avLst/>
              <a:gdLst/>
              <a:ahLst/>
              <a:cxnLst/>
              <a:rect l="l" t="t" r="r" b="b"/>
              <a:pathLst>
                <a:path w="5635467" h="621484">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5635467" cy="678634"/>
            </a:xfrm>
            <a:prstGeom prst="rect">
              <a:avLst/>
            </a:prstGeom>
          </p:spPr>
          <p:txBody>
            <a:bodyPr lIns="38534" tIns="38534" rIns="38534" bIns="38534" rtlCol="0" anchor="ctr"/>
            <a:lstStyle/>
            <a:p>
              <a:pPr algn="ctr">
                <a:lnSpc>
                  <a:spcPts val="2017"/>
                </a:lnSpc>
              </a:pPr>
              <a:endParaRPr/>
            </a:p>
          </p:txBody>
        </p:sp>
      </p:grpSp>
      <p:grpSp>
        <p:nvGrpSpPr>
          <p:cNvPr id="8" name="Group 8"/>
          <p:cNvGrpSpPr/>
          <p:nvPr/>
        </p:nvGrpSpPr>
        <p:grpSpPr>
          <a:xfrm>
            <a:off x="1028700" y="3129808"/>
            <a:ext cx="7717221" cy="6411216"/>
            <a:chOff x="0" y="0"/>
            <a:chExt cx="2679515" cy="2226054"/>
          </a:xfrm>
        </p:grpSpPr>
        <p:sp>
          <p:nvSpPr>
            <p:cNvPr id="9" name="Freeform 9"/>
            <p:cNvSpPr/>
            <p:nvPr/>
          </p:nvSpPr>
          <p:spPr>
            <a:xfrm>
              <a:off x="0" y="0"/>
              <a:ext cx="2679515" cy="2226054"/>
            </a:xfrm>
            <a:custGeom>
              <a:avLst/>
              <a:gdLst/>
              <a:ahLst/>
              <a:cxnLst/>
              <a:rect l="l" t="t" r="r" b="b"/>
              <a:pathLst>
                <a:path w="2679515" h="2226054">
                  <a:moveTo>
                    <a:pt x="20064" y="0"/>
                  </a:moveTo>
                  <a:lnTo>
                    <a:pt x="2659451" y="0"/>
                  </a:lnTo>
                  <a:cubicBezTo>
                    <a:pt x="2670532" y="0"/>
                    <a:pt x="2679515" y="8983"/>
                    <a:pt x="2679515" y="20064"/>
                  </a:cubicBezTo>
                  <a:lnTo>
                    <a:pt x="2679515" y="2205990"/>
                  </a:lnTo>
                  <a:cubicBezTo>
                    <a:pt x="2679515" y="2217071"/>
                    <a:pt x="2670532" y="2226054"/>
                    <a:pt x="2659451" y="2226054"/>
                  </a:cubicBezTo>
                  <a:lnTo>
                    <a:pt x="20064" y="2226054"/>
                  </a:lnTo>
                  <a:cubicBezTo>
                    <a:pt x="8983" y="2226054"/>
                    <a:pt x="0" y="2217071"/>
                    <a:pt x="0" y="2205990"/>
                  </a:cubicBezTo>
                  <a:lnTo>
                    <a:pt x="0" y="20064"/>
                  </a:lnTo>
                  <a:cubicBezTo>
                    <a:pt x="0" y="8983"/>
                    <a:pt x="8983" y="0"/>
                    <a:pt x="20064" y="0"/>
                  </a:cubicBezTo>
                  <a:close/>
                </a:path>
              </a:pathLst>
            </a:custGeom>
            <a:solidFill>
              <a:srgbClr val="FFFFFF"/>
            </a:solidFill>
            <a:ln w="28575" cap="sq">
              <a:solidFill>
                <a:srgbClr val="901F1F"/>
              </a:solidFill>
              <a:prstDash val="solid"/>
              <a:miter/>
            </a:ln>
          </p:spPr>
        </p:sp>
        <p:sp>
          <p:nvSpPr>
            <p:cNvPr id="10" name="TextBox 10"/>
            <p:cNvSpPr txBox="1"/>
            <p:nvPr/>
          </p:nvSpPr>
          <p:spPr>
            <a:xfrm>
              <a:off x="0" y="-57150"/>
              <a:ext cx="2679515" cy="2283204"/>
            </a:xfrm>
            <a:prstGeom prst="rect">
              <a:avLst/>
            </a:prstGeom>
          </p:spPr>
          <p:txBody>
            <a:bodyPr lIns="38534" tIns="38534" rIns="38534" bIns="38534" rtlCol="0" anchor="ctr"/>
            <a:lstStyle/>
            <a:p>
              <a:pPr algn="ctr">
                <a:lnSpc>
                  <a:spcPts val="2017"/>
                </a:lnSpc>
              </a:pPr>
              <a:endParaRPr/>
            </a:p>
          </p:txBody>
        </p:sp>
      </p:grpSp>
      <p:sp>
        <p:nvSpPr>
          <p:cNvPr id="11" name="TextBox 11"/>
          <p:cNvSpPr txBox="1"/>
          <p:nvPr/>
        </p:nvSpPr>
        <p:spPr>
          <a:xfrm>
            <a:off x="1508439" y="3431738"/>
            <a:ext cx="6475640" cy="4825366"/>
          </a:xfrm>
          <a:prstGeom prst="rect">
            <a:avLst/>
          </a:prstGeom>
        </p:spPr>
        <p:txBody>
          <a:bodyPr lIns="0" tIns="0" rIns="0" bIns="0" rtlCol="0" anchor="t">
            <a:spAutoFit/>
          </a:bodyPr>
          <a:lstStyle/>
          <a:p>
            <a:pPr marL="842005" lvl="1" indent="-421003" algn="just">
              <a:lnSpc>
                <a:spcPts val="5459"/>
              </a:lnSpc>
              <a:buFont typeface="Arial"/>
              <a:buChar char="•"/>
            </a:pPr>
            <a:r>
              <a:rPr lang="en-US" sz="3899">
                <a:solidFill>
                  <a:srgbClr val="000000"/>
                </a:solidFill>
                <a:latin typeface="Cloud Condensed"/>
                <a:ea typeface="Cloud Condensed"/>
                <a:cs typeface="Cloud Condensed"/>
                <a:sym typeface="Cloud Condensed"/>
              </a:rPr>
              <a:t>Coats ​</a:t>
            </a:r>
          </a:p>
          <a:p>
            <a:pPr marL="842005" lvl="1" indent="-421003" algn="just">
              <a:lnSpc>
                <a:spcPts val="5459"/>
              </a:lnSpc>
              <a:buFont typeface="Arial"/>
              <a:buChar char="•"/>
            </a:pPr>
            <a:r>
              <a:rPr lang="en-US" sz="3899">
                <a:solidFill>
                  <a:srgbClr val="000000"/>
                </a:solidFill>
                <a:latin typeface="Cloud Condensed"/>
                <a:ea typeface="Cloud Condensed"/>
                <a:cs typeface="Cloud Condensed"/>
                <a:sym typeface="Cloud Condensed"/>
              </a:rPr>
              <a:t>Water Bottles​</a:t>
            </a:r>
          </a:p>
          <a:p>
            <a:pPr marL="842005" lvl="1" indent="-421003" algn="l">
              <a:lnSpc>
                <a:spcPts val="5459"/>
              </a:lnSpc>
              <a:buFont typeface="Arial"/>
              <a:buChar char="•"/>
            </a:pPr>
            <a:r>
              <a:rPr lang="en-US" sz="3899">
                <a:solidFill>
                  <a:srgbClr val="000000"/>
                </a:solidFill>
                <a:latin typeface="Cloud Condensed"/>
                <a:ea typeface="Cloud Condensed"/>
                <a:cs typeface="Cloud Condensed"/>
                <a:sym typeface="Cloud Condensed"/>
              </a:rPr>
              <a:t>Reading books and reading records in bag everyday </a:t>
            </a:r>
            <a:r>
              <a:rPr lang="en-US" sz="3899" b="1">
                <a:solidFill>
                  <a:srgbClr val="000000"/>
                </a:solidFill>
                <a:latin typeface="Cloud Condensed Bold"/>
                <a:ea typeface="Cloud Condensed Bold"/>
                <a:cs typeface="Cloud Condensed Bold"/>
                <a:sym typeface="Cloud Condensed Bold"/>
              </a:rPr>
              <a:t>(checked on Wednesday)</a:t>
            </a:r>
            <a:r>
              <a:rPr lang="en-US" sz="3899">
                <a:solidFill>
                  <a:srgbClr val="000000"/>
                </a:solidFill>
                <a:latin typeface="Cloud Condensed"/>
                <a:ea typeface="Cloud Condensed"/>
                <a:cs typeface="Cloud Condensed"/>
                <a:sym typeface="Cloud Condensed"/>
              </a:rPr>
              <a:t>​</a:t>
            </a:r>
          </a:p>
          <a:p>
            <a:pPr marL="842005" lvl="1" indent="-421003" algn="just">
              <a:lnSpc>
                <a:spcPts val="5459"/>
              </a:lnSpc>
              <a:buFont typeface="Arial"/>
              <a:buChar char="•"/>
            </a:pPr>
            <a:r>
              <a:rPr lang="en-US" sz="3899">
                <a:solidFill>
                  <a:srgbClr val="000000"/>
                </a:solidFill>
                <a:latin typeface="Cloud Condensed"/>
                <a:ea typeface="Cloud Condensed"/>
                <a:cs typeface="Cloud Condensed"/>
                <a:sym typeface="Cloud Condensed"/>
              </a:rPr>
              <a:t>Spelling Books on a Friday​</a:t>
            </a:r>
          </a:p>
          <a:p>
            <a:pPr marL="842005" lvl="1" indent="-421003" algn="just">
              <a:lnSpc>
                <a:spcPts val="5459"/>
              </a:lnSpc>
              <a:buFont typeface="Arial"/>
              <a:buChar char="•"/>
            </a:pPr>
            <a:r>
              <a:rPr lang="en-US" sz="3899">
                <a:solidFill>
                  <a:srgbClr val="000000"/>
                </a:solidFill>
                <a:latin typeface="Cloud Condensed"/>
                <a:ea typeface="Cloud Condensed"/>
                <a:cs typeface="Cloud Condensed"/>
                <a:sym typeface="Cloud Condensed"/>
              </a:rPr>
              <a:t>No toys, or jewellery please</a:t>
            </a:r>
          </a:p>
        </p:txBody>
      </p:sp>
      <p:sp>
        <p:nvSpPr>
          <p:cNvPr id="12" name="TextBox 12"/>
          <p:cNvSpPr txBox="1"/>
          <p:nvPr/>
        </p:nvSpPr>
        <p:spPr>
          <a:xfrm>
            <a:off x="3433406" y="1167377"/>
            <a:ext cx="11822493" cy="1303020"/>
          </a:xfrm>
          <a:prstGeom prst="rect">
            <a:avLst/>
          </a:prstGeom>
        </p:spPr>
        <p:txBody>
          <a:bodyPr lIns="0" tIns="0" rIns="0" bIns="0" rtlCol="0" anchor="t">
            <a:spAutoFit/>
          </a:bodyPr>
          <a:lstStyle/>
          <a:p>
            <a:pPr algn="ctr">
              <a:lnSpc>
                <a:spcPts val="10080"/>
              </a:lnSpc>
            </a:pPr>
            <a:r>
              <a:rPr lang="en-US" sz="7200">
                <a:solidFill>
                  <a:srgbClr val="000000"/>
                </a:solidFill>
                <a:latin typeface="Cloud Condensed"/>
                <a:ea typeface="Cloud Condensed"/>
                <a:cs typeface="Cloud Condensed"/>
                <a:sym typeface="Cloud Condensed"/>
              </a:rPr>
              <a:t>Key messages</a:t>
            </a:r>
          </a:p>
        </p:txBody>
      </p:sp>
      <p:grpSp>
        <p:nvGrpSpPr>
          <p:cNvPr id="13" name="Group 13"/>
          <p:cNvGrpSpPr/>
          <p:nvPr/>
        </p:nvGrpSpPr>
        <p:grpSpPr>
          <a:xfrm>
            <a:off x="9484750" y="3129808"/>
            <a:ext cx="7774550" cy="6411216"/>
            <a:chOff x="0" y="0"/>
            <a:chExt cx="2699421" cy="2226054"/>
          </a:xfrm>
        </p:grpSpPr>
        <p:sp>
          <p:nvSpPr>
            <p:cNvPr id="14" name="Freeform 14"/>
            <p:cNvSpPr/>
            <p:nvPr/>
          </p:nvSpPr>
          <p:spPr>
            <a:xfrm>
              <a:off x="0" y="0"/>
              <a:ext cx="2699421" cy="2226054"/>
            </a:xfrm>
            <a:custGeom>
              <a:avLst/>
              <a:gdLst/>
              <a:ahLst/>
              <a:cxnLst/>
              <a:rect l="l" t="t" r="r" b="b"/>
              <a:pathLst>
                <a:path w="2699421" h="2226054">
                  <a:moveTo>
                    <a:pt x="19916" y="0"/>
                  </a:moveTo>
                  <a:lnTo>
                    <a:pt x="2679505" y="0"/>
                  </a:lnTo>
                  <a:cubicBezTo>
                    <a:pt x="2684787" y="0"/>
                    <a:pt x="2689853" y="2098"/>
                    <a:pt x="2693588" y="5833"/>
                  </a:cubicBezTo>
                  <a:cubicBezTo>
                    <a:pt x="2697323" y="9568"/>
                    <a:pt x="2699421" y="14634"/>
                    <a:pt x="2699421" y="19916"/>
                  </a:cubicBezTo>
                  <a:lnTo>
                    <a:pt x="2699421" y="2206138"/>
                  </a:lnTo>
                  <a:cubicBezTo>
                    <a:pt x="2699421" y="2217138"/>
                    <a:pt x="2690504" y="2226054"/>
                    <a:pt x="2679505" y="2226054"/>
                  </a:cubicBezTo>
                  <a:lnTo>
                    <a:pt x="19916" y="2226054"/>
                  </a:lnTo>
                  <a:cubicBezTo>
                    <a:pt x="8917" y="2226054"/>
                    <a:pt x="0" y="2217138"/>
                    <a:pt x="0" y="2206138"/>
                  </a:cubicBezTo>
                  <a:lnTo>
                    <a:pt x="0" y="19916"/>
                  </a:lnTo>
                  <a:cubicBezTo>
                    <a:pt x="0" y="8917"/>
                    <a:pt x="8917" y="0"/>
                    <a:pt x="19916" y="0"/>
                  </a:cubicBezTo>
                  <a:close/>
                </a:path>
              </a:pathLst>
            </a:custGeom>
            <a:solidFill>
              <a:srgbClr val="FFFFFF"/>
            </a:solidFill>
            <a:ln w="28575" cap="sq">
              <a:solidFill>
                <a:srgbClr val="901F1F"/>
              </a:solidFill>
              <a:prstDash val="solid"/>
              <a:miter/>
            </a:ln>
          </p:spPr>
        </p:sp>
        <p:sp>
          <p:nvSpPr>
            <p:cNvPr id="15" name="TextBox 15"/>
            <p:cNvSpPr txBox="1"/>
            <p:nvPr/>
          </p:nvSpPr>
          <p:spPr>
            <a:xfrm>
              <a:off x="0" y="-57150"/>
              <a:ext cx="2699421" cy="2283204"/>
            </a:xfrm>
            <a:prstGeom prst="rect">
              <a:avLst/>
            </a:prstGeom>
          </p:spPr>
          <p:txBody>
            <a:bodyPr lIns="38534" tIns="38534" rIns="38534" bIns="38534" rtlCol="0" anchor="ctr"/>
            <a:lstStyle/>
            <a:p>
              <a:pPr algn="ctr">
                <a:lnSpc>
                  <a:spcPts val="2017"/>
                </a:lnSpc>
              </a:pPr>
              <a:endParaRPr/>
            </a:p>
          </p:txBody>
        </p:sp>
      </p:grpSp>
      <p:sp>
        <p:nvSpPr>
          <p:cNvPr id="16" name="TextBox 16"/>
          <p:cNvSpPr txBox="1"/>
          <p:nvPr/>
        </p:nvSpPr>
        <p:spPr>
          <a:xfrm>
            <a:off x="9860614" y="3431738"/>
            <a:ext cx="6678846" cy="5511165"/>
          </a:xfrm>
          <a:prstGeom prst="rect">
            <a:avLst/>
          </a:prstGeom>
        </p:spPr>
        <p:txBody>
          <a:bodyPr lIns="0" tIns="0" rIns="0" bIns="0" rtlCol="0" anchor="t">
            <a:spAutoFit/>
          </a:bodyPr>
          <a:lstStyle/>
          <a:p>
            <a:pPr marL="842010" lvl="1" indent="-421005" algn="l">
              <a:lnSpc>
                <a:spcPts val="5459"/>
              </a:lnSpc>
              <a:buFont typeface="Arial"/>
              <a:buChar char="•"/>
            </a:pPr>
            <a:r>
              <a:rPr lang="en-US" sz="3900">
                <a:solidFill>
                  <a:srgbClr val="000000"/>
                </a:solidFill>
                <a:latin typeface="Cloud Condensed"/>
                <a:ea typeface="Cloud Condensed"/>
                <a:cs typeface="Cloud Condensed"/>
                <a:sym typeface="Cloud Condensed"/>
              </a:rPr>
              <a:t>Names in any clothing likely to be removed (coats, jumpers etc)​</a:t>
            </a:r>
          </a:p>
          <a:p>
            <a:pPr marL="842010" lvl="1" indent="-421005" algn="l">
              <a:lnSpc>
                <a:spcPts val="5459"/>
              </a:lnSpc>
              <a:spcBef>
                <a:spcPct val="0"/>
              </a:spcBef>
              <a:buFont typeface="Arial"/>
              <a:buChar char="•"/>
            </a:pPr>
            <a:r>
              <a:rPr lang="en-US" sz="3900">
                <a:solidFill>
                  <a:srgbClr val="000000"/>
                </a:solidFill>
                <a:latin typeface="Cloud Condensed"/>
                <a:ea typeface="Cloud Condensed"/>
                <a:cs typeface="Cloud Condensed"/>
                <a:sym typeface="Cloud Condensed"/>
              </a:rPr>
              <a:t>Healthy fruit or snack can be brought in from home – nothing containing nuts please. ​</a:t>
            </a:r>
          </a:p>
          <a:p>
            <a:pPr marL="1684020" lvl="2" indent="-561340" algn="l">
              <a:lnSpc>
                <a:spcPts val="5459"/>
              </a:lnSpc>
              <a:spcBef>
                <a:spcPct val="0"/>
              </a:spcBef>
              <a:buFont typeface="Arial"/>
              <a:buChar char="⚬"/>
            </a:pPr>
            <a:r>
              <a:rPr lang="en-US" sz="3900">
                <a:solidFill>
                  <a:srgbClr val="000000"/>
                </a:solidFill>
                <a:latin typeface="Cloud Condensed"/>
                <a:ea typeface="Cloud Condensed"/>
                <a:cs typeface="Cloud Condensed"/>
                <a:sym typeface="Cloud Condensed"/>
              </a:rPr>
              <a:t>Fruit, veg, rice cakes etc, and no juice.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901F1F"/>
        </a:solidFill>
        <a:effectLst/>
      </p:bgPr>
    </p:bg>
    <p:spTree>
      <p:nvGrpSpPr>
        <p:cNvPr id="1" name=""/>
        <p:cNvGrpSpPr/>
        <p:nvPr/>
      </p:nvGrpSpPr>
      <p:grpSpPr>
        <a:xfrm>
          <a:off x="0" y="0"/>
          <a:ext cx="0" cy="0"/>
          <a:chOff x="0" y="0"/>
          <a:chExt cx="0" cy="0"/>
        </a:xfrm>
      </p:grpSpPr>
      <p:grpSp>
        <p:nvGrpSpPr>
          <p:cNvPr id="2" name="Group 2"/>
          <p:cNvGrpSpPr/>
          <p:nvPr/>
        </p:nvGrpSpPr>
        <p:grpSpPr>
          <a:xfrm>
            <a:off x="201601" y="227682"/>
            <a:ext cx="17884799" cy="9831637"/>
            <a:chOff x="0" y="0"/>
            <a:chExt cx="6209826" cy="3413667"/>
          </a:xfrm>
        </p:grpSpPr>
        <p:sp>
          <p:nvSpPr>
            <p:cNvPr id="3" name="Freeform 3"/>
            <p:cNvSpPr/>
            <p:nvPr/>
          </p:nvSpPr>
          <p:spPr>
            <a:xfrm>
              <a:off x="0" y="0"/>
              <a:ext cx="6209826" cy="3413667"/>
            </a:xfrm>
            <a:custGeom>
              <a:avLst/>
              <a:gdLst/>
              <a:ahLst/>
              <a:cxnLst/>
              <a:rect l="l" t="t" r="r" b="b"/>
              <a:pathLst>
                <a:path w="6209826" h="3413667">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id="4" name="TextBox 4"/>
            <p:cNvSpPr txBox="1"/>
            <p:nvPr/>
          </p:nvSpPr>
          <p:spPr>
            <a:xfrm>
              <a:off x="0" y="-28575"/>
              <a:ext cx="6209826" cy="3442242"/>
            </a:xfrm>
            <a:prstGeom prst="rect">
              <a:avLst/>
            </a:prstGeom>
          </p:spPr>
          <p:txBody>
            <a:bodyPr lIns="38534" tIns="38534" rIns="38534" bIns="38534" rtlCol="0" anchor="ctr"/>
            <a:lstStyle/>
            <a:p>
              <a:pPr algn="ctr">
                <a:lnSpc>
                  <a:spcPts val="2017"/>
                </a:lnSpc>
              </a:pPr>
              <a:endParaRPr/>
            </a:p>
          </p:txBody>
        </p:sp>
      </p:grpSp>
      <p:grpSp>
        <p:nvGrpSpPr>
          <p:cNvPr id="5" name="Group 5"/>
          <p:cNvGrpSpPr/>
          <p:nvPr/>
        </p:nvGrpSpPr>
        <p:grpSpPr>
          <a:xfrm>
            <a:off x="4745884" y="3923822"/>
            <a:ext cx="8399664" cy="2009504"/>
            <a:chOff x="0" y="0"/>
            <a:chExt cx="2597784" cy="621484"/>
          </a:xfrm>
        </p:grpSpPr>
        <p:sp>
          <p:nvSpPr>
            <p:cNvPr id="6" name="Freeform 6"/>
            <p:cNvSpPr/>
            <p:nvPr/>
          </p:nvSpPr>
          <p:spPr>
            <a:xfrm>
              <a:off x="0" y="0"/>
              <a:ext cx="2597784" cy="621484"/>
            </a:xfrm>
            <a:custGeom>
              <a:avLst/>
              <a:gdLst/>
              <a:ahLst/>
              <a:cxnLst/>
              <a:rect l="l" t="t" r="r" b="b"/>
              <a:pathLst>
                <a:path w="2597784" h="621484">
                  <a:moveTo>
                    <a:pt x="18434" y="0"/>
                  </a:moveTo>
                  <a:lnTo>
                    <a:pt x="2579350" y="0"/>
                  </a:lnTo>
                  <a:cubicBezTo>
                    <a:pt x="2584239" y="0"/>
                    <a:pt x="2588928" y="1942"/>
                    <a:pt x="2592385" y="5399"/>
                  </a:cubicBezTo>
                  <a:cubicBezTo>
                    <a:pt x="2595842" y="8856"/>
                    <a:pt x="2597784" y="13545"/>
                    <a:pt x="2597784" y="18434"/>
                  </a:cubicBezTo>
                  <a:lnTo>
                    <a:pt x="2597784" y="603050"/>
                  </a:lnTo>
                  <a:cubicBezTo>
                    <a:pt x="2597784" y="613231"/>
                    <a:pt x="2589531" y="621484"/>
                    <a:pt x="2579350" y="621484"/>
                  </a:cubicBezTo>
                  <a:lnTo>
                    <a:pt x="18434" y="621484"/>
                  </a:lnTo>
                  <a:cubicBezTo>
                    <a:pt x="13545" y="621484"/>
                    <a:pt x="8856" y="619542"/>
                    <a:pt x="5399" y="616085"/>
                  </a:cubicBezTo>
                  <a:cubicBezTo>
                    <a:pt x="1942" y="612628"/>
                    <a:pt x="0" y="607939"/>
                    <a:pt x="0" y="603050"/>
                  </a:cubicBezTo>
                  <a:lnTo>
                    <a:pt x="0" y="18434"/>
                  </a:lnTo>
                  <a:cubicBezTo>
                    <a:pt x="0" y="13545"/>
                    <a:pt x="1942" y="8856"/>
                    <a:pt x="5399" y="5399"/>
                  </a:cubicBezTo>
                  <a:cubicBezTo>
                    <a:pt x="8856" y="1942"/>
                    <a:pt x="13545" y="0"/>
                    <a:pt x="18434" y="0"/>
                  </a:cubicBezTo>
                  <a:close/>
                </a:path>
              </a:pathLst>
            </a:custGeom>
            <a:solidFill>
              <a:srgbClr val="FFFFFF"/>
            </a:solidFill>
            <a:ln w="28575" cap="sq">
              <a:solidFill>
                <a:srgbClr val="901F1F"/>
              </a:solidFill>
              <a:prstDash val="solid"/>
              <a:miter/>
            </a:ln>
          </p:spPr>
        </p:sp>
        <p:sp>
          <p:nvSpPr>
            <p:cNvPr id="7" name="TextBox 7"/>
            <p:cNvSpPr txBox="1"/>
            <p:nvPr/>
          </p:nvSpPr>
          <p:spPr>
            <a:xfrm>
              <a:off x="0" y="-57150"/>
              <a:ext cx="2597784" cy="678634"/>
            </a:xfrm>
            <a:prstGeom prst="rect">
              <a:avLst/>
            </a:prstGeom>
          </p:spPr>
          <p:txBody>
            <a:bodyPr lIns="38534" tIns="38534" rIns="38534" bIns="38534" rtlCol="0" anchor="ctr"/>
            <a:lstStyle/>
            <a:p>
              <a:pPr algn="ctr">
                <a:lnSpc>
                  <a:spcPts val="2017"/>
                </a:lnSpc>
              </a:pPr>
              <a:endParaRPr/>
            </a:p>
          </p:txBody>
        </p:sp>
      </p:grpSp>
      <p:sp>
        <p:nvSpPr>
          <p:cNvPr id="8" name="Freeform 8"/>
          <p:cNvSpPr/>
          <p:nvPr/>
        </p:nvSpPr>
        <p:spPr>
          <a:xfrm>
            <a:off x="12144989" y="4646517"/>
            <a:ext cx="3445642" cy="3411185"/>
          </a:xfrm>
          <a:custGeom>
            <a:avLst/>
            <a:gdLst/>
            <a:ahLst/>
            <a:cxnLst/>
            <a:rect l="l" t="t" r="r" b="b"/>
            <a:pathLst>
              <a:path w="3445642" h="3411185">
                <a:moveTo>
                  <a:pt x="0" y="0"/>
                </a:moveTo>
                <a:lnTo>
                  <a:pt x="3445642" y="0"/>
                </a:lnTo>
                <a:lnTo>
                  <a:pt x="3445642" y="3411186"/>
                </a:lnTo>
                <a:lnTo>
                  <a:pt x="0" y="34111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9" name="TextBox 9"/>
          <p:cNvSpPr txBox="1"/>
          <p:nvPr/>
        </p:nvSpPr>
        <p:spPr>
          <a:xfrm>
            <a:off x="2507588" y="4076643"/>
            <a:ext cx="13272823" cy="1465737"/>
          </a:xfrm>
          <a:prstGeom prst="rect">
            <a:avLst/>
          </a:prstGeom>
        </p:spPr>
        <p:txBody>
          <a:bodyPr lIns="0" tIns="0" rIns="0" bIns="0" rtlCol="0" anchor="t">
            <a:spAutoFit/>
          </a:bodyPr>
          <a:lstStyle/>
          <a:p>
            <a:pPr algn="ctr">
              <a:lnSpc>
                <a:spcPts val="11316"/>
              </a:lnSpc>
            </a:pPr>
            <a:r>
              <a:rPr lang="en-US" sz="8083">
                <a:solidFill>
                  <a:srgbClr val="000000"/>
                </a:solidFill>
                <a:latin typeface="Cloud Condensed"/>
                <a:ea typeface="Cloud Condensed"/>
                <a:cs typeface="Cloud Condensed"/>
                <a:sym typeface="Cloud Condensed"/>
              </a:rPr>
              <a:t>Any questions?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1801</Words>
  <Application>Microsoft Office PowerPoint</Application>
  <PresentationFormat>Custom</PresentationFormat>
  <Paragraphs>176</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Curriculum Evening</dc:title>
  <dc:creator>Charli House</dc:creator>
  <cp:lastModifiedBy>Charli House</cp:lastModifiedBy>
  <cp:revision>2</cp:revision>
  <dcterms:created xsi:type="dcterms:W3CDTF">2006-08-16T00:00:00Z</dcterms:created>
  <dcterms:modified xsi:type="dcterms:W3CDTF">2025-09-30T13:54:08Z</dcterms:modified>
  <dc:identifier>DAGzsetgRes</dc:identifier>
</cp:coreProperties>
</file>