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5"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92FA41C-DFD8-41C5-8F1E-CB057BA142B1}"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2FA41C-DFD8-41C5-8F1E-CB057BA142B1}"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2FA41C-DFD8-41C5-8F1E-CB057BA142B1}"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92FA41C-DFD8-41C5-8F1E-CB057BA142B1}"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92FA41C-DFD8-41C5-8F1E-CB057BA142B1}" type="datetimeFigureOut">
              <a:rPr lang="en-US" smtClean="0"/>
              <a:t>2/20/2021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92FA41C-DFD8-41C5-8F1E-CB057BA142B1}" type="datetimeFigureOut">
              <a:rPr lang="en-US" smtClean="0"/>
              <a:t>2/20/2021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2FA41C-DFD8-41C5-8F1E-CB057BA142B1}" type="datetimeFigureOut">
              <a:rPr lang="en-US" smtClean="0"/>
              <a:t>2/20/2021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2FA41C-DFD8-41C5-8F1E-CB057BA142B1}"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2FA41C-DFD8-41C5-8F1E-CB057BA142B1}"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2FA41C-DFD8-41C5-8F1E-CB057BA142B1}"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2FA41C-DFD8-41C5-8F1E-CB057BA142B1}"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88F879-B50F-4E60-A10A-9BE7430D5D5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2FA41C-DFD8-41C5-8F1E-CB057BA142B1}" type="datetimeFigureOut">
              <a:rPr lang="en-US" smtClean="0"/>
              <a:t>2/20/2021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88F879-B50F-4E60-A10A-9BE7430D5D5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13" descr="Image result for whaLE BREACHING"/>
          <p:cNvPicPr>
            <a:picLocks noChangeAspect="1" noChangeArrowheads="1"/>
          </p:cNvPicPr>
          <p:nvPr/>
        </p:nvPicPr>
        <p:blipFill>
          <a:blip r:embed="rId2" cstate="print"/>
          <a:srcRect/>
          <a:stretch>
            <a:fillRect/>
          </a:stretch>
        </p:blipFill>
        <p:spPr bwMode="auto">
          <a:xfrm>
            <a:off x="0" y="2276872"/>
            <a:ext cx="9217024" cy="4032448"/>
          </a:xfrm>
          <a:prstGeom prst="rect">
            <a:avLst/>
          </a:prstGeom>
          <a:noFill/>
        </p:spPr>
      </p:pic>
      <p:sp>
        <p:nvSpPr>
          <p:cNvPr id="6" name="TextBox 5"/>
          <p:cNvSpPr txBox="1"/>
          <p:nvPr/>
        </p:nvSpPr>
        <p:spPr>
          <a:xfrm>
            <a:off x="899592" y="404664"/>
            <a:ext cx="7272808" cy="1631216"/>
          </a:xfrm>
          <a:prstGeom prst="rect">
            <a:avLst/>
          </a:prstGeom>
          <a:noFill/>
        </p:spPr>
        <p:txBody>
          <a:bodyPr wrap="square" rtlCol="0">
            <a:spAutoFit/>
          </a:bodyPr>
          <a:lstStyle/>
          <a:p>
            <a:pPr algn="ctr"/>
            <a:r>
              <a:rPr lang="en-GB" sz="10000" b="1" dirty="0" smtClean="0">
                <a:solidFill>
                  <a:schemeClr val="accent1"/>
                </a:solidFill>
              </a:rPr>
              <a:t>ENGLISH</a:t>
            </a:r>
            <a:endParaRPr lang="en-US" sz="10000" b="1"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6894" y="216518"/>
            <a:ext cx="1008112" cy="369332"/>
          </a:xfrm>
          <a:prstGeom prst="rect">
            <a:avLst/>
          </a:prstGeom>
          <a:noFill/>
          <a:ln w="28575">
            <a:solidFill>
              <a:schemeClr val="tx1"/>
            </a:solidFill>
          </a:ln>
        </p:spPr>
        <p:txBody>
          <a:bodyPr wrap="square" rtlCol="0">
            <a:spAutoFit/>
          </a:bodyPr>
          <a:lstStyle/>
          <a:p>
            <a:r>
              <a:rPr lang="en-GB"/>
              <a:t>Lesson 2</a:t>
            </a:r>
            <a:endParaRPr lang="en-US"/>
          </a:p>
        </p:txBody>
      </p:sp>
      <p:sp>
        <p:nvSpPr>
          <p:cNvPr id="5" name="TextBox 4"/>
          <p:cNvSpPr txBox="1"/>
          <p:nvPr/>
        </p:nvSpPr>
        <p:spPr>
          <a:xfrm>
            <a:off x="207390" y="1015606"/>
            <a:ext cx="8640960" cy="1015663"/>
          </a:xfrm>
          <a:prstGeom prst="rect">
            <a:avLst/>
          </a:prstGeom>
          <a:noFill/>
        </p:spPr>
        <p:txBody>
          <a:bodyPr wrap="square" rtlCol="0">
            <a:spAutoFit/>
          </a:bodyPr>
          <a:lstStyle/>
          <a:p>
            <a:pPr algn="ctr"/>
            <a:r>
              <a:rPr lang="en-GB" sz="3000"/>
              <a:t>Today, we are going to continue our work on </a:t>
            </a:r>
          </a:p>
          <a:p>
            <a:pPr algn="ctr"/>
            <a:r>
              <a:rPr lang="en-GB" sz="3000" b="1"/>
              <a:t>note-taking </a:t>
            </a:r>
            <a:r>
              <a:rPr lang="en-GB" sz="3000"/>
              <a:t>in preparation for </a:t>
            </a:r>
            <a:r>
              <a:rPr lang="en-GB" sz="3000" b="1"/>
              <a:t>writing a report</a:t>
            </a:r>
            <a:endParaRPr lang="en-US" sz="3000" b="1"/>
          </a:p>
        </p:txBody>
      </p:sp>
      <p:sp>
        <p:nvSpPr>
          <p:cNvPr id="6" name="TextBox 5"/>
          <p:cNvSpPr txBox="1"/>
          <p:nvPr/>
        </p:nvSpPr>
        <p:spPr>
          <a:xfrm>
            <a:off x="279398" y="2720628"/>
            <a:ext cx="8496944" cy="861774"/>
          </a:xfrm>
          <a:prstGeom prst="rect">
            <a:avLst/>
          </a:prstGeom>
          <a:noFill/>
        </p:spPr>
        <p:txBody>
          <a:bodyPr wrap="square" lIns="91440" tIns="45720" rIns="91440" bIns="45720" rtlCol="0" anchor="t">
            <a:spAutoFit/>
          </a:bodyPr>
          <a:lstStyle/>
          <a:p>
            <a:r>
              <a:rPr lang="en-GB" sz="2500"/>
              <a:t>Yesterday, we practised taking notes about a familiar topic – yourself!</a:t>
            </a:r>
            <a:endParaRPr lang="en-US" sz="2500">
              <a:cs typeface="Calibri"/>
            </a:endParaRPr>
          </a:p>
        </p:txBody>
      </p:sp>
      <p:sp>
        <p:nvSpPr>
          <p:cNvPr id="7" name="TextBox 6">
            <a:extLst>
              <a:ext uri="{FF2B5EF4-FFF2-40B4-BE49-F238E27FC236}">
                <a16:creationId xmlns:a16="http://schemas.microsoft.com/office/drawing/2014/main" xmlns="" id="{1F318726-45CC-4203-BCED-45BD64DC9118}"/>
              </a:ext>
            </a:extLst>
          </p:cNvPr>
          <p:cNvSpPr txBox="1"/>
          <p:nvPr/>
        </p:nvSpPr>
        <p:spPr>
          <a:xfrm>
            <a:off x="279398" y="4114530"/>
            <a:ext cx="8496944" cy="861774"/>
          </a:xfrm>
          <a:prstGeom prst="rect">
            <a:avLst/>
          </a:prstGeom>
          <a:noFill/>
        </p:spPr>
        <p:txBody>
          <a:bodyPr wrap="square" lIns="91440" tIns="45720" rIns="91440" bIns="45720" rtlCol="0" anchor="t">
            <a:spAutoFit/>
          </a:bodyPr>
          <a:lstStyle/>
          <a:p>
            <a:r>
              <a:rPr lang="en-GB" sz="2500"/>
              <a:t>Today, we are going to start taking notes about our focus topic '</a:t>
            </a:r>
            <a:r>
              <a:rPr lang="en-GB" sz="2500" b="1"/>
              <a:t>Whales</a:t>
            </a:r>
            <a:r>
              <a:rPr lang="en-GB" sz="2500"/>
              <a:t>'.</a:t>
            </a:r>
            <a:endParaRPr lang="en-GB" sz="2500">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2</a:t>
            </a:r>
            <a:endParaRPr lang="en-US"/>
          </a:p>
        </p:txBody>
      </p:sp>
      <p:sp>
        <p:nvSpPr>
          <p:cNvPr id="5" name="Title 1"/>
          <p:cNvSpPr txBox="1">
            <a:spLocks/>
          </p:cNvSpPr>
          <p:nvPr/>
        </p:nvSpPr>
        <p:spPr>
          <a:xfrm>
            <a:off x="827584" y="836712"/>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0" b="1" i="0" u="none" strike="noStrike" kern="1200" cap="none" spc="0" normalizeH="0" baseline="0" noProof="0">
                <a:ln>
                  <a:noFill/>
                </a:ln>
                <a:solidFill>
                  <a:schemeClr val="tx2"/>
                </a:solidFill>
                <a:effectLst/>
                <a:uLnTx/>
                <a:uFillTx/>
                <a:latin typeface="+mj-lt"/>
                <a:ea typeface="+mj-ea"/>
                <a:cs typeface="+mj-cs"/>
              </a:rPr>
              <a:t>All about Whales</a:t>
            </a:r>
            <a:endParaRPr kumimoji="0" lang="en-US" sz="6000" b="1" i="0" u="none" strike="noStrike" kern="1200" cap="none" spc="0" normalizeH="0" baseline="0" noProof="0">
              <a:ln>
                <a:noFill/>
              </a:ln>
              <a:solidFill>
                <a:schemeClr val="tx2"/>
              </a:solidFill>
              <a:effectLst/>
              <a:uLnTx/>
              <a:uFillTx/>
              <a:latin typeface="+mj-lt"/>
              <a:ea typeface="+mj-ea"/>
              <a:cs typeface="+mj-cs"/>
            </a:endParaRPr>
          </a:p>
        </p:txBody>
      </p:sp>
      <p:pic>
        <p:nvPicPr>
          <p:cNvPr id="6" name="Picture 13" descr="Image result for whaLE BREACHING"/>
          <p:cNvPicPr>
            <a:picLocks noChangeAspect="1" noChangeArrowheads="1"/>
          </p:cNvPicPr>
          <p:nvPr/>
        </p:nvPicPr>
        <p:blipFill>
          <a:blip r:embed="rId2" cstate="print"/>
          <a:srcRect/>
          <a:stretch>
            <a:fillRect/>
          </a:stretch>
        </p:blipFill>
        <p:spPr bwMode="auto">
          <a:xfrm>
            <a:off x="0" y="2348880"/>
            <a:ext cx="9217024" cy="3456384"/>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7538CB9-DB7D-46AB-B026-7F396112B724}"/>
              </a:ext>
            </a:extLst>
          </p:cNvPr>
          <p:cNvSpPr txBox="1"/>
          <p:nvPr/>
        </p:nvSpPr>
        <p:spPr>
          <a:xfrm>
            <a:off x="246894" y="216518"/>
            <a:ext cx="1008112" cy="369332"/>
          </a:xfrm>
          <a:prstGeom prst="rect">
            <a:avLst/>
          </a:prstGeom>
          <a:noFill/>
          <a:ln w="28575">
            <a:solidFill>
              <a:schemeClr val="tx1"/>
            </a:solidFill>
          </a:ln>
        </p:spPr>
        <p:txBody>
          <a:bodyPr wrap="square" rtlCol="0">
            <a:spAutoFit/>
          </a:bodyPr>
          <a:lstStyle/>
          <a:p>
            <a:r>
              <a:rPr lang="en-GB"/>
              <a:t>Lesson 2</a:t>
            </a:r>
            <a:endParaRPr lang="en-US"/>
          </a:p>
        </p:txBody>
      </p:sp>
      <p:sp>
        <p:nvSpPr>
          <p:cNvPr id="4" name="TextBox 3">
            <a:extLst>
              <a:ext uri="{FF2B5EF4-FFF2-40B4-BE49-F238E27FC236}">
                <a16:creationId xmlns:a16="http://schemas.microsoft.com/office/drawing/2014/main" xmlns="" id="{BD8A96BA-8B1B-411F-AEC3-3CC6EF3BA993}"/>
              </a:ext>
            </a:extLst>
          </p:cNvPr>
          <p:cNvSpPr txBox="1"/>
          <p:nvPr/>
        </p:nvSpPr>
        <p:spPr>
          <a:xfrm>
            <a:off x="375425" y="4445620"/>
            <a:ext cx="8383858"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a:t>Today, our source of information is going to be short films and information videos.</a:t>
            </a:r>
            <a:endParaRPr lang="en-GB" sz="2200">
              <a:cs typeface="Calibri"/>
            </a:endParaRPr>
          </a:p>
          <a:p>
            <a:endParaRPr lang="en-GB" sz="2200">
              <a:cs typeface="Calibri"/>
            </a:endParaRPr>
          </a:p>
          <a:p>
            <a:r>
              <a:rPr lang="en-GB" sz="2200">
                <a:cs typeface="Calibri"/>
              </a:rPr>
              <a:t>Remember, because each video is talking about the same topic, some of the information might be repeated. If this is the case, you don't need to write it down a second time.</a:t>
            </a:r>
          </a:p>
        </p:txBody>
      </p:sp>
      <p:pic>
        <p:nvPicPr>
          <p:cNvPr id="5" name="Picture 5">
            <a:extLst>
              <a:ext uri="{FF2B5EF4-FFF2-40B4-BE49-F238E27FC236}">
                <a16:creationId xmlns:a16="http://schemas.microsoft.com/office/drawing/2014/main" xmlns="" id="{84FFE0AA-4CE2-4566-9A6A-C3EB80E6CD7E}"/>
              </a:ext>
            </a:extLst>
          </p:cNvPr>
          <p:cNvPicPr>
            <a:picLocks noChangeAspect="1"/>
          </p:cNvPicPr>
          <p:nvPr/>
        </p:nvPicPr>
        <p:blipFill>
          <a:blip r:embed="rId2" cstate="print"/>
          <a:stretch>
            <a:fillRect/>
          </a:stretch>
        </p:blipFill>
        <p:spPr>
          <a:xfrm>
            <a:off x="1880840" y="1207629"/>
            <a:ext cx="5280102" cy="2965207"/>
          </a:xfrm>
          <a:prstGeom prst="rect">
            <a:avLst/>
          </a:prstGeom>
        </p:spPr>
      </p:pic>
      <p:sp>
        <p:nvSpPr>
          <p:cNvPr id="6" name="TextBox 5">
            <a:extLst>
              <a:ext uri="{FF2B5EF4-FFF2-40B4-BE49-F238E27FC236}">
                <a16:creationId xmlns:a16="http://schemas.microsoft.com/office/drawing/2014/main" xmlns="" id="{6C6617E5-8E7E-4C68-B526-B97F3F6F380D}"/>
              </a:ext>
            </a:extLst>
          </p:cNvPr>
          <p:cNvSpPr txBox="1"/>
          <p:nvPr/>
        </p:nvSpPr>
        <p:spPr>
          <a:xfrm>
            <a:off x="3339791" y="403303"/>
            <a:ext cx="2743200"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000" b="1">
                <a:cs typeface="Calibri"/>
              </a:rPr>
              <a:t>Video Research</a:t>
            </a:r>
          </a:p>
        </p:txBody>
      </p:sp>
    </p:spTree>
    <p:extLst>
      <p:ext uri="{BB962C8B-B14F-4D97-AF65-F5344CB8AC3E}">
        <p14:creationId xmlns:p14="http://schemas.microsoft.com/office/powerpoint/2010/main" xmlns="" val="2943137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p:cNvSpPr>
            <a:spLocks noGrp="1"/>
          </p:cNvSpPr>
          <p:nvPr>
            <p:ph type="title"/>
          </p:nvPr>
        </p:nvSpPr>
        <p:spPr>
          <a:xfrm>
            <a:off x="611560" y="1970296"/>
            <a:ext cx="8137525" cy="942975"/>
          </a:xfrm>
        </p:spPr>
        <p:txBody>
          <a:bodyPr/>
          <a:lstStyle/>
          <a:p>
            <a:pPr algn="ctr" eaLnBrk="1" hangingPunct="1"/>
            <a:r>
              <a:rPr lang="en-GB" altLang="en-US"/>
              <a:t>Use Abbreviations</a:t>
            </a:r>
          </a:p>
        </p:txBody>
      </p:sp>
      <p:sp>
        <p:nvSpPr>
          <p:cNvPr id="5" name="Rectangle 4"/>
          <p:cNvSpPr/>
          <p:nvPr/>
        </p:nvSpPr>
        <p:spPr>
          <a:xfrm>
            <a:off x="755576" y="2780928"/>
            <a:ext cx="7632700" cy="2009775"/>
          </a:xfrm>
          <a:prstGeom prst="rect">
            <a:avLst/>
          </a:prstGeom>
          <a:solidFill>
            <a:srgbClr val="AA3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sz="2400" b="1">
                <a:solidFill>
                  <a:schemeClr val="bg1"/>
                </a:solidFill>
                <a:ea typeface="ＭＳ Ｐゴシック" panose="020B0600070205080204" pitchFamily="34" charset="-128"/>
              </a:rPr>
              <a:t>Abbreviations are shortened words:</a:t>
            </a:r>
          </a:p>
          <a:p>
            <a:pPr algn="ctr" eaLnBrk="1" fontAlgn="auto" hangingPunct="1">
              <a:spcBef>
                <a:spcPts val="0"/>
              </a:spcBef>
              <a:spcAft>
                <a:spcPts val="0"/>
              </a:spcAft>
              <a:defRPr/>
            </a:pPr>
            <a:r>
              <a:rPr lang="en-GB" altLang="en-US" sz="2400" b="1">
                <a:solidFill>
                  <a:schemeClr val="bg1"/>
                </a:solidFill>
                <a:ea typeface="ＭＳ Ｐゴシック" panose="020B0600070205080204" pitchFamily="34" charset="-128"/>
              </a:rPr>
              <a:t>‘e.g.’ for ‘for example’, ‘info.’ instead of ‘information’.  If you shorten a word, put a full stop at the end of it to show it is an abbreviation.</a:t>
            </a:r>
          </a:p>
        </p:txBody>
      </p:sp>
      <p:sp>
        <p:nvSpPr>
          <p:cNvPr id="6" name="Rectangle 5"/>
          <p:cNvSpPr/>
          <p:nvPr/>
        </p:nvSpPr>
        <p:spPr>
          <a:xfrm>
            <a:off x="755576" y="4869160"/>
            <a:ext cx="7632700" cy="1619250"/>
          </a:xfrm>
          <a:prstGeom prst="rect">
            <a:avLst/>
          </a:prstGeom>
          <a:solidFill>
            <a:srgbClr val="AA30F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spcBef>
                <a:spcPts val="0"/>
              </a:spcBef>
              <a:spcAft>
                <a:spcPts val="0"/>
              </a:spcAft>
              <a:defRPr/>
            </a:pPr>
            <a:r>
              <a:rPr lang="en-GB" altLang="en-US" sz="2400" b="1">
                <a:solidFill>
                  <a:schemeClr val="bg1"/>
                </a:solidFill>
                <a:ea typeface="ＭＳ Ｐゴシック"/>
              </a:rPr>
              <a:t>Symbols: &amp;, +, =, @. </a:t>
            </a:r>
            <a:r>
              <a:rPr lang="en-GB" altLang="en-US" sz="2400" b="1">
                <a:ea typeface="ＭＳ Ｐゴシック" panose="020B0600070205080204" pitchFamily="34" charset="-128"/>
              </a:rPr>
              <a:t/>
            </a:r>
            <a:br>
              <a:rPr lang="en-GB" altLang="en-US" sz="2400" b="1">
                <a:ea typeface="ＭＳ Ｐゴシック" panose="020B0600070205080204" pitchFamily="34" charset="-128"/>
              </a:rPr>
            </a:br>
            <a:r>
              <a:rPr lang="en-GB" altLang="en-US" sz="2400" b="1">
                <a:solidFill>
                  <a:schemeClr val="bg1"/>
                </a:solidFill>
                <a:ea typeface="ＭＳ Ｐゴシック"/>
              </a:rPr>
              <a:t>As long as you understand them, </a:t>
            </a:r>
            <a:r>
              <a:rPr lang="en-GB" altLang="en-US" sz="2400" b="1">
                <a:ea typeface="ＭＳ Ｐゴシック" panose="020B0600070205080204" pitchFamily="34" charset="-128"/>
              </a:rPr>
              <a:t/>
            </a:r>
            <a:br>
              <a:rPr lang="en-GB" altLang="en-US" sz="2400" b="1">
                <a:ea typeface="ＭＳ Ｐゴシック" panose="020B0600070205080204" pitchFamily="34" charset="-128"/>
              </a:rPr>
            </a:br>
            <a:r>
              <a:rPr lang="en-GB" altLang="en-US" sz="2400" b="1">
                <a:solidFill>
                  <a:schemeClr val="bg1"/>
                </a:solidFill>
                <a:ea typeface="ＭＳ Ｐゴシック"/>
              </a:rPr>
              <a:t>you can make up your own symbols.</a:t>
            </a:r>
          </a:p>
        </p:txBody>
      </p:sp>
      <p:sp>
        <p:nvSpPr>
          <p:cNvPr id="7" name="TextBox 6"/>
          <p:cNvSpPr txBox="1"/>
          <p:nvPr/>
        </p:nvSpPr>
        <p:spPr>
          <a:xfrm>
            <a:off x="395536" y="804249"/>
            <a:ext cx="8568952" cy="1200329"/>
          </a:xfrm>
          <a:prstGeom prst="rect">
            <a:avLst/>
          </a:prstGeom>
          <a:noFill/>
        </p:spPr>
        <p:txBody>
          <a:bodyPr wrap="square" lIns="91440" tIns="45720" rIns="91440" bIns="45720" rtlCol="0" anchor="t">
            <a:spAutoFit/>
          </a:bodyPr>
          <a:lstStyle/>
          <a:p>
            <a:pPr algn="ctr"/>
            <a:r>
              <a:rPr lang="en-GB" dirty="0"/>
              <a:t>When taking notes whilst watching something on TV or interviewing someone, it is often important to be speedy. You could record an interview and make the notes later and you can keep pausing the television. Although, being able to write quickly is a big help so on these occasions, abbreviations might help.</a:t>
            </a:r>
            <a:endParaRPr lang="en-US" dirty="0"/>
          </a:p>
        </p:txBody>
      </p:sp>
      <p:sp>
        <p:nvSpPr>
          <p:cNvPr id="2" name="TextBox 1">
            <a:extLst>
              <a:ext uri="{FF2B5EF4-FFF2-40B4-BE49-F238E27FC236}">
                <a16:creationId xmlns:a16="http://schemas.microsoft.com/office/drawing/2014/main" xmlns="" id="{B97593D4-00A4-4F01-BEC4-1425CDC59DA4}"/>
              </a:ext>
            </a:extLst>
          </p:cNvPr>
          <p:cNvSpPr txBox="1"/>
          <p:nvPr/>
        </p:nvSpPr>
        <p:spPr>
          <a:xfrm>
            <a:off x="246894" y="216518"/>
            <a:ext cx="1008112" cy="369332"/>
          </a:xfrm>
          <a:prstGeom prst="rect">
            <a:avLst/>
          </a:prstGeom>
          <a:noFill/>
          <a:ln w="28575">
            <a:solidFill>
              <a:schemeClr val="tx1"/>
            </a:solidFill>
          </a:ln>
        </p:spPr>
        <p:txBody>
          <a:bodyPr wrap="square" rtlCol="0">
            <a:spAutoFit/>
          </a:bodyPr>
          <a:lstStyle/>
          <a:p>
            <a:r>
              <a:rPr lang="en-GB"/>
              <a:t>Lesson 2</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3501008"/>
            <a:ext cx="8229600" cy="1143000"/>
          </a:xfrm>
        </p:spPr>
        <p:txBody>
          <a:bodyPr>
            <a:normAutofit/>
          </a:bodyPr>
          <a:lstStyle/>
          <a:p>
            <a:pPr algn="l"/>
            <a:r>
              <a:rPr lang="en-US" sz="1800"/>
              <a:t>https://www.youtube.com/watch?v=kFMh8roaipU</a:t>
            </a:r>
          </a:p>
        </p:txBody>
      </p:sp>
      <p:sp>
        <p:nvSpPr>
          <p:cNvPr id="3" name="Rectangle 2"/>
          <p:cNvSpPr/>
          <p:nvPr/>
        </p:nvSpPr>
        <p:spPr>
          <a:xfrm>
            <a:off x="899592" y="4509120"/>
            <a:ext cx="5382344" cy="369332"/>
          </a:xfrm>
          <a:prstGeom prst="rect">
            <a:avLst/>
          </a:prstGeom>
        </p:spPr>
        <p:txBody>
          <a:bodyPr wrap="square">
            <a:spAutoFit/>
          </a:bodyPr>
          <a:lstStyle/>
          <a:p>
            <a:r>
              <a:rPr lang="en-US"/>
              <a:t>https://www.youtube.com/watch?v=I9qlhNU1ATE</a:t>
            </a:r>
          </a:p>
        </p:txBody>
      </p:sp>
      <p:sp>
        <p:nvSpPr>
          <p:cNvPr id="4" name="TextBox 3"/>
          <p:cNvSpPr txBox="1"/>
          <p:nvPr/>
        </p:nvSpPr>
        <p:spPr>
          <a:xfrm>
            <a:off x="395536" y="1484784"/>
            <a:ext cx="8352928" cy="923330"/>
          </a:xfrm>
          <a:prstGeom prst="rect">
            <a:avLst/>
          </a:prstGeom>
          <a:noFill/>
        </p:spPr>
        <p:txBody>
          <a:bodyPr wrap="square" lIns="91440" tIns="45720" rIns="91440" bIns="45720" rtlCol="0" anchor="t">
            <a:spAutoFit/>
          </a:bodyPr>
          <a:lstStyle/>
          <a:p>
            <a:r>
              <a:rPr lang="en-GB" dirty="0"/>
              <a:t>Here are a few videos we have selected  that you can use to find out information about whales although you may want to watch other videos and programmes on television to support your research.</a:t>
            </a:r>
            <a:endParaRPr lang="en-US" dirty="0"/>
          </a:p>
        </p:txBody>
      </p:sp>
      <p:sp>
        <p:nvSpPr>
          <p:cNvPr id="5" name="Rectangle 4"/>
          <p:cNvSpPr/>
          <p:nvPr/>
        </p:nvSpPr>
        <p:spPr>
          <a:xfrm>
            <a:off x="899592" y="5157192"/>
            <a:ext cx="5166320" cy="369332"/>
          </a:xfrm>
          <a:prstGeom prst="rect">
            <a:avLst/>
          </a:prstGeom>
        </p:spPr>
        <p:txBody>
          <a:bodyPr wrap="square">
            <a:spAutoFit/>
          </a:bodyPr>
          <a:lstStyle/>
          <a:p>
            <a:r>
              <a:rPr lang="en-US"/>
              <a:t>https://www.youtube.com/watch?v=CQcytKiiTM0</a:t>
            </a:r>
          </a:p>
        </p:txBody>
      </p:sp>
      <p:sp>
        <p:nvSpPr>
          <p:cNvPr id="8" name="Rectangle 7"/>
          <p:cNvSpPr/>
          <p:nvPr/>
        </p:nvSpPr>
        <p:spPr>
          <a:xfrm>
            <a:off x="899592" y="5733256"/>
            <a:ext cx="4968552" cy="369332"/>
          </a:xfrm>
          <a:prstGeom prst="rect">
            <a:avLst/>
          </a:prstGeom>
        </p:spPr>
        <p:txBody>
          <a:bodyPr wrap="square">
            <a:spAutoFit/>
          </a:bodyPr>
          <a:lstStyle/>
          <a:p>
            <a:r>
              <a:rPr lang="en-US"/>
              <a:t>https://www.youtube.com/watch?v=HCCTIbDQorI</a:t>
            </a:r>
          </a:p>
        </p:txBody>
      </p:sp>
      <p:sp>
        <p:nvSpPr>
          <p:cNvPr id="9" name="TextBox 8"/>
          <p:cNvSpPr txBox="1"/>
          <p:nvPr/>
        </p:nvSpPr>
        <p:spPr>
          <a:xfrm>
            <a:off x="539552" y="332656"/>
            <a:ext cx="8064896" cy="707886"/>
          </a:xfrm>
          <a:prstGeom prst="rect">
            <a:avLst/>
          </a:prstGeom>
          <a:noFill/>
        </p:spPr>
        <p:txBody>
          <a:bodyPr wrap="square" rtlCol="0">
            <a:spAutoFit/>
          </a:bodyPr>
          <a:lstStyle/>
          <a:p>
            <a:pPr algn="ctr"/>
            <a:r>
              <a:rPr lang="en-GB" sz="4000" b="1">
                <a:solidFill>
                  <a:schemeClr val="tx2">
                    <a:lumMod val="60000"/>
                    <a:lumOff val="40000"/>
                  </a:schemeClr>
                </a:solidFill>
              </a:rPr>
              <a:t>Note taking and video research</a:t>
            </a:r>
            <a:endParaRPr lang="en-US" sz="4000" b="1">
              <a:solidFill>
                <a:schemeClr val="tx2">
                  <a:lumMod val="60000"/>
                  <a:lumOff val="40000"/>
                </a:schemeClr>
              </a:solidFill>
            </a:endParaRPr>
          </a:p>
        </p:txBody>
      </p:sp>
      <p:sp>
        <p:nvSpPr>
          <p:cNvPr id="10" name="Rectangle 9"/>
          <p:cNvSpPr/>
          <p:nvPr/>
        </p:nvSpPr>
        <p:spPr>
          <a:xfrm>
            <a:off x="827584" y="2828836"/>
            <a:ext cx="7704856" cy="646331"/>
          </a:xfrm>
          <a:prstGeom prst="rect">
            <a:avLst/>
          </a:prstGeom>
        </p:spPr>
        <p:txBody>
          <a:bodyPr wrap="square">
            <a:spAutoFit/>
          </a:bodyPr>
          <a:lstStyle/>
          <a:p>
            <a:r>
              <a:rPr lang="en-US"/>
              <a:t>https://kids.britannica.com/kids/article/whale/353922#:~:text=Toothed%20whales%20have%20sharp%20teeth,also%20belong%20to%20this%20group.</a:t>
            </a:r>
          </a:p>
        </p:txBody>
      </p:sp>
      <p:sp>
        <p:nvSpPr>
          <p:cNvPr id="11" name="TextBox 10"/>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2</a:t>
            </a:r>
            <a:endParaRPr lang="en-US"/>
          </a:p>
        </p:txBody>
      </p:sp>
      <p:pic>
        <p:nvPicPr>
          <p:cNvPr id="6" name="Picture 6" descr="A whale jumping out of the water&#10;&#10;Description automatically generated">
            <a:extLst>
              <a:ext uri="{FF2B5EF4-FFF2-40B4-BE49-F238E27FC236}">
                <a16:creationId xmlns:a16="http://schemas.microsoft.com/office/drawing/2014/main" xmlns="" id="{194A44ED-D37C-470E-AC1E-6AB111C35F0D}"/>
              </a:ext>
            </a:extLst>
          </p:cNvPr>
          <p:cNvPicPr>
            <a:picLocks noChangeAspect="1"/>
          </p:cNvPicPr>
          <p:nvPr/>
        </p:nvPicPr>
        <p:blipFill>
          <a:blip r:embed="rId2" cstate="print"/>
          <a:stretch>
            <a:fillRect/>
          </a:stretch>
        </p:blipFill>
        <p:spPr>
          <a:xfrm>
            <a:off x="6248400" y="4250845"/>
            <a:ext cx="2510883" cy="185035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7538CB9-DB7D-46AB-B026-7F396112B724}"/>
              </a:ext>
            </a:extLst>
          </p:cNvPr>
          <p:cNvSpPr txBox="1"/>
          <p:nvPr/>
        </p:nvSpPr>
        <p:spPr>
          <a:xfrm>
            <a:off x="246894" y="216518"/>
            <a:ext cx="1008112" cy="369332"/>
          </a:xfrm>
          <a:prstGeom prst="rect">
            <a:avLst/>
          </a:prstGeom>
          <a:noFill/>
          <a:ln w="28575">
            <a:solidFill>
              <a:schemeClr val="tx1"/>
            </a:solidFill>
          </a:ln>
        </p:spPr>
        <p:txBody>
          <a:bodyPr wrap="square" rtlCol="0">
            <a:spAutoFit/>
          </a:bodyPr>
          <a:lstStyle/>
          <a:p>
            <a:r>
              <a:rPr lang="en-GB"/>
              <a:t>Lesson 2</a:t>
            </a:r>
            <a:endParaRPr lang="en-US"/>
          </a:p>
        </p:txBody>
      </p:sp>
      <p:sp>
        <p:nvSpPr>
          <p:cNvPr id="2" name="TextBox 1">
            <a:extLst>
              <a:ext uri="{FF2B5EF4-FFF2-40B4-BE49-F238E27FC236}">
                <a16:creationId xmlns:a16="http://schemas.microsoft.com/office/drawing/2014/main" xmlns="" id="{7C53BA9F-1F78-4AF7-9DD5-13E05E763169}"/>
              </a:ext>
            </a:extLst>
          </p:cNvPr>
          <p:cNvSpPr txBox="1"/>
          <p:nvPr/>
        </p:nvSpPr>
        <p:spPr>
          <a:xfrm>
            <a:off x="496229" y="719253"/>
            <a:ext cx="8216589" cy="30162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u="sng" dirty="0">
                <a:cs typeface="Calibri"/>
              </a:rPr>
              <a:t>Today's task: </a:t>
            </a:r>
            <a:endParaRPr lang="en-US" u="sng" dirty="0"/>
          </a:p>
          <a:p>
            <a:endParaRPr lang="en-GB" sz="4000">
              <a:cs typeface="Calibri"/>
            </a:endParaRPr>
          </a:p>
          <a:p>
            <a:r>
              <a:rPr lang="en-GB" sz="3500" dirty="0">
                <a:cs typeface="Calibri"/>
              </a:rPr>
              <a:t>Watch some of the  film clips (or your own) and make notes about whales using your chosen method of note-taking.</a:t>
            </a:r>
            <a:r>
              <a:rPr lang="en-GB" sz="4000" dirty="0">
                <a:cs typeface="Calibri"/>
              </a:rPr>
              <a:t> </a:t>
            </a:r>
            <a:endParaRPr lang="en-GB" dirty="0"/>
          </a:p>
        </p:txBody>
      </p:sp>
      <p:pic>
        <p:nvPicPr>
          <p:cNvPr id="4" name="Picture 4">
            <a:extLst>
              <a:ext uri="{FF2B5EF4-FFF2-40B4-BE49-F238E27FC236}">
                <a16:creationId xmlns:a16="http://schemas.microsoft.com/office/drawing/2014/main" xmlns="" id="{362ABE88-6ED7-457B-AC7E-636BBCCDC0AC}"/>
              </a:ext>
            </a:extLst>
          </p:cNvPr>
          <p:cNvPicPr>
            <a:picLocks noChangeAspect="1"/>
          </p:cNvPicPr>
          <p:nvPr/>
        </p:nvPicPr>
        <p:blipFill>
          <a:blip r:embed="rId2" cstate="print"/>
          <a:stretch>
            <a:fillRect/>
          </a:stretch>
        </p:blipFill>
        <p:spPr>
          <a:xfrm>
            <a:off x="2441381" y="4041049"/>
            <a:ext cx="4252788" cy="2567211"/>
          </a:xfrm>
          <a:prstGeom prst="rect">
            <a:avLst/>
          </a:prstGeom>
        </p:spPr>
      </p:pic>
    </p:spTree>
    <p:extLst>
      <p:ext uri="{BB962C8B-B14F-4D97-AF65-F5344CB8AC3E}">
        <p14:creationId xmlns:p14="http://schemas.microsoft.com/office/powerpoint/2010/main" xmlns="" val="42231840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13" descr="Image result for whaLE BREACHING"/>
          <p:cNvPicPr>
            <a:picLocks noChangeAspect="1" noChangeArrowheads="1"/>
          </p:cNvPicPr>
          <p:nvPr/>
        </p:nvPicPr>
        <p:blipFill>
          <a:blip r:embed="rId2" cstate="print"/>
          <a:srcRect/>
          <a:stretch>
            <a:fillRect/>
          </a:stretch>
        </p:blipFill>
        <p:spPr bwMode="auto">
          <a:xfrm>
            <a:off x="0" y="2276872"/>
            <a:ext cx="9217024" cy="4032448"/>
          </a:xfrm>
          <a:prstGeom prst="rect">
            <a:avLst/>
          </a:prstGeom>
          <a:noFill/>
        </p:spPr>
      </p:pic>
      <p:sp>
        <p:nvSpPr>
          <p:cNvPr id="6" name="TextBox 5"/>
          <p:cNvSpPr txBox="1"/>
          <p:nvPr/>
        </p:nvSpPr>
        <p:spPr>
          <a:xfrm>
            <a:off x="899592" y="404664"/>
            <a:ext cx="7272808" cy="1631216"/>
          </a:xfrm>
          <a:prstGeom prst="rect">
            <a:avLst/>
          </a:prstGeom>
          <a:noFill/>
        </p:spPr>
        <p:txBody>
          <a:bodyPr wrap="square" rtlCol="0">
            <a:spAutoFit/>
          </a:bodyPr>
          <a:lstStyle/>
          <a:p>
            <a:pPr algn="ctr"/>
            <a:r>
              <a:rPr lang="en-GB" sz="10000" b="1" dirty="0" smtClean="0">
                <a:solidFill>
                  <a:schemeClr val="accent1"/>
                </a:solidFill>
              </a:rPr>
              <a:t>ENGLISH</a:t>
            </a:r>
            <a:endParaRPr lang="en-US" sz="10000" b="1" dirty="0">
              <a:solidFill>
                <a:schemeClr val="accent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260</Words>
  <Application>Microsoft Office PowerPoint</Application>
  <PresentationFormat>On-screen Show (4:3)</PresentationFormat>
  <Paragraphs>32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Slide 1</vt:lpstr>
      <vt:lpstr>Slide 2</vt:lpstr>
      <vt:lpstr>Slide 3</vt:lpstr>
      <vt:lpstr>Slide 4</vt:lpstr>
      <vt:lpstr>Use Abbreviations</vt:lpstr>
      <vt:lpstr>https://www.youtube.com/watch?v=kFMh8roaipU</vt:lpstr>
      <vt:lpstr>Slide 7</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DARREN FOGARTY</dc:creator>
  <cp:lastModifiedBy>DARREN FOGARTY</cp:lastModifiedBy>
  <cp:revision>1</cp:revision>
  <dcterms:created xsi:type="dcterms:W3CDTF">2021-02-20T14:07:25Z</dcterms:created>
  <dcterms:modified xsi:type="dcterms:W3CDTF">2021-02-20T14:09:07Z</dcterms:modified>
</cp:coreProperties>
</file>