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8" autoAdjust="0"/>
    <p:restoredTop sz="94660"/>
  </p:normalViewPr>
  <p:slideViewPr>
    <p:cSldViewPr snapToGrid="0">
      <p:cViewPr varScale="1">
        <p:scale>
          <a:sx n="88" d="100"/>
          <a:sy n="88" d="100"/>
        </p:scale>
        <p:origin x="54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1E700B27-DE4C-4B9E-BB11-B9027034A00F}" type="datetimeFigureOut">
              <a:rPr lang="en-US" dirty="0"/>
              <a:pPr/>
              <a:t>7/3/2021</a:t>
            </a:fld>
            <a:endParaRPr lang="en-US" dirty="0"/>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5C51FCE-E4BB-4680-8E50-3C0E348D2609}"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AA073D-A903-47F8-8D16-77642FB0DF1F}"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B91FA40-626B-4CA1-85D0-7A9016E395BA}" type="datetimeFigureOut">
              <a:rPr lang="en-US" dirty="0"/>
              <a:t>7/3/2021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3F425EA-B9DC-48A7-991E-9A82573B1B21}" type="datetimeFigureOut">
              <a:rPr lang="en-US" dirty="0"/>
              <a:t>7/3/2021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6CB97F8-6CEB-469B-AFCC-889F2A2B1D5A}" type="datetimeFigureOut">
              <a:rPr lang="en-US" dirty="0"/>
              <a:t>7/3/2021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A9179F-009E-4FA5-B091-7EBB82A185BD}" type="datetimeFigureOut">
              <a:rPr lang="en-US" dirty="0"/>
              <a:t>7/3/2021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E665CEB-0076-4E37-B880-BCEA9784DE0A}" type="datetimeFigureOut">
              <a:rPr lang="en-US" dirty="0"/>
              <a:t>7/3/2021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6149E5E-3896-4118-99A7-7B85668F1C5E}" type="datetimeFigureOut">
              <a:rPr lang="en-US" dirty="0"/>
              <a:t>7/3/2021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40F4739-9812-4A9F-890D-2AD6BA5F6EE8}" type="datetimeFigureOut">
              <a:rPr lang="en-US" dirty="0"/>
              <a:t>7/3/2021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18845AC5-A3F8-44AA-BA8F-596CDCC976D3}"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873B183-A821-4095-A363-9EC968635539}"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74D01B4-0AA5-45E6-B2E6-5FA4078AEBCF}"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147335C-0450-40D7-8612-B3203BED4F28}" type="datetimeFigureOut">
              <a:rPr lang="en-US" dirty="0"/>
              <a:t>7/3/2021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246A105-2A1C-4284-B4EA-07CF89B1A393}" type="datetimeFigureOut">
              <a:rPr lang="en-US" dirty="0"/>
              <a:t>7/3/2021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DBE609-F3F2-45E6-BD6A-E03A8C86C1AE}"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24AD68-089C-4467-A8F3-EA2BBCA6B44E}" type="datetimeFigureOut">
              <a:rPr lang="en-US" dirty="0"/>
              <a:t>7/3/2021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7E0D914D-B099-4142-A885-11F276715148}" type="datetimeFigureOut">
              <a:rPr lang="en-US" dirty="0"/>
              <a:t>7/3/2021</a:t>
            </a:fld>
            <a:endParaRPr lang="en-US" dirty="0"/>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US" dirty="0"/>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LbjD_MI3ZtY"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youtu.be/5OvWgYyNSu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Malamander</a:t>
            </a:r>
            <a:r>
              <a:rPr lang="en-US" dirty="0" smtClean="0"/>
              <a:t> </a:t>
            </a:r>
            <a:r>
              <a:rPr lang="en-US" dirty="0" smtClean="0"/>
              <a:t>Chapter 16</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361273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Chapter 16</a:t>
            </a:r>
            <a:endParaRPr lang="en-GB" dirty="0"/>
          </a:p>
        </p:txBody>
      </p:sp>
      <p:sp>
        <p:nvSpPr>
          <p:cNvPr id="3" name="Content Placeholder 2"/>
          <p:cNvSpPr>
            <a:spLocks noGrp="1"/>
          </p:cNvSpPr>
          <p:nvPr>
            <p:ph idx="1"/>
          </p:nvPr>
        </p:nvSpPr>
        <p:spPr>
          <a:xfrm>
            <a:off x="818606" y="2333897"/>
            <a:ext cx="9097761" cy="3685903"/>
          </a:xfrm>
        </p:spPr>
        <p:txBody>
          <a:bodyPr/>
          <a:lstStyle/>
          <a:p>
            <a:pPr marL="0" indent="0">
              <a:buNone/>
            </a:pPr>
            <a:r>
              <a:rPr lang="en-GB" dirty="0">
                <a:hlinkClick r:id="rId2"/>
              </a:rPr>
              <a:t>https://</a:t>
            </a:r>
            <a:r>
              <a:rPr lang="en-GB" dirty="0" smtClean="0">
                <a:hlinkClick r:id="rId2"/>
              </a:rPr>
              <a:t>www.youtube.com/watch?v=LbjD_MI3ZtY</a:t>
            </a:r>
            <a:endParaRPr lang="en-GB" dirty="0" smtClean="0"/>
          </a:p>
          <a:p>
            <a:pPr marL="0" indent="0">
              <a:buNone/>
            </a:pPr>
            <a:endParaRPr lang="en-GB" dirty="0"/>
          </a:p>
          <a:p>
            <a:pPr marL="0" indent="0">
              <a:buNone/>
            </a:pPr>
            <a:r>
              <a:rPr lang="en-US" dirty="0" smtClean="0"/>
              <a:t>1. What </a:t>
            </a:r>
            <a:r>
              <a:rPr lang="en-US" dirty="0"/>
              <a:t>does Sebastian Eels do when Violet mentions the </a:t>
            </a:r>
            <a:r>
              <a:rPr lang="en-US" dirty="0" err="1" smtClean="0"/>
              <a:t>malamander</a:t>
            </a:r>
            <a:r>
              <a:rPr lang="en-US" dirty="0" smtClean="0"/>
              <a:t> egg</a:t>
            </a:r>
            <a:r>
              <a:rPr lang="en-US" dirty="0"/>
              <a:t>?</a:t>
            </a:r>
          </a:p>
          <a:p>
            <a:pPr marL="0" indent="0">
              <a:buNone/>
            </a:pPr>
            <a:r>
              <a:rPr lang="en-US" dirty="0" smtClean="0"/>
              <a:t>2. What </a:t>
            </a:r>
            <a:r>
              <a:rPr lang="en-US" dirty="0"/>
              <a:t>does Sebastian Eels say makes the roaring, wailing sound?</a:t>
            </a:r>
          </a:p>
          <a:p>
            <a:pPr marL="0" indent="0">
              <a:buNone/>
            </a:pPr>
            <a:r>
              <a:rPr lang="en-US" dirty="0" smtClean="0"/>
              <a:t>3. Sebastian </a:t>
            </a:r>
            <a:r>
              <a:rPr lang="en-US" dirty="0"/>
              <a:t>Eels says that he is writing about the </a:t>
            </a:r>
            <a:r>
              <a:rPr lang="en-US" dirty="0" err="1"/>
              <a:t>malamander</a:t>
            </a:r>
            <a:r>
              <a:rPr lang="en-US" dirty="0"/>
              <a:t>. Who else was writing about it?</a:t>
            </a:r>
          </a:p>
          <a:p>
            <a:pPr marL="0" indent="0">
              <a:buNone/>
            </a:pPr>
            <a:endParaRPr lang="en-GB" dirty="0"/>
          </a:p>
          <a:p>
            <a:endParaRPr lang="en-GB" dirty="0" smtClean="0"/>
          </a:p>
          <a:p>
            <a:endParaRPr lang="en-GB" dirty="0"/>
          </a:p>
        </p:txBody>
      </p:sp>
    </p:spTree>
    <p:extLst>
      <p:ext uri="{BB962C8B-B14F-4D97-AF65-F5344CB8AC3E}">
        <p14:creationId xmlns:p14="http://schemas.microsoft.com/office/powerpoint/2010/main" val="1584391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481" y="973668"/>
            <a:ext cx="9123886" cy="706964"/>
          </a:xfrm>
        </p:spPr>
        <p:txBody>
          <a:bodyPr/>
          <a:lstStyle/>
          <a:p>
            <a:r>
              <a:rPr lang="en-GB" dirty="0" smtClean="0"/>
              <a:t>Sea Turtles</a:t>
            </a:r>
            <a:endParaRPr lang="en-GB" dirty="0"/>
          </a:p>
        </p:txBody>
      </p:sp>
      <p:sp>
        <p:nvSpPr>
          <p:cNvPr id="3" name="Content Placeholder 2"/>
          <p:cNvSpPr>
            <a:spLocks noGrp="1"/>
          </p:cNvSpPr>
          <p:nvPr>
            <p:ph idx="1"/>
          </p:nvPr>
        </p:nvSpPr>
        <p:spPr>
          <a:xfrm>
            <a:off x="470262" y="2464526"/>
            <a:ext cx="11295017" cy="3555274"/>
          </a:xfrm>
        </p:spPr>
        <p:txBody>
          <a:bodyPr>
            <a:normAutofit fontScale="92500" lnSpcReduction="20000"/>
          </a:bodyPr>
          <a:lstStyle/>
          <a:p>
            <a:endParaRPr lang="en-GB" dirty="0"/>
          </a:p>
          <a:p>
            <a:pPr marL="0" indent="0">
              <a:buNone/>
            </a:pPr>
            <a:r>
              <a:rPr lang="en-US" dirty="0"/>
              <a:t>Many countries have noted that the number of sea turtles, which are an endangered species, are currently on the rise because of lock down.  This is because there are fewer people visiting beaches at the moment. As a result, there's been less disruption and there's also a lot less waste being left behind us humans. </a:t>
            </a:r>
          </a:p>
          <a:p>
            <a:pPr marL="0" indent="0">
              <a:buNone/>
            </a:pPr>
            <a:r>
              <a:rPr lang="en-US" dirty="0"/>
              <a:t>Unfortunately, all sea turtles species are endangered and this is largely down to human activity.  Sea turtles' chances of survival are already quite slim. It's thought that for every 1,000 eggs laid, only one will end up reaching adulthood and the ones that </a:t>
            </a:r>
            <a:r>
              <a:rPr lang="en-US" dirty="0" smtClean="0"/>
              <a:t>do make </a:t>
            </a:r>
            <a:r>
              <a:rPr lang="en-US" dirty="0"/>
              <a:t>it face lots of other threats. </a:t>
            </a:r>
            <a:endParaRPr lang="en-US" dirty="0" smtClean="0"/>
          </a:p>
          <a:p>
            <a:pPr marL="0" indent="0">
              <a:buNone/>
            </a:pPr>
            <a:r>
              <a:rPr lang="en-US" dirty="0" smtClean="0"/>
              <a:t>Many </a:t>
            </a:r>
            <a:r>
              <a:rPr lang="en-US" dirty="0"/>
              <a:t>are hunted by poachers for their eggs, shells and skin and some are also find themselves </a:t>
            </a:r>
            <a:r>
              <a:rPr lang="en-US" dirty="0" smtClean="0"/>
              <a:t>caught up </a:t>
            </a:r>
            <a:r>
              <a:rPr lang="en-US" dirty="0"/>
              <a:t>in fishing gear. They can also become entangled in plastic waste found in oceans and some of this debris can even get into </a:t>
            </a:r>
            <a:r>
              <a:rPr lang="en-US" dirty="0" smtClean="0"/>
              <a:t>their bodies</a:t>
            </a:r>
            <a:r>
              <a:rPr lang="en-US" dirty="0"/>
              <a:t>.  Lights from seaside resorts can also </a:t>
            </a:r>
            <a:r>
              <a:rPr lang="en-US" dirty="0" smtClean="0"/>
              <a:t>confuse </a:t>
            </a:r>
            <a:r>
              <a:rPr lang="en-US" dirty="0"/>
              <a:t>baby turtles -or hatchlings -sending them inland instead of where they need to go to survive -the sea. Beach umbrellas also damage turtle eggs buried under the sand </a:t>
            </a:r>
            <a:r>
              <a:rPr lang="en-US" dirty="0" smtClean="0"/>
              <a:t>- meaning </a:t>
            </a:r>
            <a:r>
              <a:rPr lang="en-US" dirty="0"/>
              <a:t>they won't hatch.</a:t>
            </a:r>
          </a:p>
          <a:p>
            <a:pPr marL="0" indent="0">
              <a:buNone/>
            </a:pPr>
            <a:r>
              <a:rPr lang="en-US" dirty="0"/>
              <a:t>Sea turtles can live up to 50 years and have life spans that are quite similar to humans</a:t>
            </a:r>
            <a:r>
              <a:rPr lang="en-US" dirty="0" smtClean="0"/>
              <a:t>.</a:t>
            </a:r>
            <a:endParaRPr lang="en-US" dirty="0"/>
          </a:p>
        </p:txBody>
      </p:sp>
    </p:spTree>
    <p:extLst>
      <p:ext uri="{BB962C8B-B14F-4D97-AF65-F5344CB8AC3E}">
        <p14:creationId xmlns:p14="http://schemas.microsoft.com/office/powerpoint/2010/main" val="7935730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Sea Turtles</a:t>
            </a:r>
          </a:p>
        </p:txBody>
      </p:sp>
      <p:sp>
        <p:nvSpPr>
          <p:cNvPr id="3" name="Content Placeholder 2"/>
          <p:cNvSpPr>
            <a:spLocks noGrp="1"/>
          </p:cNvSpPr>
          <p:nvPr>
            <p:ph idx="1"/>
          </p:nvPr>
        </p:nvSpPr>
        <p:spPr>
          <a:xfrm>
            <a:off x="740229" y="2595154"/>
            <a:ext cx="10850880" cy="3424646"/>
          </a:xfrm>
        </p:spPr>
        <p:txBody>
          <a:bodyPr>
            <a:normAutofit/>
          </a:bodyPr>
          <a:lstStyle/>
          <a:p>
            <a:pPr marL="0" indent="0">
              <a:buNone/>
            </a:pPr>
            <a:r>
              <a:rPr lang="en-US" dirty="0"/>
              <a:t>Male turtles don't leave the ocean once they've entered it, but females come out to lay their eggs on sandy beaches during nesting season. They wait decades before they return to the beaches where they were born, to nest, and they can lay between 65 and 180 eggs at a time. </a:t>
            </a:r>
          </a:p>
          <a:p>
            <a:pPr marL="0" indent="0">
              <a:buNone/>
            </a:pPr>
            <a:r>
              <a:rPr lang="en-US" dirty="0"/>
              <a:t>Sea turtles can travel incredibly far distances throughout their lives. The leatherback turtle can travel more than 10,000 </a:t>
            </a:r>
            <a:r>
              <a:rPr lang="en-US" dirty="0" smtClean="0"/>
              <a:t>miles in </a:t>
            </a:r>
            <a:r>
              <a:rPr lang="en-US" dirty="0"/>
              <a:t>a year, while loggerheads can travel up to 8,000!</a:t>
            </a:r>
          </a:p>
          <a:p>
            <a:pPr marL="0" indent="0">
              <a:buNone/>
            </a:pPr>
            <a:r>
              <a:rPr lang="en-US" dirty="0"/>
              <a:t>Sea turtles migrate thousands of </a:t>
            </a:r>
            <a:r>
              <a:rPr lang="en-US" dirty="0" err="1"/>
              <a:t>kilometres</a:t>
            </a:r>
            <a:r>
              <a:rPr lang="en-US" dirty="0"/>
              <a:t> across seas and oceans to </a:t>
            </a:r>
            <a:r>
              <a:rPr lang="en-US" dirty="0" smtClean="0"/>
              <a:t>mate, </a:t>
            </a:r>
            <a:r>
              <a:rPr lang="en-US" dirty="0"/>
              <a:t>nest and feed. Hatchlings will return when mature 25 to 30 years later, to the same beach on which they were born to lay their own eggs using some of the most remarkable feats of orientation and navigation. </a:t>
            </a:r>
          </a:p>
        </p:txBody>
      </p:sp>
    </p:spTree>
    <p:extLst>
      <p:ext uri="{BB962C8B-B14F-4D97-AF65-F5344CB8AC3E}">
        <p14:creationId xmlns:p14="http://schemas.microsoft.com/office/powerpoint/2010/main" val="3386746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6355" y="973668"/>
            <a:ext cx="9150012" cy="706964"/>
          </a:xfrm>
        </p:spPr>
        <p:txBody>
          <a:bodyPr/>
          <a:lstStyle/>
          <a:p>
            <a:r>
              <a:rPr lang="en-GB" dirty="0"/>
              <a:t>Sea Turtles</a:t>
            </a:r>
          </a:p>
        </p:txBody>
      </p:sp>
      <p:sp>
        <p:nvSpPr>
          <p:cNvPr id="3" name="Content Placeholder 2"/>
          <p:cNvSpPr>
            <a:spLocks noGrp="1"/>
          </p:cNvSpPr>
          <p:nvPr>
            <p:ph idx="1"/>
          </p:nvPr>
        </p:nvSpPr>
        <p:spPr>
          <a:xfrm>
            <a:off x="548640" y="2525486"/>
            <a:ext cx="11068594" cy="3494314"/>
          </a:xfrm>
        </p:spPr>
        <p:txBody>
          <a:bodyPr>
            <a:normAutofit fontScale="92500" lnSpcReduction="10000"/>
          </a:bodyPr>
          <a:lstStyle/>
          <a:p>
            <a:pPr marL="0" indent="0">
              <a:buNone/>
            </a:pPr>
            <a:r>
              <a:rPr lang="en-US" dirty="0"/>
              <a:t>However, nesting beaches will, during a season, also accommodate hundreds, even thousands, of tourists who may unknowingly affect incubation of the eggs or destroy nests or </a:t>
            </a:r>
            <a:r>
              <a:rPr lang="en-US" dirty="0" smtClean="0"/>
              <a:t>prevent hatchlings </a:t>
            </a:r>
            <a:r>
              <a:rPr lang="en-US" dirty="0"/>
              <a:t>from reaching the sea, by spreading towels, setting up umbrellas, playing games, making sand castles and riding horses. Shadows from towels, beach furniture, and umbrellas over the nests affect temperatures and subsequently affect the sex of hatchlings (cool temperature results in mostly males, warm in mostly females). Lights from hotels and developments close to the beach can disorientate hatchlings and prevent them from reaching the sea at night. </a:t>
            </a:r>
            <a:endParaRPr lang="en-US" dirty="0" smtClean="0"/>
          </a:p>
          <a:p>
            <a:pPr marL="0" indent="0">
              <a:buNone/>
            </a:pPr>
            <a:r>
              <a:rPr lang="en-US" dirty="0" smtClean="0"/>
              <a:t>Those </a:t>
            </a:r>
            <a:r>
              <a:rPr lang="en-US" dirty="0"/>
              <a:t>that don’t make it to the sea will not survive. </a:t>
            </a:r>
            <a:r>
              <a:rPr lang="en-US" dirty="0" smtClean="0"/>
              <a:t>It </a:t>
            </a:r>
            <a:r>
              <a:rPr lang="en-US" dirty="0"/>
              <a:t>is no wonder that only an estimated one in 1,000 hatchlings reaches the </a:t>
            </a:r>
            <a:r>
              <a:rPr lang="en-US" dirty="0" smtClean="0"/>
              <a:t>age to </a:t>
            </a:r>
            <a:r>
              <a:rPr lang="en-US" dirty="0"/>
              <a:t>reproduce!  Between exhausting nesting sessions, female turtles rest on the surface of the water to recover their strength, facing a great risk from lethal speedboat propellers and buzzing jet-skis. Many turtles have been maimed or killed in this way. </a:t>
            </a:r>
          </a:p>
          <a:p>
            <a:pPr marL="0" indent="0">
              <a:buNone/>
            </a:pPr>
            <a:r>
              <a:rPr lang="en-US" dirty="0"/>
              <a:t>Land and sea borne small garbage (e.g. plastic wrappings) can be ingested by sea turtles in mistake for food, often leading to their death by choking, starvation or internal injury. </a:t>
            </a:r>
          </a:p>
          <a:p>
            <a:endParaRPr lang="en-GB" dirty="0"/>
          </a:p>
        </p:txBody>
      </p:sp>
    </p:spTree>
    <p:extLst>
      <p:ext uri="{BB962C8B-B14F-4D97-AF65-F5344CB8AC3E}">
        <p14:creationId xmlns:p14="http://schemas.microsoft.com/office/powerpoint/2010/main" val="4609048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79268" y="2603500"/>
            <a:ext cx="11112137" cy="3416300"/>
          </a:xfrm>
        </p:spPr>
        <p:txBody>
          <a:bodyPr>
            <a:normAutofit/>
          </a:bodyPr>
          <a:lstStyle/>
          <a:p>
            <a:pPr marL="0" indent="0">
              <a:buNone/>
            </a:pPr>
            <a:r>
              <a:rPr lang="en-US" dirty="0"/>
              <a:t>Throughout their lives, turtles of differing ages and species travel extensively throughout the Mediterranean Sea. During their movements, the turtles come into contact with a great deal of fishing activity, nearly all of which is potentially lethal to them. It is estimated that at least 6000-8000 Mediterranean sea turtles are caught by fishing activities every </a:t>
            </a:r>
            <a:r>
              <a:rPr lang="en-US" dirty="0" smtClean="0"/>
              <a:t>year. </a:t>
            </a:r>
          </a:p>
          <a:p>
            <a:pPr marL="0" indent="0">
              <a:buNone/>
            </a:pPr>
            <a:r>
              <a:rPr lang="en-US" dirty="0" smtClean="0"/>
              <a:t>Despite </a:t>
            </a:r>
            <a:r>
              <a:rPr lang="en-US" dirty="0"/>
              <a:t>extensive research, publicity, and an increased public concern for their conservation, sea turtles, especially greens, remain under serious threat of extinction in the Mediterranean. Lack of enforcement of national and international laws, conventions</a:t>
            </a:r>
            <a:r>
              <a:rPr lang="en-US" dirty="0" smtClean="0"/>
              <a:t>, and </a:t>
            </a:r>
            <a:r>
              <a:rPr lang="en-US" dirty="0"/>
              <a:t>European Community directives is largely due to ignorance and indifference on the part of individuals, policy makers, and authorities. </a:t>
            </a:r>
            <a:endParaRPr lang="en-GB" dirty="0"/>
          </a:p>
        </p:txBody>
      </p:sp>
    </p:spTree>
    <p:extLst>
      <p:ext uri="{BB962C8B-B14F-4D97-AF65-F5344CB8AC3E}">
        <p14:creationId xmlns:p14="http://schemas.microsoft.com/office/powerpoint/2010/main" val="23441468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39634" y="139337"/>
            <a:ext cx="11295017" cy="6472646"/>
          </a:xfrm>
          <a:prstGeom prst="rect">
            <a:avLst/>
          </a:prstGeom>
        </p:spPr>
      </p:pic>
    </p:spTree>
    <p:extLst>
      <p:ext uri="{BB962C8B-B14F-4D97-AF65-F5344CB8AC3E}">
        <p14:creationId xmlns:p14="http://schemas.microsoft.com/office/powerpoint/2010/main" val="4099350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L.C. Can I write to persuade? </a:t>
            </a:r>
            <a:endParaRPr lang="en-GB" dirty="0"/>
          </a:p>
        </p:txBody>
      </p:sp>
      <p:sp>
        <p:nvSpPr>
          <p:cNvPr id="3" name="Content Placeholder 2"/>
          <p:cNvSpPr>
            <a:spLocks noGrp="1"/>
          </p:cNvSpPr>
          <p:nvPr>
            <p:ph idx="1"/>
          </p:nvPr>
        </p:nvSpPr>
        <p:spPr>
          <a:xfrm>
            <a:off x="740229" y="2621280"/>
            <a:ext cx="10432868" cy="3398520"/>
          </a:xfrm>
        </p:spPr>
        <p:txBody>
          <a:bodyPr>
            <a:normAutofit/>
          </a:bodyPr>
          <a:lstStyle/>
          <a:p>
            <a:pPr marL="0" indent="0">
              <a:buNone/>
            </a:pPr>
            <a:r>
              <a:rPr lang="en-US" dirty="0">
                <a:hlinkClick r:id="rId2"/>
              </a:rPr>
              <a:t>https://</a:t>
            </a:r>
            <a:r>
              <a:rPr lang="en-US" dirty="0" smtClean="0">
                <a:hlinkClick r:id="rId2"/>
              </a:rPr>
              <a:t>youtu.be/5OvWgYyNSus</a:t>
            </a:r>
            <a:endParaRPr lang="en-US" dirty="0" smtClean="0"/>
          </a:p>
          <a:p>
            <a:pPr marL="0" indent="0">
              <a:buNone/>
            </a:pPr>
            <a:r>
              <a:rPr lang="en-US" dirty="0" smtClean="0"/>
              <a:t>Watch the clip on how Brazil is trying to play its part in protecting sea turtles. </a:t>
            </a:r>
          </a:p>
          <a:p>
            <a:pPr marL="0" indent="0">
              <a:buNone/>
            </a:pPr>
            <a:r>
              <a:rPr lang="en-US" dirty="0" smtClean="0"/>
              <a:t>Your task is to persuade </a:t>
            </a:r>
            <a:r>
              <a:rPr lang="en-US" dirty="0"/>
              <a:t>tourists of the importance of protecting these animals. </a:t>
            </a:r>
            <a:endParaRPr lang="en-US" dirty="0" smtClean="0"/>
          </a:p>
          <a:p>
            <a:pPr marL="0" indent="0">
              <a:buNone/>
            </a:pPr>
            <a:r>
              <a:rPr lang="en-US" dirty="0" smtClean="0"/>
              <a:t>Write </a:t>
            </a:r>
            <a:r>
              <a:rPr lang="en-US" dirty="0"/>
              <a:t>one sentence using each technique to persuade someone to look after / not harm the sea turtles.</a:t>
            </a:r>
          </a:p>
          <a:p>
            <a:pPr marL="0" indent="0">
              <a:buNone/>
            </a:pPr>
            <a:r>
              <a:rPr lang="en-US" dirty="0" smtClean="0"/>
              <a:t>Create </a:t>
            </a:r>
            <a:r>
              <a:rPr lang="en-US" dirty="0"/>
              <a:t>an infographic / poster </a:t>
            </a:r>
            <a:r>
              <a:rPr lang="en-US" dirty="0" smtClean="0"/>
              <a:t>using those persuasion techniques.</a:t>
            </a:r>
            <a:endParaRPr lang="en-US" dirty="0"/>
          </a:p>
          <a:p>
            <a:pPr marL="0" indent="0">
              <a:buNone/>
            </a:pPr>
            <a:r>
              <a:rPr lang="en-US" dirty="0"/>
              <a:t>Imagine that your poster will be displayed in hotels near the beaches where these turtles lay their eggs.</a:t>
            </a:r>
          </a:p>
          <a:p>
            <a:pPr marL="0" indent="0">
              <a:buNone/>
            </a:pPr>
            <a:endParaRPr lang="en-GB" dirty="0"/>
          </a:p>
        </p:txBody>
      </p:sp>
    </p:spTree>
    <p:extLst>
      <p:ext uri="{BB962C8B-B14F-4D97-AF65-F5344CB8AC3E}">
        <p14:creationId xmlns:p14="http://schemas.microsoft.com/office/powerpoint/2010/main" val="3688892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to persuade.</a:t>
            </a:r>
            <a:endParaRPr lang="en-GB" dirty="0"/>
          </a:p>
        </p:txBody>
      </p:sp>
      <p:pic>
        <p:nvPicPr>
          <p:cNvPr id="4" name="Content Placeholder 3"/>
          <p:cNvPicPr>
            <a:picLocks noGrp="1" noChangeAspect="1"/>
          </p:cNvPicPr>
          <p:nvPr>
            <p:ph idx="1"/>
          </p:nvPr>
        </p:nvPicPr>
        <p:blipFill>
          <a:blip r:embed="rId2"/>
          <a:stretch>
            <a:fillRect/>
          </a:stretch>
        </p:blipFill>
        <p:spPr>
          <a:xfrm>
            <a:off x="871626" y="2298700"/>
            <a:ext cx="3425150" cy="3416300"/>
          </a:xfrm>
          <a:prstGeom prst="rect">
            <a:avLst/>
          </a:prstGeom>
        </p:spPr>
      </p:pic>
      <p:sp>
        <p:nvSpPr>
          <p:cNvPr id="5" name="Rectangle 4"/>
          <p:cNvSpPr/>
          <p:nvPr/>
        </p:nvSpPr>
        <p:spPr>
          <a:xfrm>
            <a:off x="4929050" y="2455816"/>
            <a:ext cx="6453053" cy="2862322"/>
          </a:xfrm>
          <a:prstGeom prst="rect">
            <a:avLst/>
          </a:prstGeom>
        </p:spPr>
        <p:txBody>
          <a:bodyPr wrap="square">
            <a:spAutoFit/>
          </a:bodyPr>
          <a:lstStyle/>
          <a:p>
            <a:pPr fontAlgn="t"/>
            <a:r>
              <a:rPr lang="en-US" dirty="0">
                <a:solidFill>
                  <a:srgbClr val="231F20"/>
                </a:solidFill>
              </a:rPr>
              <a:t>When writing to persuade, try to </a:t>
            </a:r>
            <a:r>
              <a:rPr lang="en-US" b="1" dirty="0">
                <a:solidFill>
                  <a:srgbClr val="231F20"/>
                </a:solidFill>
              </a:rPr>
              <a:t>convince the reader</a:t>
            </a:r>
            <a:r>
              <a:rPr lang="en-US" dirty="0">
                <a:solidFill>
                  <a:srgbClr val="231F20"/>
                </a:solidFill>
              </a:rPr>
              <a:t> to agree with your viewpoint</a:t>
            </a:r>
            <a:r>
              <a:rPr lang="en-US" dirty="0" smtClean="0">
                <a:solidFill>
                  <a:srgbClr val="231F20"/>
                </a:solidFill>
              </a:rPr>
              <a:t>.</a:t>
            </a:r>
          </a:p>
          <a:p>
            <a:pPr fontAlgn="t"/>
            <a:endParaRPr lang="en-US" dirty="0">
              <a:solidFill>
                <a:srgbClr val="231F20"/>
              </a:solidFill>
            </a:endParaRPr>
          </a:p>
          <a:p>
            <a:pPr fontAlgn="t"/>
            <a:r>
              <a:rPr lang="en-US" dirty="0">
                <a:solidFill>
                  <a:srgbClr val="231F20"/>
                </a:solidFill>
              </a:rPr>
              <a:t>Persuasive writing in non-fiction can be in the form of a speech, a letter, an advert or even a magazine article</a:t>
            </a:r>
            <a:r>
              <a:rPr lang="en-US" dirty="0" smtClean="0">
                <a:solidFill>
                  <a:srgbClr val="231F20"/>
                </a:solidFill>
              </a:rPr>
              <a:t>.</a:t>
            </a:r>
          </a:p>
          <a:p>
            <a:pPr fontAlgn="t"/>
            <a:endParaRPr lang="en-US" dirty="0">
              <a:solidFill>
                <a:srgbClr val="231F20"/>
              </a:solidFill>
            </a:endParaRPr>
          </a:p>
          <a:p>
            <a:pPr fontAlgn="t"/>
            <a:r>
              <a:rPr lang="en-US" dirty="0">
                <a:solidFill>
                  <a:srgbClr val="231F20"/>
                </a:solidFill>
              </a:rPr>
              <a:t>There are lots of techniques you can use to make your writing more persuasive.</a:t>
            </a:r>
          </a:p>
          <a:p>
            <a:r>
              <a:rPr lang="en-US" dirty="0">
                <a:solidFill>
                  <a:srgbClr val="231F20"/>
                </a:solidFill>
              </a:rPr>
              <a:t/>
            </a:r>
            <a:br>
              <a:rPr lang="en-US" dirty="0">
                <a:solidFill>
                  <a:srgbClr val="231F20"/>
                </a:solidFill>
              </a:rPr>
            </a:br>
            <a:endParaRPr lang="en-GB" dirty="0"/>
          </a:p>
        </p:txBody>
      </p:sp>
    </p:spTree>
    <p:extLst>
      <p:ext uri="{BB962C8B-B14F-4D97-AF65-F5344CB8AC3E}">
        <p14:creationId xmlns:p14="http://schemas.microsoft.com/office/powerpoint/2010/main" val="33439143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607" y="973668"/>
            <a:ext cx="9097760" cy="706964"/>
          </a:xfrm>
        </p:spPr>
        <p:txBody>
          <a:bodyPr/>
          <a:lstStyle/>
          <a:p>
            <a:r>
              <a:rPr lang="en-GB" dirty="0" smtClean="0"/>
              <a:t>Write to persuade.</a:t>
            </a:r>
            <a:endParaRPr lang="en-GB" dirty="0"/>
          </a:p>
        </p:txBody>
      </p:sp>
      <p:sp>
        <p:nvSpPr>
          <p:cNvPr id="5" name="Rectangle 4"/>
          <p:cNvSpPr/>
          <p:nvPr/>
        </p:nvSpPr>
        <p:spPr>
          <a:xfrm>
            <a:off x="539930" y="2429690"/>
            <a:ext cx="10493829" cy="3693319"/>
          </a:xfrm>
          <a:prstGeom prst="rect">
            <a:avLst/>
          </a:prstGeom>
        </p:spPr>
        <p:txBody>
          <a:bodyPr wrap="square">
            <a:spAutoFit/>
          </a:bodyPr>
          <a:lstStyle/>
          <a:p>
            <a:pPr fontAlgn="t"/>
            <a:r>
              <a:rPr lang="en-US" b="1" dirty="0">
                <a:solidFill>
                  <a:srgbClr val="231F20"/>
                </a:solidFill>
              </a:rPr>
              <a:t>P</a:t>
            </a:r>
            <a:r>
              <a:rPr lang="en-US" dirty="0">
                <a:solidFill>
                  <a:srgbClr val="231F20"/>
                </a:solidFill>
              </a:rPr>
              <a:t> is for </a:t>
            </a:r>
            <a:r>
              <a:rPr lang="en-US" b="1" dirty="0">
                <a:solidFill>
                  <a:srgbClr val="231F20"/>
                </a:solidFill>
              </a:rPr>
              <a:t>personal tone</a:t>
            </a:r>
            <a:r>
              <a:rPr lang="en-US" dirty="0">
                <a:solidFill>
                  <a:srgbClr val="231F20"/>
                </a:solidFill>
              </a:rPr>
              <a:t> - use language that includes the reader and makes them feel involved.</a:t>
            </a:r>
          </a:p>
          <a:p>
            <a:pPr fontAlgn="t"/>
            <a:r>
              <a:rPr lang="en-US" dirty="0">
                <a:solidFill>
                  <a:srgbClr val="231F20"/>
                </a:solidFill>
              </a:rPr>
              <a:t>For example, ‘Many animal lovers, like yourself, will be horrified by these facts.’</a:t>
            </a:r>
          </a:p>
          <a:p>
            <a:pPr fontAlgn="t"/>
            <a:endParaRPr lang="en-US" b="1" dirty="0" smtClean="0">
              <a:solidFill>
                <a:srgbClr val="231F20"/>
              </a:solidFill>
            </a:endParaRPr>
          </a:p>
          <a:p>
            <a:pPr fontAlgn="t"/>
            <a:r>
              <a:rPr lang="en-US" b="1" dirty="0" smtClean="0">
                <a:solidFill>
                  <a:srgbClr val="231F20"/>
                </a:solidFill>
              </a:rPr>
              <a:t>E</a:t>
            </a:r>
            <a:r>
              <a:rPr lang="en-US" dirty="0">
                <a:solidFill>
                  <a:srgbClr val="231F20"/>
                </a:solidFill>
              </a:rPr>
              <a:t> is for </a:t>
            </a:r>
            <a:r>
              <a:rPr lang="en-US" b="1" dirty="0">
                <a:solidFill>
                  <a:srgbClr val="231F20"/>
                </a:solidFill>
              </a:rPr>
              <a:t>emotive language</a:t>
            </a:r>
            <a:r>
              <a:rPr lang="en-US" dirty="0">
                <a:solidFill>
                  <a:srgbClr val="231F20"/>
                </a:solidFill>
              </a:rPr>
              <a:t> - use words that have a strong emotional impact on the reader.</a:t>
            </a:r>
          </a:p>
          <a:p>
            <a:pPr fontAlgn="t"/>
            <a:r>
              <a:rPr lang="en-US" dirty="0">
                <a:solidFill>
                  <a:srgbClr val="231F20"/>
                </a:solidFill>
              </a:rPr>
              <a:t>For example, ‘The animals are killed’ could be replaced by ‘The animals are slaughtered’. The word ‘slaughtered’ is more emotive than the word ‘killed’.</a:t>
            </a:r>
          </a:p>
          <a:p>
            <a:pPr fontAlgn="t"/>
            <a:endParaRPr lang="en-US" b="1" dirty="0" smtClean="0">
              <a:solidFill>
                <a:srgbClr val="231F20"/>
              </a:solidFill>
            </a:endParaRPr>
          </a:p>
          <a:p>
            <a:pPr fontAlgn="t"/>
            <a:r>
              <a:rPr lang="en-US" b="1" dirty="0" smtClean="0">
                <a:solidFill>
                  <a:srgbClr val="231F20"/>
                </a:solidFill>
              </a:rPr>
              <a:t>R</a:t>
            </a:r>
            <a:r>
              <a:rPr lang="en-US" dirty="0">
                <a:solidFill>
                  <a:srgbClr val="231F20"/>
                </a:solidFill>
              </a:rPr>
              <a:t> is for </a:t>
            </a:r>
            <a:r>
              <a:rPr lang="en-US" b="1" dirty="0">
                <a:solidFill>
                  <a:srgbClr val="231F20"/>
                </a:solidFill>
              </a:rPr>
              <a:t>rhetorical questions</a:t>
            </a:r>
            <a:r>
              <a:rPr lang="en-US" dirty="0">
                <a:solidFill>
                  <a:srgbClr val="231F20"/>
                </a:solidFill>
              </a:rPr>
              <a:t> - use questions to make the reader think about your viewpoint.</a:t>
            </a:r>
          </a:p>
          <a:p>
            <a:pPr fontAlgn="t"/>
            <a:r>
              <a:rPr lang="en-US" dirty="0">
                <a:solidFill>
                  <a:srgbClr val="231F20"/>
                </a:solidFill>
              </a:rPr>
              <a:t>For example, ‘Do we really want our planet to survive?’</a:t>
            </a:r>
          </a:p>
          <a:p>
            <a:pPr fontAlgn="t"/>
            <a:endParaRPr lang="en-US" b="1" dirty="0" smtClean="0">
              <a:solidFill>
                <a:srgbClr val="231F20"/>
              </a:solidFill>
            </a:endParaRPr>
          </a:p>
          <a:p>
            <a:pPr fontAlgn="t"/>
            <a:r>
              <a:rPr lang="en-US" b="1" dirty="0" smtClean="0">
                <a:solidFill>
                  <a:srgbClr val="231F20"/>
                </a:solidFill>
              </a:rPr>
              <a:t>S</a:t>
            </a:r>
            <a:r>
              <a:rPr lang="en-US" dirty="0">
                <a:solidFill>
                  <a:srgbClr val="231F20"/>
                </a:solidFill>
              </a:rPr>
              <a:t> is for </a:t>
            </a:r>
            <a:r>
              <a:rPr lang="en-US" b="1" dirty="0">
                <a:solidFill>
                  <a:srgbClr val="231F20"/>
                </a:solidFill>
              </a:rPr>
              <a:t>say again</a:t>
            </a:r>
            <a:r>
              <a:rPr lang="en-US" dirty="0">
                <a:solidFill>
                  <a:srgbClr val="231F20"/>
                </a:solidFill>
              </a:rPr>
              <a:t> - repeat key points to reinforce your most important ideas.</a:t>
            </a:r>
          </a:p>
          <a:p>
            <a:pPr fontAlgn="t"/>
            <a:r>
              <a:rPr lang="en-US" dirty="0">
                <a:solidFill>
                  <a:srgbClr val="231F20"/>
                </a:solidFill>
              </a:rPr>
              <a:t>For example, ‘Time is running out to save this species. Time is running out and we must take action</a:t>
            </a:r>
            <a:r>
              <a:rPr lang="en-US" dirty="0" smtClean="0">
                <a:solidFill>
                  <a:srgbClr val="231F20"/>
                </a:solidFill>
              </a:rPr>
              <a:t>.’</a:t>
            </a:r>
            <a:endParaRPr lang="en-US" dirty="0">
              <a:solidFill>
                <a:srgbClr val="231F20"/>
              </a:solidFill>
            </a:endParaRPr>
          </a:p>
        </p:txBody>
      </p:sp>
    </p:spTree>
    <p:extLst>
      <p:ext uri="{BB962C8B-B14F-4D97-AF65-F5344CB8AC3E}">
        <p14:creationId xmlns:p14="http://schemas.microsoft.com/office/powerpoint/2010/main" val="6267271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Write to persuade.</a:t>
            </a:r>
            <a:endParaRPr lang="en-GB" dirty="0"/>
          </a:p>
        </p:txBody>
      </p:sp>
      <p:sp>
        <p:nvSpPr>
          <p:cNvPr id="3" name="Content Placeholder 2"/>
          <p:cNvSpPr>
            <a:spLocks noGrp="1"/>
          </p:cNvSpPr>
          <p:nvPr>
            <p:ph idx="1"/>
          </p:nvPr>
        </p:nvSpPr>
        <p:spPr>
          <a:xfrm>
            <a:off x="566057" y="2629988"/>
            <a:ext cx="11016343" cy="3389811"/>
          </a:xfrm>
        </p:spPr>
        <p:txBody>
          <a:bodyPr>
            <a:normAutofit lnSpcReduction="10000"/>
          </a:bodyPr>
          <a:lstStyle/>
          <a:p>
            <a:pPr marL="0" indent="0" fontAlgn="t">
              <a:buNone/>
            </a:pPr>
            <a:r>
              <a:rPr lang="en-US" b="1" dirty="0">
                <a:solidFill>
                  <a:srgbClr val="231F20"/>
                </a:solidFill>
              </a:rPr>
              <a:t>U</a:t>
            </a:r>
            <a:r>
              <a:rPr lang="en-US" dirty="0">
                <a:solidFill>
                  <a:srgbClr val="231F20"/>
                </a:solidFill>
              </a:rPr>
              <a:t> is for </a:t>
            </a:r>
            <a:r>
              <a:rPr lang="en-US" b="1" dirty="0">
                <a:solidFill>
                  <a:srgbClr val="231F20"/>
                </a:solidFill>
              </a:rPr>
              <a:t>undermine opposing arguments</a:t>
            </a:r>
            <a:r>
              <a:rPr lang="en-US" dirty="0">
                <a:solidFill>
                  <a:srgbClr val="231F20"/>
                </a:solidFill>
              </a:rPr>
              <a:t> - show that you </a:t>
            </a:r>
            <a:r>
              <a:rPr lang="en-US" dirty="0" err="1">
                <a:solidFill>
                  <a:srgbClr val="231F20"/>
                </a:solidFill>
              </a:rPr>
              <a:t>recognise</a:t>
            </a:r>
            <a:r>
              <a:rPr lang="en-US" dirty="0">
                <a:solidFill>
                  <a:srgbClr val="231F20"/>
                </a:solidFill>
              </a:rPr>
              <a:t> an opposing viewpoint and then undermine that argument. For example, ‘Many people may argue that these tests are essential for the progress of medicine. However, evidence shows that other ways of testing are just as effective.’</a:t>
            </a:r>
          </a:p>
          <a:p>
            <a:pPr marL="0" indent="0" fontAlgn="t">
              <a:buNone/>
            </a:pPr>
            <a:r>
              <a:rPr lang="en-US" b="1" dirty="0">
                <a:solidFill>
                  <a:srgbClr val="231F20"/>
                </a:solidFill>
              </a:rPr>
              <a:t>A</a:t>
            </a:r>
            <a:r>
              <a:rPr lang="en-US" dirty="0">
                <a:solidFill>
                  <a:srgbClr val="231F20"/>
                </a:solidFill>
              </a:rPr>
              <a:t> is for </a:t>
            </a:r>
            <a:r>
              <a:rPr lang="en-US" b="1" dirty="0">
                <a:solidFill>
                  <a:srgbClr val="231F20"/>
                </a:solidFill>
              </a:rPr>
              <a:t>anecdotes</a:t>
            </a:r>
            <a:r>
              <a:rPr lang="en-US" dirty="0">
                <a:solidFill>
                  <a:srgbClr val="231F20"/>
                </a:solidFill>
              </a:rPr>
              <a:t> - use a short, interesting story from real life.</a:t>
            </a:r>
          </a:p>
          <a:p>
            <a:pPr marL="0" indent="0" fontAlgn="t">
              <a:buNone/>
            </a:pPr>
            <a:r>
              <a:rPr lang="en-US" dirty="0">
                <a:solidFill>
                  <a:srgbClr val="231F20"/>
                </a:solidFill>
              </a:rPr>
              <a:t>For example, </a:t>
            </a:r>
            <a:r>
              <a:rPr lang="en-US" dirty="0" smtClean="0">
                <a:solidFill>
                  <a:srgbClr val="231F20"/>
                </a:solidFill>
              </a:rPr>
              <a:t>‘Sea turtles are currently in decline. However, in Brazil…..</a:t>
            </a:r>
          </a:p>
          <a:p>
            <a:pPr marL="0" indent="0" fontAlgn="t">
              <a:buNone/>
            </a:pPr>
            <a:r>
              <a:rPr lang="en-US" b="1" dirty="0">
                <a:solidFill>
                  <a:srgbClr val="231F20"/>
                </a:solidFill>
              </a:rPr>
              <a:t>D</a:t>
            </a:r>
            <a:r>
              <a:rPr lang="en-US" dirty="0">
                <a:solidFill>
                  <a:srgbClr val="231F20"/>
                </a:solidFill>
              </a:rPr>
              <a:t> is for </a:t>
            </a:r>
            <a:r>
              <a:rPr lang="en-US" b="1" dirty="0">
                <a:solidFill>
                  <a:srgbClr val="231F20"/>
                </a:solidFill>
              </a:rPr>
              <a:t>direct address</a:t>
            </a:r>
            <a:r>
              <a:rPr lang="en-US" dirty="0">
                <a:solidFill>
                  <a:srgbClr val="231F20"/>
                </a:solidFill>
              </a:rPr>
              <a:t> - use personal pronouns, like ‘you’ and ‘your’, to involve your reader.</a:t>
            </a:r>
          </a:p>
          <a:p>
            <a:pPr marL="0" indent="0" fontAlgn="t">
              <a:buNone/>
            </a:pPr>
            <a:r>
              <a:rPr lang="en-US" dirty="0">
                <a:solidFill>
                  <a:srgbClr val="231F20"/>
                </a:solidFill>
              </a:rPr>
              <a:t>For example, ‘You must agree that this is a tragic image.’</a:t>
            </a:r>
          </a:p>
          <a:p>
            <a:pPr marL="0" indent="0" fontAlgn="t">
              <a:buNone/>
            </a:pPr>
            <a:r>
              <a:rPr lang="en-US" b="1" dirty="0">
                <a:solidFill>
                  <a:srgbClr val="231F20"/>
                </a:solidFill>
              </a:rPr>
              <a:t>E</a:t>
            </a:r>
            <a:r>
              <a:rPr lang="en-US" dirty="0">
                <a:solidFill>
                  <a:srgbClr val="231F20"/>
                </a:solidFill>
              </a:rPr>
              <a:t> is for </a:t>
            </a:r>
            <a:r>
              <a:rPr lang="en-US" b="1" dirty="0">
                <a:solidFill>
                  <a:srgbClr val="231F20"/>
                </a:solidFill>
              </a:rPr>
              <a:t>exaggeration</a:t>
            </a:r>
            <a:r>
              <a:rPr lang="en-US" dirty="0">
                <a:solidFill>
                  <a:srgbClr val="231F20"/>
                </a:solidFill>
              </a:rPr>
              <a:t> - use exaggeration to make your point stronger.</a:t>
            </a:r>
          </a:p>
          <a:p>
            <a:pPr marL="0" indent="0" fontAlgn="t">
              <a:buNone/>
            </a:pPr>
            <a:r>
              <a:rPr lang="en-US" dirty="0">
                <a:solidFill>
                  <a:srgbClr val="231F20"/>
                </a:solidFill>
              </a:rPr>
              <a:t>For example, ‘This is the greatest tragedy facing our generation.’</a:t>
            </a:r>
          </a:p>
          <a:p>
            <a:pPr marL="0" indent="0">
              <a:buNone/>
            </a:pPr>
            <a:endParaRPr lang="en-GB" dirty="0"/>
          </a:p>
        </p:txBody>
      </p:sp>
    </p:spTree>
    <p:extLst>
      <p:ext uri="{BB962C8B-B14F-4D97-AF65-F5344CB8AC3E}">
        <p14:creationId xmlns:p14="http://schemas.microsoft.com/office/powerpoint/2010/main" val="22367708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29</TotalTime>
  <Words>891</Words>
  <Application>Microsoft Office PowerPoint</Application>
  <PresentationFormat>Widescreen</PresentationFormat>
  <Paragraphs>58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 Boardroom</vt:lpstr>
      <vt:lpstr>Malamander Chapter 16</vt:lpstr>
      <vt:lpstr>Chapter 16</vt:lpstr>
      <vt:lpstr>Sea Turtles</vt:lpstr>
      <vt:lpstr>Sea Turtles</vt:lpstr>
      <vt:lpstr>Sea Turtles</vt:lpstr>
      <vt:lpstr>PowerPoint Presentation</vt:lpstr>
      <vt:lpstr>PowerPoint Presentation</vt:lpstr>
      <vt:lpstr>L.C. Can I write to persuade? </vt:lpstr>
      <vt:lpstr>Writing to persuade.</vt:lpstr>
      <vt:lpstr>Write to persuade.</vt:lpstr>
      <vt:lpstr>Write to persuade.</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Malamander Chapter</dc:title>
  <dc:creator>StaffLaws</dc:creator>
  <cp:lastModifiedBy>StaffLaws</cp:lastModifiedBy>
  <cp:revision>5</cp:revision>
  <dcterms:created xsi:type="dcterms:W3CDTF">2021-07-03T12:36:19Z</dcterms:created>
  <dcterms:modified xsi:type="dcterms:W3CDTF">2021-07-03T14:12:09Z</dcterms:modified>
</cp:coreProperties>
</file>