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67" r:id="rId7"/>
    <p:sldId id="273" r:id="rId8"/>
    <p:sldId id="259" r:id="rId9"/>
    <p:sldId id="260" r:id="rId10"/>
    <p:sldId id="271" r:id="rId11"/>
    <p:sldId id="270" r:id="rId12"/>
    <p:sldId id="263" r:id="rId13"/>
    <p:sldId id="274" r:id="rId14"/>
    <p:sldId id="275" r:id="rId15"/>
    <p:sldId id="269" r:id="rId16"/>
    <p:sldId id="266" r:id="rId17"/>
    <p:sldId id="276" r:id="rId18"/>
    <p:sldId id="26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C31FD0-E379-7EB0-930A-C379ADAE1E48}" v="9" dt="2026-01-26T12:10:33.4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6452e011-814b-476d-8f3d-f2a7e8fb5d1a" providerId="AD" clId="Web-{47C31FD0-E379-7EB0-930A-C379ADAE1E48}"/>
    <pc:docChg chg="modSld">
      <pc:chgData name="Corrina Stewart" userId="S::corrina.stewart@bramhopeprimaryschool.co.uk::6452e011-814b-476d-8f3d-f2a7e8fb5d1a" providerId="AD" clId="Web-{47C31FD0-E379-7EB0-930A-C379ADAE1E48}" dt="2026-01-26T12:10:33.415" v="13" actId="20577"/>
      <pc:docMkLst>
        <pc:docMk/>
      </pc:docMkLst>
      <pc:sldChg chg="modSp">
        <pc:chgData name="Corrina Stewart" userId="S::corrina.stewart@bramhopeprimaryschool.co.uk::6452e011-814b-476d-8f3d-f2a7e8fb5d1a" providerId="AD" clId="Web-{47C31FD0-E379-7EB0-930A-C379ADAE1E48}" dt="2026-01-26T12:10:33.415" v="13" actId="20577"/>
        <pc:sldMkLst>
          <pc:docMk/>
          <pc:sldMk cId="1015072894" sldId="275"/>
        </pc:sldMkLst>
        <pc:spChg chg="mod">
          <ac:chgData name="Corrina Stewart" userId="S::corrina.stewart@bramhopeprimaryschool.co.uk::6452e011-814b-476d-8f3d-f2a7e8fb5d1a" providerId="AD" clId="Web-{47C31FD0-E379-7EB0-930A-C379ADAE1E48}" dt="2026-01-26T12:10:33.415" v="13" actId="20577"/>
          <ac:spMkLst>
            <pc:docMk/>
            <pc:sldMk cId="1015072894" sldId="275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31BE7-43B8-4E4F-894E-78DF0EB569D0}" type="datetimeFigureOut">
              <a:rPr lang="en-GB" smtClean="0"/>
              <a:pPr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FE88C-AAA0-4A61-BB8E-7BC7F3E38AC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ighadventure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363272" cy="724942"/>
          </a:xfrm>
        </p:spPr>
        <p:txBody>
          <a:bodyPr>
            <a:noAutofit/>
          </a:bodyPr>
          <a:lstStyle/>
          <a:p>
            <a:r>
              <a:rPr lang="en-GB" sz="3600" b="1"/>
              <a:t>High Adventure Outdoor Education Centre</a:t>
            </a:r>
            <a:br>
              <a:rPr lang="en-GB" sz="3600"/>
            </a:br>
            <a:endParaRPr lang="en-GB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052736"/>
            <a:ext cx="8003232" cy="507342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/>
          </a:p>
          <a:p>
            <a:pPr marL="0" indent="0">
              <a:buNone/>
            </a:pPr>
            <a:r>
              <a:rPr lang="en-GB" sz="2800" dirty="0"/>
              <a:t>     Monday 23rd - Wednesday 25th March 2026</a:t>
            </a:r>
            <a:endParaRPr lang="en-GB" sz="2800" dirty="0">
              <a:ea typeface="Calibri"/>
              <a:cs typeface="Calibri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24074" b="273"/>
          <a:stretch/>
        </p:blipFill>
        <p:spPr>
          <a:xfrm>
            <a:off x="2478561" y="2464823"/>
            <a:ext cx="4399642" cy="391058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pPr algn="l"/>
            <a:r>
              <a:rPr lang="en-US" b="1"/>
              <a:t>Why High Adventure? </a:t>
            </a:r>
            <a:endParaRPr lang="en-GB"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034" y="836712"/>
            <a:ext cx="8384437" cy="514543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fontAlgn="base"/>
            <a:r>
              <a:rPr lang="en-US" dirty="0"/>
              <a:t>Owned and run by former teachers. </a:t>
            </a:r>
          </a:p>
          <a:p>
            <a:pPr fontAlgn="base"/>
            <a:r>
              <a:rPr lang="en-US" dirty="0"/>
              <a:t>Offer a high quality experience reflected by a 90% rebook rate. </a:t>
            </a:r>
            <a:endParaRPr lang="en-US">
              <a:ea typeface="Calibri"/>
              <a:cs typeface="Calibri"/>
            </a:endParaRPr>
          </a:p>
          <a:p>
            <a:pPr fontAlgn="base"/>
            <a:r>
              <a:rPr lang="en-US" dirty="0"/>
              <a:t>They have the Learning Outside of the Classroom Award.</a:t>
            </a:r>
            <a:endParaRPr lang="en-US" dirty="0">
              <a:ea typeface="Calibri"/>
              <a:cs typeface="Calibri"/>
            </a:endParaRPr>
          </a:p>
          <a:p>
            <a:pPr fontAlgn="base"/>
            <a:endParaRPr lang="en-US"/>
          </a:p>
          <a:p>
            <a:pPr fontAlgn="base"/>
            <a:endParaRPr lang="en-US"/>
          </a:p>
          <a:p>
            <a:pPr fontAlgn="base"/>
            <a:r>
              <a:rPr lang="en-US" dirty="0"/>
              <a:t>Designated Group Leader, home-cooked meals, bedding &amp; waterproofs provided and comfortable indoor accommodation.  </a:t>
            </a:r>
            <a:endParaRPr lang="en-US" dirty="0">
              <a:ea typeface="Calibri"/>
              <a:cs typeface="Calibri"/>
            </a:endParaRPr>
          </a:p>
          <a:p>
            <a:pPr fontAlgn="base"/>
            <a:endParaRPr lang="en-US"/>
          </a:p>
          <a:p>
            <a:endParaRPr lang="en-GB"/>
          </a:p>
        </p:txBody>
      </p:sp>
      <p:pic>
        <p:nvPicPr>
          <p:cNvPr id="5" name="Picture 2" descr="LOtC Awa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356992"/>
            <a:ext cx="2432516" cy="11261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87424"/>
            <a:ext cx="8229600" cy="1805062"/>
          </a:xfrm>
        </p:spPr>
        <p:txBody>
          <a:bodyPr>
            <a:normAutofit fontScale="90000"/>
          </a:bodyPr>
          <a:lstStyle/>
          <a:p>
            <a:pPr algn="l" fontAlgn="base"/>
            <a:br>
              <a:rPr lang="en-US"/>
            </a:br>
            <a:br>
              <a:rPr lang="en-US"/>
            </a:br>
            <a:r>
              <a:rPr lang="en-US" b="1"/>
              <a:t>​</a:t>
            </a:r>
            <a:br>
              <a:rPr lang="en-US" b="1"/>
            </a:br>
            <a:r>
              <a:rPr lang="en-US"/>
              <a:t>​</a:t>
            </a:r>
            <a:br>
              <a:rPr lang="en-US"/>
            </a:br>
            <a:br>
              <a:rPr lang="en-US"/>
            </a:br>
            <a:r>
              <a:rPr lang="en-US" b="1"/>
              <a:t>Where is High Adventure?  </a:t>
            </a:r>
            <a:br>
              <a:rPr lang="en-US" b="1"/>
            </a:br>
            <a:br>
              <a:rPr lang="en-US" b="1"/>
            </a:br>
            <a:r>
              <a:rPr lang="en-US"/>
              <a:t>233 </a:t>
            </a:r>
            <a:r>
              <a:rPr lang="en-US" err="1"/>
              <a:t>Keighley</a:t>
            </a:r>
            <a:r>
              <a:rPr lang="en-US"/>
              <a:t> Road, </a:t>
            </a:r>
            <a:br>
              <a:rPr lang="en-US"/>
            </a:br>
            <a:r>
              <a:rPr lang="en-US"/>
              <a:t>Cowling, </a:t>
            </a:r>
            <a:br>
              <a:rPr lang="en-US"/>
            </a:br>
            <a:r>
              <a:rPr lang="en-US"/>
              <a:t>North Yorkshire, BD22 0AA.</a:t>
            </a:r>
            <a:br>
              <a:rPr lang="en-US"/>
            </a:br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3459302"/>
            <a:ext cx="8229600" cy="339869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/>
              <a:t>Why do we take pupils on </a:t>
            </a:r>
            <a:r>
              <a:rPr lang="en-US" err="1"/>
              <a:t>residentials</a:t>
            </a:r>
            <a:r>
              <a:rPr lang="en-US"/>
              <a:t>? 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encourage independence</a:t>
            </a:r>
          </a:p>
          <a:p>
            <a:r>
              <a:rPr lang="en-US"/>
              <a:t>team building</a:t>
            </a:r>
          </a:p>
          <a:p>
            <a:r>
              <a:rPr lang="en-US"/>
              <a:t>opportunities to lead activities</a:t>
            </a:r>
          </a:p>
          <a:p>
            <a:r>
              <a:rPr lang="en-US"/>
              <a:t>make memories</a:t>
            </a:r>
          </a:p>
          <a:p>
            <a:r>
              <a:rPr lang="en-US"/>
              <a:t>step out of their comfort zone</a:t>
            </a:r>
          </a:p>
          <a:p>
            <a:r>
              <a:rPr lang="en-US"/>
              <a:t>support each other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355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/>
              <a:t>Possible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2890664" cy="4525963"/>
          </a:xfrm>
        </p:spPr>
        <p:txBody>
          <a:bodyPr>
            <a:normAutofit/>
          </a:bodyPr>
          <a:lstStyle/>
          <a:p>
            <a:r>
              <a:rPr lang="en-GB"/>
              <a:t>Stream scrambling</a:t>
            </a:r>
          </a:p>
          <a:p>
            <a:r>
              <a:rPr lang="en-GB"/>
              <a:t>Canoeing </a:t>
            </a:r>
          </a:p>
          <a:p>
            <a:r>
              <a:rPr lang="en-US"/>
              <a:t>Hiking</a:t>
            </a:r>
          </a:p>
          <a:p>
            <a:r>
              <a:rPr lang="en-US"/>
              <a:t>High ropes</a:t>
            </a:r>
          </a:p>
          <a:p>
            <a:r>
              <a:rPr lang="en-US"/>
              <a:t>Labyrinth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9609" y="15209"/>
            <a:ext cx="3505313" cy="33843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2708920"/>
            <a:ext cx="3889522" cy="29013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9532" y="4830860"/>
            <a:ext cx="3385466" cy="200957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8147248" cy="1589038"/>
          </a:xfrm>
        </p:spPr>
        <p:txBody>
          <a:bodyPr/>
          <a:lstStyle/>
          <a:p>
            <a:r>
              <a:rPr lang="en-GB"/>
              <a:t>Sample Menu </a:t>
            </a:r>
          </a:p>
        </p:txBody>
      </p:sp>
      <p:sp>
        <p:nvSpPr>
          <p:cNvPr id="5" name="Rectangle 4"/>
          <p:cNvSpPr/>
          <p:nvPr/>
        </p:nvSpPr>
        <p:spPr>
          <a:xfrm>
            <a:off x="395536" y="3861048"/>
            <a:ext cx="87484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>
              <a:solidFill>
                <a:srgbClr val="FF0000"/>
              </a:solidFill>
              <a:latin typeface="Verdana" panose="020B060403050404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>
              <a:solidFill>
                <a:srgbClr val="FF0000"/>
              </a:solidFill>
              <a:latin typeface="Verdana" panose="020B060403050404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>
              <a:solidFill>
                <a:srgbClr val="FF0000"/>
              </a:solidFill>
              <a:latin typeface="Verdana" panose="020B060403050404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GB">
                <a:latin typeface="Verdana" panose="020B060403050404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Pupils must</a:t>
            </a:r>
            <a:r>
              <a:rPr lang="en-GB" b="1">
                <a:latin typeface="Verdana" panose="020B060403050404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bring their own lunch box, reusable water bottle </a:t>
            </a:r>
            <a:r>
              <a:rPr lang="en-GB">
                <a:latin typeface="Verdana" panose="020B060403050404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and</a:t>
            </a:r>
            <a:r>
              <a:rPr lang="en-GB" b="1">
                <a:latin typeface="Verdana" panose="020B060403050404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 mug</a:t>
            </a:r>
            <a:r>
              <a:rPr lang="en-GB">
                <a:latin typeface="Verdana" panose="020B060403050404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>
                <a:latin typeface="Verdana" panose="020B0604030504040204" pitchFamily="34" charset="0"/>
                <a:ea typeface="Century Gothic" panose="020B0502020202020204" pitchFamily="34" charset="0"/>
                <a:cs typeface="Times New Roman" panose="02020603050405020304" pitchFamily="18" charset="0"/>
              </a:rPr>
              <a:t>All dietary requirements will be catered for.</a:t>
            </a:r>
            <a:endParaRPr lang="en-GB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11560" y="980729"/>
            <a:ext cx="8075240" cy="3528392"/>
          </a:xfrm>
          <a:noFill/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/>
              <a:t>Day 1</a:t>
            </a:r>
          </a:p>
          <a:p>
            <a:pPr marL="0" indent="0">
              <a:buNone/>
            </a:pPr>
            <a:r>
              <a:rPr lang="en-GB" b="1" dirty="0"/>
              <a:t>Lunch:</a:t>
            </a:r>
            <a:r>
              <a:rPr lang="en-GB" dirty="0"/>
              <a:t> pupils to bring their own packed lunches 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b="1" dirty="0"/>
              <a:t>Evening meal: </a:t>
            </a:r>
            <a:r>
              <a:rPr lang="en-GB" dirty="0"/>
              <a:t>sausage and mash, ice cream roll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b="1" dirty="0"/>
              <a:t>Day 2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Breakfast:</a:t>
            </a:r>
            <a:r>
              <a:rPr lang="en-GB" dirty="0"/>
              <a:t> cereal, fruit juice, toast, beans, porridge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b="1" dirty="0"/>
              <a:t>Lunch:</a:t>
            </a:r>
            <a:r>
              <a:rPr lang="en-GB" dirty="0"/>
              <a:t> make your own packed lunch - sandwiches, fruit, sweet treat, crisps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b="1" dirty="0"/>
              <a:t>Evening meal: </a:t>
            </a:r>
            <a:r>
              <a:rPr lang="en-GB" dirty="0"/>
              <a:t>bolognese /</a:t>
            </a:r>
            <a:r>
              <a:rPr lang="en-GB" b="1" dirty="0"/>
              <a:t> </a:t>
            </a:r>
            <a:r>
              <a:rPr lang="en-GB" dirty="0"/>
              <a:t>macaroni cheese, garlic bread, grated cheese, cup cake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b="1" dirty="0"/>
              <a:t>Day 3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Breakfast:</a:t>
            </a:r>
            <a:r>
              <a:rPr lang="en-GB" dirty="0"/>
              <a:t> cereal, fruit juice, toast, beans, porridge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b="1" dirty="0"/>
              <a:t>Lunch:</a:t>
            </a:r>
            <a:r>
              <a:rPr lang="en-GB" dirty="0"/>
              <a:t> make your own packed lunch - sandwiches, fruit, sweet treat and crisps</a:t>
            </a:r>
            <a:endParaRPr lang="en-GB" dirty="0">
              <a:ea typeface="Calibri"/>
              <a:cs typeface="Calibri"/>
            </a:endParaRPr>
          </a:p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 descr="Image preview">
            <a:extLst>
              <a:ext uri="{FF2B5EF4-FFF2-40B4-BE49-F238E27FC236}">
                <a16:creationId xmlns:a16="http://schemas.microsoft.com/office/drawing/2014/main" id="{31F5E187-C24E-A8B3-5669-21D76D79F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1" r="-2" b="-2"/>
          <a:stretch/>
        </p:blipFill>
        <p:spPr bwMode="auto"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preview">
            <a:extLst>
              <a:ext uri="{FF2B5EF4-FFF2-40B4-BE49-F238E27FC236}">
                <a16:creationId xmlns:a16="http://schemas.microsoft.com/office/drawing/2014/main" id="{71C81270-D1EB-D8AC-9BDC-E6348A2B3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5" r="2" b="2"/>
          <a:stretch/>
        </p:blipFill>
        <p:spPr bwMode="auto"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042" y="859536"/>
            <a:ext cx="3624601" cy="1243584"/>
          </a:xfrm>
        </p:spPr>
        <p:txBody>
          <a:bodyPr>
            <a:normAutofit/>
          </a:bodyPr>
          <a:lstStyle/>
          <a:p>
            <a:r>
              <a:rPr lang="en-US" sz="3000"/>
              <a:t>Organisation</a:t>
            </a:r>
            <a:endParaRPr lang="en-GB" sz="30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271" y="2533113"/>
            <a:ext cx="4024395" cy="36643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fontAlgn="t"/>
            <a:r>
              <a:rPr lang="en-US" sz="2400" dirty="0"/>
              <a:t>Dormitory style rooms</a:t>
            </a:r>
            <a:endParaRPr lang="en-US" sz="2400">
              <a:ea typeface="Calibri"/>
              <a:cs typeface="Calibri"/>
            </a:endParaRPr>
          </a:p>
          <a:p>
            <a:pPr fontAlgn="t"/>
            <a:r>
              <a:rPr lang="en-GB" sz="2400" dirty="0"/>
              <a:t>We are in the larger building, split over 2 floors, not shared by other school groups. 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 dirty="0">
                <a:ea typeface="Calibri"/>
                <a:cs typeface="Calibri"/>
              </a:rPr>
              <a:t>Room to socialize and relax.</a:t>
            </a:r>
          </a:p>
          <a:p>
            <a:endParaRPr lang="en-GB" sz="17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49035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Organisation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fontAlgn="t"/>
            <a:r>
              <a:rPr lang="en-GB" dirty="0"/>
              <a:t>There will be approximately 12-14 pupils in an activity  group with a High Adventure Leader and member of BPS staff. </a:t>
            </a:r>
          </a:p>
          <a:p>
            <a:pPr fontAlgn="t"/>
            <a:r>
              <a:rPr lang="en-GB" dirty="0"/>
              <a:t>There is a tuck shop so pupils can bring up to £2 to spend. Please hand to staff before departure.</a:t>
            </a:r>
            <a:endParaRPr lang="en-GB">
              <a:ea typeface="Calibri"/>
              <a:cs typeface="Calibri"/>
            </a:endParaRPr>
          </a:p>
          <a:p>
            <a:pPr fontAlgn="t"/>
            <a:r>
              <a:rPr lang="en-GB" b="1" dirty="0"/>
              <a:t>No electronics including mobile phones, </a:t>
            </a:r>
            <a:r>
              <a:rPr lang="en-GB" b="1" err="1"/>
              <a:t>fitbits</a:t>
            </a:r>
            <a:r>
              <a:rPr lang="en-GB" b="1" dirty="0"/>
              <a:t> and Smart watches are permitted.</a:t>
            </a:r>
            <a:endParaRPr lang="en-GB" b="1" dirty="0">
              <a:ea typeface="Calibri"/>
              <a:cs typeface="Calibri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113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Organisation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746" y="1718035"/>
            <a:ext cx="8784864" cy="4925144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t"/>
            <a:r>
              <a:rPr lang="en-GB" sz="2800" dirty="0"/>
              <a:t>The pupils will need a packed lunch as we eat as soon as we arrive at High Adventure. </a:t>
            </a:r>
            <a:endParaRPr lang="en-US" dirty="0"/>
          </a:p>
          <a:p>
            <a:r>
              <a:rPr lang="en-GB" sz="2800" dirty="0"/>
              <a:t>It needs to be packed separately and taken onto the coach as we eat before we get our luggage. </a:t>
            </a:r>
            <a:endParaRPr lang="en-GB" dirty="0"/>
          </a:p>
          <a:p>
            <a:r>
              <a:rPr lang="en-GB" sz="2800" dirty="0"/>
              <a:t>Packed lunch will be provided for those pupils who are on school dinners.</a:t>
            </a:r>
            <a:endParaRPr lang="en-GB">
              <a:ea typeface="Calibri"/>
              <a:cs typeface="Calibri"/>
            </a:endParaRPr>
          </a:p>
          <a:p>
            <a:pPr fontAlgn="t"/>
            <a:r>
              <a:rPr lang="en-GB" sz="2800" dirty="0"/>
              <a:t>Bring walking shoes/boots for the hike. </a:t>
            </a:r>
            <a:endParaRPr lang="en-GB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/>
              <a:t>Kit list (will be provided) - please label items!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530" y="1865411"/>
            <a:ext cx="8229600" cy="4708525"/>
          </a:xfrm>
        </p:spPr>
        <p:txBody>
          <a:bodyPr>
            <a:normAutofit fontScale="85000" lnSpcReduction="10000"/>
          </a:bodyPr>
          <a:lstStyle/>
          <a:p>
            <a:r>
              <a:rPr lang="en-GB"/>
              <a:t>2/3 T-shirts</a:t>
            </a:r>
          </a:p>
          <a:p>
            <a:r>
              <a:rPr lang="en-GB"/>
              <a:t>2/3 Sweatshirts/hoodies </a:t>
            </a:r>
          </a:p>
          <a:p>
            <a:r>
              <a:rPr lang="en-GB"/>
              <a:t>2/3 Trousers - Tracksuit bottoms or similar (NO JEANS) </a:t>
            </a:r>
          </a:p>
          <a:p>
            <a:r>
              <a:rPr lang="en-GB"/>
              <a:t>Socks &amp; underwear (bring plenty) </a:t>
            </a:r>
          </a:p>
          <a:p>
            <a:r>
              <a:rPr lang="en-GB"/>
              <a:t>Warm jacket </a:t>
            </a:r>
          </a:p>
          <a:p>
            <a:r>
              <a:rPr lang="en-GB"/>
              <a:t>2 x Large towels</a:t>
            </a:r>
          </a:p>
          <a:p>
            <a:r>
              <a:rPr lang="en-GB"/>
              <a:t>Pyjamas/similar </a:t>
            </a:r>
          </a:p>
          <a:p>
            <a:r>
              <a:rPr lang="en-GB"/>
              <a:t>Indoor footwear - trainers </a:t>
            </a:r>
          </a:p>
          <a:p>
            <a:r>
              <a:rPr lang="en-GB"/>
              <a:t>2 pairs of outdoor footwear (that will get wet/dirty) </a:t>
            </a:r>
          </a:p>
          <a:p>
            <a:r>
              <a:rPr lang="en-GB"/>
              <a:t>Comfortable indoor clothes </a:t>
            </a:r>
          </a:p>
        </p:txBody>
      </p:sp>
    </p:spTree>
    <p:extLst>
      <p:ext uri="{BB962C8B-B14F-4D97-AF65-F5344CB8AC3E}">
        <p14:creationId xmlns:p14="http://schemas.microsoft.com/office/powerpoint/2010/main" val="6327200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pPr algn="l"/>
            <a:r>
              <a:rPr lang="en-US"/>
              <a:t>Kit list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758" y="1411491"/>
            <a:ext cx="8229600" cy="5010589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1400" dirty="0">
                <a:ea typeface="+mn-lt"/>
                <a:cs typeface="+mn-lt"/>
              </a:rPr>
              <a:t>Comfortable clothing – think layers!</a:t>
            </a:r>
            <a:endParaRPr lang="en-US" dirty="0"/>
          </a:p>
          <a:p>
            <a:r>
              <a:rPr lang="en-GB" sz="1400" dirty="0">
                <a:ea typeface="+mn-lt"/>
                <a:cs typeface="+mn-lt"/>
              </a:rPr>
              <a:t>Indoor shoes / slippers</a:t>
            </a:r>
            <a:endParaRPr lang="en-GB" dirty="0"/>
          </a:p>
          <a:p>
            <a:r>
              <a:rPr lang="en-GB" sz="1400" dirty="0">
                <a:ea typeface="+mn-lt"/>
                <a:cs typeface="+mn-lt"/>
              </a:rPr>
              <a:t>Waterproofs (see note below*)</a:t>
            </a:r>
          </a:p>
          <a:p>
            <a:r>
              <a:rPr lang="en-GB" sz="1400" dirty="0">
                <a:ea typeface="+mn-lt"/>
                <a:cs typeface="+mn-lt"/>
              </a:rPr>
              <a:t>Toiletry bag – shampoo, soap, toothpaste, toothbrush</a:t>
            </a:r>
            <a:endParaRPr lang="en-GB" dirty="0"/>
          </a:p>
          <a:p>
            <a:r>
              <a:rPr lang="en-GB" sz="1400" dirty="0">
                <a:ea typeface="+mn-lt"/>
                <a:cs typeface="+mn-lt"/>
              </a:rPr>
              <a:t>Re-usable drinks bottle and a mug</a:t>
            </a:r>
          </a:p>
          <a:p>
            <a:r>
              <a:rPr lang="en-GB" sz="1400" dirty="0">
                <a:ea typeface="+mn-lt"/>
                <a:cs typeface="+mn-lt"/>
              </a:rPr>
              <a:t>Lunch box – to take lunch on Monday and with you on activities</a:t>
            </a:r>
          </a:p>
          <a:p>
            <a:r>
              <a:rPr lang="en-GB" sz="1400" dirty="0">
                <a:ea typeface="+mn-lt"/>
                <a:cs typeface="+mn-lt"/>
              </a:rPr>
              <a:t>Small rucksack / day bag</a:t>
            </a:r>
          </a:p>
          <a:p>
            <a:r>
              <a:rPr lang="en-GB" sz="1400" dirty="0">
                <a:ea typeface="+mn-lt"/>
                <a:cs typeface="+mn-lt"/>
              </a:rPr>
              <a:t>Gloves and hat – it can be cold</a:t>
            </a:r>
          </a:p>
          <a:p>
            <a:r>
              <a:rPr lang="en-GB" sz="1400" dirty="0">
                <a:ea typeface="+mn-lt"/>
                <a:cs typeface="+mn-lt"/>
              </a:rPr>
              <a:t>Sun cream – it may be sunny in March (!)</a:t>
            </a:r>
            <a:endParaRPr lang="en-GB" dirty="0"/>
          </a:p>
          <a:p>
            <a:r>
              <a:rPr lang="en-GB" sz="1400" dirty="0">
                <a:ea typeface="+mn-lt"/>
                <a:cs typeface="+mn-lt"/>
              </a:rPr>
              <a:t>Bin bags / carrier bags for wet clothes</a:t>
            </a:r>
          </a:p>
          <a:p>
            <a:r>
              <a:rPr lang="en-GB" sz="1400" dirty="0">
                <a:ea typeface="+mn-lt"/>
                <a:cs typeface="+mn-lt"/>
              </a:rPr>
              <a:t>Torch &amp; batteries (optional)</a:t>
            </a:r>
            <a:endParaRPr lang="en-GB" dirty="0"/>
          </a:p>
          <a:p>
            <a:r>
              <a:rPr lang="en-GB" sz="1400" dirty="0">
                <a:ea typeface="+mn-lt"/>
                <a:cs typeface="+mn-lt"/>
              </a:rPr>
              <a:t>Teddy (optional)</a:t>
            </a:r>
            <a:endParaRPr lang="en-GB" dirty="0"/>
          </a:p>
          <a:p>
            <a:r>
              <a:rPr lang="en-GB" sz="1400" dirty="0">
                <a:ea typeface="+mn-lt"/>
                <a:cs typeface="+mn-lt"/>
              </a:rPr>
              <a:t>Books, small games for room (no electronics)</a:t>
            </a:r>
            <a:endParaRPr lang="en-GB" dirty="0"/>
          </a:p>
          <a:p>
            <a:endParaRPr lang="en-GB"/>
          </a:p>
          <a:p>
            <a:r>
              <a:rPr lang="en-GB" sz="1400" dirty="0">
                <a:ea typeface="+mn-lt"/>
                <a:cs typeface="+mn-lt"/>
              </a:rPr>
              <a:t>Please make sure:</a:t>
            </a:r>
            <a:endParaRPr lang="en-GB" dirty="0"/>
          </a:p>
          <a:p>
            <a:r>
              <a:rPr lang="en-US" sz="1500" b="1" dirty="0"/>
              <a:t>*Waterproofs (including wellies) can also be provided by High Adventure </a:t>
            </a:r>
            <a:r>
              <a:rPr lang="en-US" sz="1500" b="1" dirty="0">
                <a:ea typeface="+mn-lt"/>
                <a:cs typeface="+mn-lt"/>
              </a:rPr>
              <a:t>so don't worry if you don't have any.</a:t>
            </a:r>
            <a:endParaRPr lang="en-US" sz="1500" dirty="0">
              <a:ea typeface="+mn-lt"/>
              <a:cs typeface="+mn-lt"/>
            </a:endParaRPr>
          </a:p>
          <a:p>
            <a:endParaRPr lang="en-US" sz="1500" dirty="0">
              <a:ea typeface="Calibri"/>
              <a:cs typeface="Calibri"/>
            </a:endParaRPr>
          </a:p>
          <a:p>
            <a:r>
              <a:rPr lang="en-US" sz="1500" b="1" dirty="0"/>
              <a:t>All clothing </a:t>
            </a:r>
            <a:r>
              <a:rPr lang="en-US" sz="1500" b="1" u="sng" dirty="0"/>
              <a:t>must </a:t>
            </a:r>
            <a:r>
              <a:rPr lang="en-US" sz="1500" b="1" dirty="0"/>
              <a:t>be labelled.</a:t>
            </a:r>
            <a:endParaRPr lang="en-US" sz="1500" dirty="0">
              <a:ea typeface="Calibri"/>
              <a:cs typeface="Calibri"/>
            </a:endParaRPr>
          </a:p>
          <a:p>
            <a:r>
              <a:rPr lang="en-GB" sz="1400" b="1" dirty="0">
                <a:ea typeface="+mn-lt"/>
                <a:cs typeface="+mn-lt"/>
              </a:rPr>
              <a:t>Bedding is provided by High Adventure.</a:t>
            </a:r>
            <a:endParaRPr lang="en-US" dirty="0"/>
          </a:p>
          <a:p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5072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/>
              <a:t>Medicines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415" y="1712962"/>
            <a:ext cx="8783160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In line with our medical policy, </a:t>
            </a:r>
            <a:r>
              <a:rPr lang="en-GB" u="sng" dirty="0"/>
              <a:t>ONLY</a:t>
            </a:r>
            <a:r>
              <a:rPr lang="en-GB" dirty="0"/>
              <a:t> prescribed medication will be allowed.</a:t>
            </a:r>
          </a:p>
          <a:p>
            <a:r>
              <a:rPr lang="en-GB" dirty="0"/>
              <a:t>The exception is  travel sickness tablets, which must be in the original packaging.  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It must be handed into the office a week before the residential and a medical form must be completed. </a:t>
            </a:r>
            <a:endParaRPr lang="en-GB" dirty="0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/>
              <a:t>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Please complete the Bramhope medical form if necessary.</a:t>
            </a:r>
            <a:endParaRPr lang="en-GB">
              <a:ea typeface="Calibri"/>
              <a:cs typeface="Calibri"/>
            </a:endParaRPr>
          </a:p>
          <a:p>
            <a:r>
              <a:rPr lang="en-GB"/>
              <a:t>Dormitory forms will also be completed and pupils will be guaranteed at least one friend.</a:t>
            </a:r>
            <a:endParaRPr lang="en-GB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FAQs from pupils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268" y="1410629"/>
            <a:ext cx="8976731" cy="4525963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base"/>
            <a:r>
              <a:rPr lang="en-GB" sz="2600" b="1" dirty="0"/>
              <a:t>Will I need any money? </a:t>
            </a:r>
            <a:r>
              <a:rPr lang="en-GB" sz="2600" dirty="0"/>
              <a:t>Yes-£2 in a named envelope. ​</a:t>
            </a:r>
            <a:endParaRPr lang="en-GB" sz="2600">
              <a:ea typeface="Calibri"/>
              <a:cs typeface="Calibri"/>
            </a:endParaRPr>
          </a:p>
          <a:p>
            <a:pPr fontAlgn="base"/>
            <a:r>
              <a:rPr lang="en-GB" sz="2600" b="1" dirty="0"/>
              <a:t>Can I take a teddy</a:t>
            </a:r>
            <a:r>
              <a:rPr lang="en-GB" sz="2600" dirty="0"/>
              <a:t>? Yes.</a:t>
            </a:r>
            <a:r>
              <a:rPr lang="en-US" sz="2600" dirty="0"/>
              <a:t>​</a:t>
            </a:r>
            <a:endParaRPr lang="en-US" sz="2600">
              <a:ea typeface="Calibri"/>
              <a:cs typeface="Calibri"/>
            </a:endParaRPr>
          </a:p>
          <a:p>
            <a:pPr fontAlgn="base"/>
            <a:r>
              <a:rPr lang="en-GB" sz="2600" b="1" dirty="0"/>
              <a:t>Can I share a dorm with my friends? </a:t>
            </a:r>
            <a:r>
              <a:rPr lang="en-GB" sz="2600" dirty="0"/>
              <a:t>You will be  guaranteed to be able to share with at least 1 friend.  </a:t>
            </a:r>
            <a:r>
              <a:rPr lang="en-US" sz="2600" dirty="0"/>
              <a:t>​</a:t>
            </a:r>
            <a:endParaRPr lang="en-US" sz="2600">
              <a:ea typeface="Calibri"/>
              <a:cs typeface="Calibri"/>
            </a:endParaRPr>
          </a:p>
          <a:p>
            <a:pPr fontAlgn="base"/>
            <a:r>
              <a:rPr lang="en-GB" sz="2600" b="1" dirty="0"/>
              <a:t>Can I take sweets? </a:t>
            </a:r>
            <a:r>
              <a:rPr lang="en-GB" sz="2600" dirty="0"/>
              <a:t>No - you won’t be hungry!</a:t>
            </a:r>
            <a:r>
              <a:rPr lang="en-US" sz="2600" dirty="0"/>
              <a:t>​</a:t>
            </a:r>
            <a:endParaRPr lang="en-US" sz="2600">
              <a:ea typeface="Calibri"/>
              <a:cs typeface="Calibri"/>
            </a:endParaRPr>
          </a:p>
          <a:p>
            <a:pPr fontAlgn="base"/>
            <a:r>
              <a:rPr lang="en-GB" sz="2600" b="1" dirty="0"/>
              <a:t>Do we wear our own clothes? </a:t>
            </a:r>
            <a:r>
              <a:rPr lang="en-GB" sz="2600" dirty="0"/>
              <a:t>Yes and to travel in.</a:t>
            </a:r>
            <a:r>
              <a:rPr lang="en-US" sz="2600" dirty="0"/>
              <a:t>​</a:t>
            </a:r>
            <a:endParaRPr lang="en-US" sz="2600">
              <a:ea typeface="Calibri"/>
              <a:cs typeface="Calibri"/>
            </a:endParaRPr>
          </a:p>
          <a:p>
            <a:pPr fontAlgn="base"/>
            <a:r>
              <a:rPr lang="en-GB" sz="2600" b="1" dirty="0"/>
              <a:t>Can I take a phone? </a:t>
            </a:r>
            <a:r>
              <a:rPr lang="en-GB" sz="2600" dirty="0"/>
              <a:t>No. </a:t>
            </a:r>
            <a:r>
              <a:rPr lang="en-US" sz="2600" dirty="0"/>
              <a:t>Please do not bring electrical equipment or technology on to camp, to avoid the risk of expensive items being lost or damaged.</a:t>
            </a:r>
            <a:r>
              <a:rPr lang="en-GB" sz="2600" dirty="0"/>
              <a:t>​</a:t>
            </a:r>
            <a:endParaRPr lang="en-GB" sz="2600">
              <a:ea typeface="Calibri"/>
              <a:cs typeface="Calibri"/>
            </a:endParaRPr>
          </a:p>
          <a:p>
            <a:pPr fontAlgn="base"/>
            <a:r>
              <a:rPr lang="en-GB" sz="2600" b="1" dirty="0"/>
              <a:t>Can I wear earrings? </a:t>
            </a:r>
            <a:r>
              <a:rPr lang="en-GB" sz="2600" dirty="0"/>
              <a:t>No</a:t>
            </a:r>
            <a:r>
              <a:rPr lang="en-US" sz="2600" dirty="0"/>
              <a:t>​ - please wait to get ears pierced until after the residential if your child will not be able to remove them.</a:t>
            </a:r>
            <a:endParaRPr lang="en-US" sz="2600" dirty="0">
              <a:cs typeface="Calibri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7054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Any 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hlinkClick r:id="rId2"/>
              </a:rPr>
              <a:t>https://www.highadventure.co.uk/</a:t>
            </a:r>
            <a:endParaRPr lang="en-GB"/>
          </a:p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f980095-c64f-4200-a35e-582792c15d1b" xsi:nil="true"/>
    <lcf76f155ced4ddcb4097134ff3c332f xmlns="c33964d2-6d9a-4247-9884-90d18e3fe564">
      <Terms xmlns="http://schemas.microsoft.com/office/infopath/2007/PartnerControls"/>
    </lcf76f155ced4ddcb4097134ff3c332f>
    <FileHash xmlns="c33964d2-6d9a-4247-9884-90d18e3fe564">46a58c21cefe746c41a223ca8f2f33daf449e257</FileHash>
    <UniqueSourceRef xmlns="c33964d2-6d9a-4247-9884-90d18e3fe564" xsi:nil="true"/>
    <CloudMigratorVersion xmlns="c33964d2-6d9a-4247-9884-90d18e3fe564">3.40.8.0</CloudMigratorVersion>
    <CloudMigratorOriginId xmlns="c33964d2-6d9a-4247-9884-90d18e3fe564">cb369d46-b634-4fcf-aa95-b45a6c461c87</CloudMigratorOriginId>
    <SharedWithUsers xmlns="4f980095-c64f-4200-a35e-582792c15d1b">
      <UserInfo>
        <DisplayName>Conor McKeown</DisplayName>
        <AccountId>2318</AccountId>
        <AccountType/>
      </UserInfo>
      <UserInfo>
        <DisplayName>Richard Street</DisplayName>
        <AccountId>2310</AccountId>
        <AccountType/>
      </UserInfo>
      <UserInfo>
        <DisplayName>Amy Harrison</DisplayName>
        <AccountId>4010</AccountId>
        <AccountType/>
      </UserInfo>
      <UserInfo>
        <DisplayName>staffstenton</DisplayName>
        <AccountId>2326</AccountId>
        <AccountType/>
      </UserInfo>
      <UserInfo>
        <DisplayName>Julie Lawson</DisplayName>
        <AccountId>2325</AccountId>
        <AccountType/>
      </UserInfo>
      <UserInfo>
        <DisplayName>Corrina Stewart</DisplayName>
        <AccountId>2320</AccountId>
        <AccountType/>
      </UserInfo>
      <UserInfo>
        <DisplayName>Abigail Mansfield</DisplayName>
        <AccountId>4032</AccountId>
        <AccountType/>
      </UserInfo>
    </SharedWithUsers>
    <Notes xmlns="c33964d2-6d9a-4247-9884-90d18e3fe56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6D83F2762AAC46BA006F5F0CFE2318" ma:contentTypeVersion="21" ma:contentTypeDescription="Create a new document." ma:contentTypeScope="" ma:versionID="04f3b5394d5b4e8df45e2d065311e612">
  <xsd:schema xmlns:xsd="http://www.w3.org/2001/XMLSchema" xmlns:xs="http://www.w3.org/2001/XMLSchema" xmlns:p="http://schemas.microsoft.com/office/2006/metadata/properties" xmlns:ns2="c33964d2-6d9a-4247-9884-90d18e3fe564" xmlns:ns3="4f980095-c64f-4200-a35e-582792c15d1b" targetNamespace="http://schemas.microsoft.com/office/2006/metadata/properties" ma:root="true" ma:fieldsID="5b7dfa42eaaa682e79e2fbc42f240cd8" ns2:_="" ns3:_="">
    <xsd:import namespace="c33964d2-6d9a-4247-9884-90d18e3fe564"/>
    <xsd:import namespace="4f980095-c64f-4200-a35e-582792c15d1b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Note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3964d2-6d9a-4247-9884-90d18e3fe564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description="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description="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description="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description="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0048f24-a0d2-4b03-a8df-6277a0d6c7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Notes" ma:index="26" nillable="true" ma:displayName="Notes" ma:description="Resources up until Wednesday to use as and when." ma:format="Dropdown" ma:internalName="Notes">
      <xsd:simpleType>
        <xsd:restriction base="dms:Note">
          <xsd:maxLength value="255"/>
        </xsd:restriction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980095-c64f-4200-a35e-582792c15d1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f79f342-5b2a-4548-9d29-539efabc60a7}" ma:internalName="TaxCatchAll" ma:showField="CatchAllData" ma:web="4f980095-c64f-4200-a35e-582792c15d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B64C2F-86AD-40B9-AB34-C0AAF10AA8D1}">
  <ds:schemaRefs>
    <ds:schemaRef ds:uri="46644060-4efd-412f-8e83-8dd474987128"/>
    <ds:schemaRef ds:uri="4f980095-c64f-4200-a35e-582792c15d1b"/>
    <ds:schemaRef ds:uri="65eaec10-ce75-421f-a70b-ac235f1305f4"/>
    <ds:schemaRef ds:uri="c33964d2-6d9a-4247-9884-90d18e3fe564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9255008-2DB4-499C-882A-2835E5B64F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8990FA-25B0-409A-811A-26B4F6321A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3964d2-6d9a-4247-9884-90d18e3fe564"/>
    <ds:schemaRef ds:uri="4f980095-c64f-4200-a35e-582792c15d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High Adventure Outdoor Education Centre </vt:lpstr>
      <vt:lpstr>Why High Adventure? </vt:lpstr>
      <vt:lpstr>  ​ ​  Where is High Adventure?    233 Keighley Road,  Cowling,  North Yorkshire, BD22 0AA. </vt:lpstr>
      <vt:lpstr>Why do we take pupils on residentials? </vt:lpstr>
      <vt:lpstr>Possible Activities</vt:lpstr>
      <vt:lpstr>Sample Menu </vt:lpstr>
      <vt:lpstr>Organisation</vt:lpstr>
      <vt:lpstr>Organisation</vt:lpstr>
      <vt:lpstr>Organisation</vt:lpstr>
      <vt:lpstr>Kit list (will be provided) - please label items!</vt:lpstr>
      <vt:lpstr>Kit list</vt:lpstr>
      <vt:lpstr>Medicines</vt:lpstr>
      <vt:lpstr>Forms</vt:lpstr>
      <vt:lpstr>FAQs from pupils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Edale</dc:title>
  <dc:creator>StaffLaws</dc:creator>
  <cp:revision>83</cp:revision>
  <dcterms:created xsi:type="dcterms:W3CDTF">2017-02-05T16:28:22Z</dcterms:created>
  <dcterms:modified xsi:type="dcterms:W3CDTF">2026-01-26T12:10:34Z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0x010100DB6D83F2762AAC46BA006F5F0CFE2318</vt:lpwstr>
  </property>
  <property fmtid="{D5CDD505-2E9C-101B-9397-08002B2CF9AE}" pid="3" name="MediaServiceImageTags">
    <vt:lpwstr/>
  </property>
  <property fmtid="{D5CDD505-2E9C-101B-9397-08002B2CF9AE}" pid="4" name="_ExtendedDescription">
    <vt:lpwstr/>
  </property>
</Properties>
</file>