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64C8-6EF7-4C48-A44A-48C0B2E750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F9E219-6197-45BF-BC1B-800892455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DC8FA-61BA-441E-BA77-596D00059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19546-D589-48F2-9066-B09AC3EB4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DE1EE-7D0F-4D3D-8D32-A725B34D6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764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B6142-470A-48B6-817B-7CB5C5F77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8FFB5-B5D7-4CAD-BC47-A22A898D26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540FE2-0687-49FE-AEC2-E864E30D4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F5C53B-1581-4A45-B318-4E1601C94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587AB-16EC-4422-9DC5-227D76CE7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460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B174F-218F-4B6F-B017-B750F5A3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04E5C3-ACBD-4007-BB7A-F59FDF1FCE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F5877-5C19-4780-94B6-2D4156125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B0247-AB6F-4832-8545-DA958958D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0D2B-873F-48EF-A601-7F73EA7A2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63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F3925-804C-4E56-8BD2-F9D299903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088121-24A4-4F73-919D-F450C8DEA5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19797E-37DC-4FCE-B579-E6C85680C4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8D0350-E03F-4CAD-A9B9-BDDB001DF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59703-D61E-4D1E-B794-14A24597A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0AA4A6-3777-43ED-BC01-87D0A85D1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3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E2EE3-A369-4BD4-9B06-9FF96FC7A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78DA6C-B6A0-48A6-8E83-BA33C34E7D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A3245F-1EEF-4EA7-9EA3-88DCA37D9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330EC1-AC48-4D3E-9A2C-D11F07054D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29BC68-7A7C-4D39-8F40-1AEC437A17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3EA2CB-DC47-465D-B995-DC459CD01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A81A92-1B4C-4BC5-BA5C-1BD98A996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8FFBDA-98BD-4CFD-89E7-C1DD73814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93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18F51-7A96-4135-8E9B-9259E759F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83FC68-2198-4245-8F1C-B17F640FF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FBC010-6CCF-4193-8DAC-ED3086F15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CA0C0A-898E-4430-9B3E-E17BD82AB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882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6195FC-2C13-4287-BA14-438FF891C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9C61FC-8082-4C6E-BDB3-96DE12461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9604E2-5C7C-4031-B804-9172F3283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203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1B37A-F764-453A-BF11-742554577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93199-346B-4216-B938-6563CBA1F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3705A-CCA4-4CFD-A172-AC69D66AD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F1CC8-643A-4CBD-9BED-51FCFDC39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F9FB6-18CD-4BAA-A8AC-0E16FB46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E5C27-D113-4BB9-8EB0-AD442ED39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127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80EEC-8B1E-4651-84A3-FBADEB918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989AA-6A96-4E7A-AAF8-879B6DE550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7FCF1-42CE-42D3-864D-AEFAD8B6CD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19A6F6-CBE8-4FE4-9588-A9CEA1172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AE80C-1D45-4EEF-970D-16BE39187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1388E-4EE0-4429-8EE4-9A61B413A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483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03C81-9067-4238-81B2-051391335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FD9283-FC3F-483D-9B9E-55C29F023B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C31247-A3F5-47B4-8EB3-F6E3B1590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E5E7C1-FF13-41D2-981F-F97664110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26EC1-FFC6-403E-9299-2F8549E0D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106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9814F9-D119-4B99-B079-67AA1309BF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DF5CFC-FAAC-49BF-92A0-28C891386A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8EDAE-FC0B-4733-A2C2-A94F9971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82A4F-4331-4BA2-BBC7-C9925A139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0580C-C953-441D-B131-7F91FD54E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44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CADF1C-2837-4CA3-A9A6-32F8A5795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494C5-CB63-413A-B388-72686E1D0F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D5FAF9-F9AE-46C5-AE58-CA7748BE88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29769-1BC3-485C-82BD-DAE63F553E19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40C595-0182-4E24-8D45-E7CCCB30B3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1A029-5FDE-4C95-921D-E359806810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E4F12-83C9-4081-9ED3-853B19CA7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303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86AFF2A-6F61-46F6-A1D6-C067838FC2A4}"/>
              </a:ext>
            </a:extLst>
          </p:cNvPr>
          <p:cNvSpPr/>
          <p:nvPr/>
        </p:nvSpPr>
        <p:spPr>
          <a:xfrm>
            <a:off x="2878037" y="1959257"/>
            <a:ext cx="6105194" cy="2031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Using an Apostrophe of Possession with Singular and Proper Nouns</a:t>
            </a:r>
          </a:p>
        </p:txBody>
      </p:sp>
    </p:spTree>
    <p:extLst>
      <p:ext uri="{BB962C8B-B14F-4D97-AF65-F5344CB8AC3E}">
        <p14:creationId xmlns:p14="http://schemas.microsoft.com/office/powerpoint/2010/main" val="4026603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D2C6DC97-B50E-44E8-9114-9FF455581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518" y="1476167"/>
            <a:ext cx="10434569" cy="98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2500" dirty="0">
                <a:latin typeface="+mj-lt"/>
              </a:rPr>
              <a:t>An apostrophe is the same shape as a comma (,) but placed above the line (‘).</a:t>
            </a:r>
          </a:p>
          <a:p>
            <a:pPr eaLnBrk="1" hangingPunct="1"/>
            <a:r>
              <a:rPr lang="en-GB" altLang="en-US" sz="2500" dirty="0">
                <a:latin typeface="+mj-lt"/>
              </a:rPr>
              <a:t>    In this Presentation, we will explore the first use of apostrophes.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7CF253F7-F992-4415-8C49-5A3C5FD6A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6179" y="342040"/>
            <a:ext cx="7775575" cy="98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50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22A4A6-4BE3-4B36-B52C-2109130326C2}"/>
              </a:ext>
            </a:extLst>
          </p:cNvPr>
          <p:cNvSpPr/>
          <p:nvPr/>
        </p:nvSpPr>
        <p:spPr>
          <a:xfrm>
            <a:off x="893280" y="2787649"/>
            <a:ext cx="5467763" cy="3389314"/>
          </a:xfrm>
          <a:prstGeom prst="rect">
            <a:avLst/>
          </a:prstGeom>
          <a:solidFill>
            <a:srgbClr val="1EA9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500" b="1" dirty="0">
                <a:solidFill>
                  <a:schemeClr val="bg1"/>
                </a:solidFill>
              </a:rPr>
              <a:t>Apostrophes show two things: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500" dirty="0">
                <a:solidFill>
                  <a:schemeClr val="bg1"/>
                </a:solidFill>
              </a:rPr>
              <a:t>That one thing belongs to another.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500" dirty="0">
                <a:solidFill>
                  <a:schemeClr val="bg1"/>
                </a:solidFill>
              </a:rPr>
              <a:t>That some letters of a word have been left out to shorten the word.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4C667DA2-1960-4399-8FC3-32DB18CA6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4" t="13147" b="14932"/>
          <a:stretch>
            <a:fillRect/>
          </a:stretch>
        </p:blipFill>
        <p:spPr bwMode="auto">
          <a:xfrm>
            <a:off x="6361043" y="2787649"/>
            <a:ext cx="4572000" cy="339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0818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E2954F86-0871-4354-9BF7-6E782D2D51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7794" y="0"/>
            <a:ext cx="3865453" cy="10881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3400" dirty="0">
                <a:latin typeface="+mj-lt"/>
                <a:ea typeface="+mj-ea"/>
                <a:cs typeface="+mj-cs"/>
              </a:rPr>
              <a:t>Showing Possession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2173C2-4BE6-4FB0-83FE-A60AD53E1989}"/>
              </a:ext>
            </a:extLst>
          </p:cNvPr>
          <p:cNvSpPr/>
          <p:nvPr/>
        </p:nvSpPr>
        <p:spPr>
          <a:xfrm>
            <a:off x="923955" y="1382480"/>
            <a:ext cx="5172045" cy="35844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en-US" sz="2500" dirty="0"/>
              <a:t>Apostrophes can be used to show that something belongs to someone or something. This is called possession.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B5F6080-3B27-476D-8C39-A24E6FBEE1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32" r="2" b="19871"/>
          <a:stretch/>
        </p:blipFill>
        <p:spPr bwMode="auto">
          <a:xfrm>
            <a:off x="6260122" y="10"/>
            <a:ext cx="5931877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noFill/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5B95DA5-E31B-4E01-8CB0-07B24673E7B1}"/>
              </a:ext>
            </a:extLst>
          </p:cNvPr>
          <p:cNvSpPr/>
          <p:nvPr/>
        </p:nvSpPr>
        <p:spPr>
          <a:xfrm>
            <a:off x="1370566" y="2725325"/>
            <a:ext cx="3820412" cy="3810480"/>
          </a:xfrm>
          <a:prstGeom prst="rect">
            <a:avLst/>
          </a:prstGeom>
          <a:solidFill>
            <a:srgbClr val="1EA9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When we are talking about one thing, we call this </a:t>
            </a:r>
            <a:r>
              <a:rPr lang="en-GB" b="1" dirty="0">
                <a:solidFill>
                  <a:schemeClr val="bg1"/>
                </a:solidFill>
              </a:rPr>
              <a:t>singular.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For example, a man or a bike.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When we need to say that something belongs to something singular, we put </a:t>
            </a:r>
            <a:r>
              <a:rPr lang="en-GB" b="1" dirty="0">
                <a:solidFill>
                  <a:schemeClr val="bg1"/>
                </a:solidFill>
              </a:rPr>
              <a:t>an apostrophe and then an ‘s’ at the end </a:t>
            </a:r>
            <a:r>
              <a:rPr lang="en-GB" dirty="0">
                <a:solidFill>
                  <a:schemeClr val="bg1"/>
                </a:solidFill>
              </a:rPr>
              <a:t>of the name it belongs to.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e.g. </a:t>
            </a:r>
            <a:r>
              <a:rPr lang="en-GB" b="1" dirty="0">
                <a:solidFill>
                  <a:schemeClr val="bg1"/>
                </a:solidFill>
              </a:rPr>
              <a:t>the man’s bike.</a:t>
            </a:r>
          </a:p>
        </p:txBody>
      </p:sp>
    </p:spTree>
    <p:extLst>
      <p:ext uri="{BB962C8B-B14F-4D97-AF65-F5344CB8AC3E}">
        <p14:creationId xmlns:p14="http://schemas.microsoft.com/office/powerpoint/2010/main" val="1778083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27EC617-03C4-435C-925D-9076A0429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" t="10030" r="3909" b="16380"/>
          <a:stretch>
            <a:fillRect/>
          </a:stretch>
        </p:blipFill>
        <p:spPr bwMode="auto">
          <a:xfrm>
            <a:off x="1366703" y="1996130"/>
            <a:ext cx="9458593" cy="4847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4">
            <a:extLst>
              <a:ext uri="{FF2B5EF4-FFF2-40B4-BE49-F238E27FC236}">
                <a16:creationId xmlns:a16="http://schemas.microsoft.com/office/drawing/2014/main" id="{F6311AE3-EA20-49EC-89CD-BC8542D13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2847" y="204467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Showing Possession</a:t>
            </a: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5910B1A5-DDE0-42F2-8ABE-5240E7652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04" y="975992"/>
            <a:ext cx="8645658" cy="895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eaLnBrk="1" hangingPunct="1"/>
            <a:r>
              <a:rPr lang="en-GB" altLang="en-US" sz="2200" dirty="0">
                <a:latin typeface="+mj-lt"/>
              </a:rPr>
              <a:t>We also use an apostrophe and an ‘s’ to show when something belongs to a proper noun (a name that begins with a capital letter).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99A6E9-4E5D-4253-BD5C-17C4B5CE5E19}"/>
              </a:ext>
            </a:extLst>
          </p:cNvPr>
          <p:cNvSpPr/>
          <p:nvPr/>
        </p:nvSpPr>
        <p:spPr>
          <a:xfrm>
            <a:off x="2793561" y="6054114"/>
            <a:ext cx="7327900" cy="7143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e.g. India’s national flag has three horizontal stripes on it.</a:t>
            </a:r>
          </a:p>
        </p:txBody>
      </p:sp>
    </p:spTree>
    <p:extLst>
      <p:ext uri="{BB962C8B-B14F-4D97-AF65-F5344CB8AC3E}">
        <p14:creationId xmlns:p14="http://schemas.microsoft.com/office/powerpoint/2010/main" val="154225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A8904583-1BDE-41FA-9FC3-F05FBDF00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0305" y="202004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 of Possession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920CCB-089A-46CC-9E0C-F047ED4F0228}"/>
              </a:ext>
            </a:extLst>
          </p:cNvPr>
          <p:cNvSpPr/>
          <p:nvPr/>
        </p:nvSpPr>
        <p:spPr>
          <a:xfrm>
            <a:off x="1630924" y="1218602"/>
            <a:ext cx="8930152" cy="84772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500" dirty="0">
                <a:solidFill>
                  <a:schemeClr val="bg1"/>
                </a:solidFill>
              </a:rPr>
              <a:t>The next few slides show examples of how to use apostrophes of possession with singular and proper nouns.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008B5636-0BBA-4F2A-9D7C-B6C7A4BA29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6" b="14230"/>
          <a:stretch>
            <a:fillRect/>
          </a:stretch>
        </p:blipFill>
        <p:spPr bwMode="auto">
          <a:xfrm>
            <a:off x="1630924" y="2311400"/>
            <a:ext cx="8930152" cy="4344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6117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2673F30E-8B21-464C-ABA8-13F90F6E17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6617" y="417904"/>
            <a:ext cx="9078765" cy="779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 of Possession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C695DE-48B5-4C63-B1F7-1B730DA229B3}"/>
              </a:ext>
            </a:extLst>
          </p:cNvPr>
          <p:cNvSpPr/>
          <p:nvPr/>
        </p:nvSpPr>
        <p:spPr>
          <a:xfrm>
            <a:off x="1556617" y="1189429"/>
            <a:ext cx="9078765" cy="85688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500" dirty="0">
                <a:solidFill>
                  <a:schemeClr val="bg1"/>
                </a:solidFill>
              </a:rPr>
              <a:t>Catherine’s house is old and large.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C228BA66-4680-4B8F-99E4-835E33297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84" b="19016"/>
          <a:stretch>
            <a:fillRect/>
          </a:stretch>
        </p:blipFill>
        <p:spPr bwMode="auto">
          <a:xfrm>
            <a:off x="1556617" y="2167328"/>
            <a:ext cx="9078765" cy="4418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6407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009E0D07-67BB-46C5-9DBF-32FF18273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5394" y="347565"/>
            <a:ext cx="9180394" cy="77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 of Possession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30E3F0-3FE0-4F97-A6DB-C1B757E2014C}"/>
              </a:ext>
            </a:extLst>
          </p:cNvPr>
          <p:cNvSpPr/>
          <p:nvPr/>
        </p:nvSpPr>
        <p:spPr>
          <a:xfrm>
            <a:off x="1345394" y="1119090"/>
            <a:ext cx="9180394" cy="849262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500" dirty="0">
                <a:solidFill>
                  <a:schemeClr val="bg1"/>
                </a:solidFill>
              </a:rPr>
              <a:t>The cat’s eyes are different colours.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13236349-5C8A-4E97-87EC-314D4DEC7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7" b="14932"/>
          <a:stretch>
            <a:fillRect/>
          </a:stretch>
        </p:blipFill>
        <p:spPr bwMode="auto">
          <a:xfrm>
            <a:off x="1362856" y="2074765"/>
            <a:ext cx="9159777" cy="4468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4295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B23F33B6-A0E4-4388-874B-D4E14354D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2515" y="319430"/>
            <a:ext cx="9377785" cy="795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 of Possession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153A6-FF90-47EE-B129-2A97125068B3}"/>
              </a:ext>
            </a:extLst>
          </p:cNvPr>
          <p:cNvSpPr/>
          <p:nvPr/>
        </p:nvSpPr>
        <p:spPr>
          <a:xfrm>
            <a:off x="1162515" y="1090955"/>
            <a:ext cx="9377785" cy="87372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dirty="0"/>
              <a:t>St Paul’s Cathedral is in central London.</a:t>
            </a:r>
            <a:endParaRPr lang="en-GB" altLang="en-US" sz="2500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AE413BCF-8406-406D-AEDA-07D0C3FE5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6" b="1465"/>
          <a:stretch>
            <a:fillRect/>
          </a:stretch>
        </p:blipFill>
        <p:spPr bwMode="auto">
          <a:xfrm>
            <a:off x="1179977" y="2045042"/>
            <a:ext cx="9356725" cy="457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4254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EA8207DE-2DAA-4874-8C3E-52F4C6FBE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8143" y="291294"/>
            <a:ext cx="9283294" cy="772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 of Possession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CB62A0-A57A-425A-81E7-824858E94944}"/>
              </a:ext>
            </a:extLst>
          </p:cNvPr>
          <p:cNvSpPr/>
          <p:nvPr/>
        </p:nvSpPr>
        <p:spPr>
          <a:xfrm>
            <a:off x="1458143" y="1062819"/>
            <a:ext cx="9283294" cy="8010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dirty="0"/>
              <a:t>Rachel’s favourite sport is running.</a:t>
            </a:r>
            <a:endParaRPr lang="en-GB" altLang="en-US" sz="2500" b="1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34669E2D-03EA-4FB9-8348-D0AD6BFA4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9" r="20314"/>
          <a:stretch>
            <a:fillRect/>
          </a:stretch>
        </p:blipFill>
        <p:spPr bwMode="auto">
          <a:xfrm>
            <a:off x="1458143" y="2037544"/>
            <a:ext cx="9275713" cy="453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1571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1225CADA-3D7B-4907-B9C4-E67A126CC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7259" y="347565"/>
            <a:ext cx="9190364" cy="794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 of Possession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5AE189-8008-41A2-AB45-2C20986597EB}"/>
              </a:ext>
            </a:extLst>
          </p:cNvPr>
          <p:cNvSpPr/>
          <p:nvPr/>
        </p:nvSpPr>
        <p:spPr>
          <a:xfrm>
            <a:off x="1317259" y="1119090"/>
            <a:ext cx="9190364" cy="873273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dirty="0"/>
              <a:t>The forest’s light is always changing.</a:t>
            </a:r>
            <a:endParaRPr lang="en-GB" altLang="en-US" sz="2500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5F494780-CA31-4F7E-A1D1-083FC4F00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6" b="14230"/>
          <a:stretch>
            <a:fillRect/>
          </a:stretch>
        </p:blipFill>
        <p:spPr bwMode="auto">
          <a:xfrm>
            <a:off x="1317259" y="2103340"/>
            <a:ext cx="9205375" cy="4478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9380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34FA714C-ED79-440A-B97B-3E6280E3F0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0650" y="206888"/>
            <a:ext cx="9528932" cy="783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algn="ctr" eaLnBrk="1" hangingPunct="1"/>
            <a:r>
              <a:rPr lang="en-GB" altLang="en-US" sz="3600" b="1" dirty="0">
                <a:solidFill>
                  <a:srgbClr val="87BD31"/>
                </a:solidFill>
                <a:latin typeface="+mj-lt"/>
                <a:ea typeface="Clear Sans Light"/>
                <a:cs typeface="Clear Sans Light"/>
              </a:rPr>
              <a:t>Apostrophes of Possession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67235F-DD56-471A-AF88-7455F64FC1B1}"/>
              </a:ext>
            </a:extLst>
          </p:cNvPr>
          <p:cNvSpPr/>
          <p:nvPr/>
        </p:nvSpPr>
        <p:spPr>
          <a:xfrm>
            <a:off x="1190650" y="978413"/>
            <a:ext cx="9528932" cy="86139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dirty="0"/>
              <a:t>The Statue of Liberty is probably one of America’s most</a:t>
            </a:r>
            <a:br>
              <a:rPr lang="en-GB" altLang="en-US" sz="2500" dirty="0"/>
            </a:br>
            <a:r>
              <a:rPr lang="en-GB" altLang="en-US" sz="2500" dirty="0"/>
              <a:t>famous landmarks.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7D3A20FF-B921-4606-BA95-D039AA1C8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4"/>
          <a:stretch>
            <a:fillRect/>
          </a:stretch>
        </p:blipFill>
        <p:spPr bwMode="auto">
          <a:xfrm>
            <a:off x="1190650" y="1957900"/>
            <a:ext cx="9528932" cy="4645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654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285</Words>
  <Application>Microsoft Office PowerPoint</Application>
  <PresentationFormat>Widescreen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StaffHarrison</dc:creator>
  <cp:lastModifiedBy>StaffHarrison</cp:lastModifiedBy>
  <cp:revision>3</cp:revision>
  <dcterms:created xsi:type="dcterms:W3CDTF">2020-07-02T13:16:54Z</dcterms:created>
  <dcterms:modified xsi:type="dcterms:W3CDTF">2020-07-02T13:25:21Z</dcterms:modified>
</cp:coreProperties>
</file>