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5"/>
  </p:notesMasterIdLst>
  <p:sldIdLst>
    <p:sldId id="258" r:id="rId2"/>
    <p:sldId id="278" r:id="rId3"/>
    <p:sldId id="279" r:id="rId4"/>
    <p:sldId id="259" r:id="rId5"/>
    <p:sldId id="261" r:id="rId6"/>
    <p:sldId id="270" r:id="rId7"/>
    <p:sldId id="277" r:id="rId8"/>
    <p:sldId id="276" r:id="rId9"/>
    <p:sldId id="260" r:id="rId10"/>
    <p:sldId id="271" r:id="rId11"/>
    <p:sldId id="262" r:id="rId12"/>
    <p:sldId id="272" r:id="rId13"/>
    <p:sldId id="263" r:id="rId14"/>
    <p:sldId id="273" r:id="rId15"/>
    <p:sldId id="264" r:id="rId16"/>
    <p:sldId id="274" r:id="rId17"/>
    <p:sldId id="284" r:id="rId18"/>
    <p:sldId id="298" r:id="rId19"/>
    <p:sldId id="285" r:id="rId20"/>
    <p:sldId id="281" r:id="rId21"/>
    <p:sldId id="265" r:id="rId22"/>
    <p:sldId id="291" r:id="rId23"/>
    <p:sldId id="287" r:id="rId24"/>
    <p:sldId id="292" r:id="rId25"/>
    <p:sldId id="293" r:id="rId26"/>
    <p:sldId id="294" r:id="rId27"/>
    <p:sldId id="295" r:id="rId28"/>
    <p:sldId id="296" r:id="rId29"/>
    <p:sldId id="297" r:id="rId30"/>
    <p:sldId id="267" r:id="rId31"/>
    <p:sldId id="299" r:id="rId32"/>
    <p:sldId id="268" r:id="rId33"/>
    <p:sldId id="269" r:id="rId3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FFB6"/>
    <a:srgbClr val="6AA84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74"/>
  </p:normalViewPr>
  <p:slideViewPr>
    <p:cSldViewPr snapToGrid="0">
      <p:cViewPr varScale="1">
        <p:scale>
          <a:sx n="160" d="100"/>
          <a:sy n="160" d="100"/>
        </p:scale>
        <p:origin x="-204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oceanng?utm_source=unsplash&amp;utm_medium=referral&amp;utm_content=creditCopyText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unsplash.com/s/photos/clock?utm_source=unsplash&amp;utm_medium=referral&amp;utm_content=creditCopyText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oceanng?utm_source=unsplash&amp;utm_medium=referral&amp;utm_content=creditCopyText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unsplash.com/s/photos/clock?utm_source=unsplash&amp;utm_medium=referral&amp;utm_content=creditCopyText" TargetMode="Externa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beemagic275?utm_source=unsplash&amp;utm_medium=referral&amp;utm_content=creditCopyText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unsplash.com/s/photos/whisper?utm_source=unsplash&amp;utm_medium=referral&amp;utm_content=creditCopyText" TargetMode="Externa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beemagic275?utm_source=unsplash&amp;utm_medium=referral&amp;utm_content=creditCopyText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unsplash.com/s/photos/whisper?utm_source=unsplash&amp;utm_medium=referral&amp;utm_content=creditCopyText" TargetMode="Externa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89f7a28c0e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89f7a28c0e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89f7a28c0e_0_1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89f7a28c0e_0_1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89f7a28c0e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89f7a28c0e_0_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89f7a28c0e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89f7a28c0e_0_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89f7a28c0e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89f7a28c0e_0_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9f7a28c0e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9f7a28c0e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/>
              <a:t>Photo by </a:t>
            </a:r>
            <a:r>
              <a:rPr lang="en-GB" dirty="0">
                <a:hlinkClick r:id="rId3"/>
              </a:rPr>
              <a:t>Ocean Ng</a:t>
            </a:r>
            <a:r>
              <a:rPr lang="en-GB" dirty="0"/>
              <a:t> on </a:t>
            </a:r>
            <a:r>
              <a:rPr lang="en-GB" dirty="0">
                <a:hlinkClick r:id="rId4"/>
              </a:rPr>
              <a:t>Unsplash</a:t>
            </a: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9f7a28c0e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9f7a28c0e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/>
              <a:t>Photo by </a:t>
            </a:r>
            <a:r>
              <a:rPr lang="en-GB" dirty="0">
                <a:hlinkClick r:id="rId3"/>
              </a:rPr>
              <a:t>Ocean Ng</a:t>
            </a:r>
            <a:r>
              <a:rPr lang="en-GB" dirty="0"/>
              <a:t> on </a:t>
            </a:r>
            <a:r>
              <a:rPr lang="en-GB" dirty="0">
                <a:hlinkClick r:id="rId4"/>
              </a:rPr>
              <a:t>Unsplash</a:t>
            </a: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89f7a28c0e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89f7a28c0e_0_1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89f7a28c0e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89f7a28c0e_0_1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89f7a28c0e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89f7a28c0e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Photo by </a:t>
            </a:r>
            <a:r>
              <a:rPr lang="en-GB" dirty="0">
                <a:hlinkClick r:id="rId3"/>
              </a:rPr>
              <a:t>Nguyễn Phúc</a:t>
            </a:r>
            <a:r>
              <a:rPr lang="en-GB" dirty="0"/>
              <a:t> on </a:t>
            </a:r>
            <a:r>
              <a:rPr lang="en-GB" dirty="0">
                <a:hlinkClick r:id="rId4"/>
              </a:rPr>
              <a:t>Unsplash</a:t>
            </a: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89f7a28c0e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89f7a28c0e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Photo by </a:t>
            </a:r>
            <a:r>
              <a:rPr lang="en-GB" dirty="0">
                <a:hlinkClick r:id="rId3"/>
              </a:rPr>
              <a:t>Nguyễn Phúc</a:t>
            </a:r>
            <a:r>
              <a:rPr lang="en-GB" dirty="0"/>
              <a:t> on </a:t>
            </a:r>
            <a:r>
              <a:rPr lang="en-GB" dirty="0">
                <a:hlinkClick r:id="rId4"/>
              </a:rPr>
              <a:t>Unsplash</a:t>
            </a: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9f7a28c0e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89f7a28c0e_0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9f7a28c0e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89f7a28c0e_0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89f7a28c0e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89f7a28c0e_0_1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89f7a28c0e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89f7a28c0e_0_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89f7a28c0e_0_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89f7a28c0e_0_2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89f7a28c0e_0_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89f7a28c0e_0_2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89f7a28c0e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89f7a28c0e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8a118b246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8a118b246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F44412C-48B0-8642-8DC1-C76668E9D83F}"/>
              </a:ext>
            </a:extLst>
          </p:cNvPr>
          <p:cNvSpPr/>
          <p:nvPr/>
        </p:nvSpPr>
        <p:spPr>
          <a:xfrm>
            <a:off x="1767650" y="2947533"/>
            <a:ext cx="6096000" cy="1897892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en-GB" sz="11733" b="1" dirty="0" err="1">
                <a:ln w="28575">
                  <a:solidFill>
                    <a:srgbClr val="6AA84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wh</a:t>
            </a:r>
            <a:endParaRPr lang="en-GB" sz="11733" b="1" dirty="0">
              <a:ln w="28575">
                <a:solidFill>
                  <a:srgbClr val="6AA84F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04C8EA0-44B4-FA44-9FA3-7BA234FB01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3649" y="128577"/>
            <a:ext cx="4329807" cy="28892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839" y="398250"/>
            <a:ext cx="8520600" cy="841800"/>
          </a:xfrm>
        </p:spPr>
        <p:txBody>
          <a:bodyPr/>
          <a:lstStyle/>
          <a:p>
            <a:r>
              <a:rPr lang="en-GB" dirty="0" smtClean="0"/>
              <a:t>Today our sound is a tricky digraph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BF44412C-48B0-8642-8DC1-C76668E9D83F}"/>
              </a:ext>
            </a:extLst>
          </p:cNvPr>
          <p:cNvSpPr/>
          <p:nvPr/>
        </p:nvSpPr>
        <p:spPr>
          <a:xfrm>
            <a:off x="1673865" y="1318026"/>
            <a:ext cx="6096000" cy="1897892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en-GB" sz="11733" b="1" dirty="0" err="1">
                <a:ln w="28575">
                  <a:solidFill>
                    <a:srgbClr val="6AA84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wh</a:t>
            </a:r>
            <a:endParaRPr lang="en-GB" sz="11733" b="1" dirty="0">
              <a:ln w="28575">
                <a:solidFill>
                  <a:srgbClr val="6AA84F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6415" y="2983523"/>
            <a:ext cx="662353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dirty="0" smtClean="0"/>
              <a:t>Notice how you can hear </a:t>
            </a:r>
          </a:p>
          <a:p>
            <a:pPr algn="ctr"/>
            <a:r>
              <a:rPr lang="en-GB" sz="3400" dirty="0" smtClean="0"/>
              <a:t>the ‘w’ but the ‘h’ is</a:t>
            </a:r>
            <a:r>
              <a:rPr lang="en-GB" sz="3400" i="1" dirty="0" smtClean="0"/>
              <a:t> silent</a:t>
            </a:r>
            <a:r>
              <a:rPr lang="en-GB" sz="3400" dirty="0" smtClean="0"/>
              <a:t>.</a:t>
            </a:r>
            <a:endParaRPr lang="en-US" sz="3400" dirty="0"/>
          </a:p>
        </p:txBody>
      </p:sp>
      <p:sp>
        <p:nvSpPr>
          <p:cNvPr id="5" name="Rectangle 4"/>
          <p:cNvSpPr/>
          <p:nvPr/>
        </p:nvSpPr>
        <p:spPr>
          <a:xfrm>
            <a:off x="2758918" y="4363893"/>
            <a:ext cx="41537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https://www.youtube.com/watch?v=TBA-R3Sx1Pc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6455" y="796834"/>
            <a:ext cx="8520600" cy="841800"/>
          </a:xfrm>
        </p:spPr>
        <p:txBody>
          <a:bodyPr/>
          <a:lstStyle/>
          <a:p>
            <a:r>
              <a:rPr lang="en-US" sz="2000" dirty="0" smtClean="0"/>
              <a:t>https://www.youtube.com/watch?v=vuYZVrh1iPc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211015" y="257908"/>
            <a:ext cx="46130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Let Geraldine help you:</a:t>
            </a:r>
            <a:endParaRPr lang="en-US" dirty="0"/>
          </a:p>
        </p:txBody>
      </p:sp>
      <p:pic>
        <p:nvPicPr>
          <p:cNvPr id="54274" name="Picture 2" descr="Image result for giraff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071" y="745143"/>
            <a:ext cx="1822295" cy="102504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153360" y="3599456"/>
            <a:ext cx="41504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https://www.youtube.com/watch?v=rGOtW405L1o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01862" y="2975379"/>
            <a:ext cx="46130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Let’s sing:</a:t>
            </a:r>
            <a:endParaRPr lang="en-US" dirty="0"/>
          </a:p>
        </p:txBody>
      </p:sp>
      <p:pic>
        <p:nvPicPr>
          <p:cNvPr id="54276" name="Picture 4" descr="Image result for wha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4119" y="3200401"/>
            <a:ext cx="1812182" cy="12081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 txBox="1"/>
          <p:nvPr/>
        </p:nvSpPr>
        <p:spPr>
          <a:xfrm>
            <a:off x="2970275" y="304950"/>
            <a:ext cx="3729000" cy="108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400" u="sng">
                <a:latin typeface="Comic Sans MS"/>
                <a:ea typeface="Comic Sans MS"/>
                <a:cs typeface="Comic Sans MS"/>
                <a:sym typeface="Comic Sans MS"/>
              </a:rPr>
              <a:t>Reading</a:t>
            </a:r>
            <a:endParaRPr sz="3400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1988375" y="1499050"/>
            <a:ext cx="5692800" cy="34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0" rIns="91425" bIns="274300" anchor="t" anchorCtr="0">
            <a:noAutofit/>
          </a:bodyPr>
          <a:lstStyle/>
          <a:p>
            <a:pPr marL="640080" lvl="0" indent="-627380" algn="l" rtl="0">
              <a:spcBef>
                <a:spcPts val="0"/>
              </a:spcBef>
              <a:spcAft>
                <a:spcPts val="0"/>
              </a:spcAft>
              <a:buSzPts val="3400"/>
              <a:buFont typeface="Comic Sans MS"/>
              <a:buAutoNum type="arabicPeriod"/>
            </a:pPr>
            <a:r>
              <a:rPr lang="en" sz="3400" dirty="0">
                <a:latin typeface="Comic Sans MS"/>
                <a:ea typeface="Comic Sans MS"/>
                <a:cs typeface="Comic Sans MS"/>
                <a:sym typeface="Comic Sans MS"/>
              </a:rPr>
              <a:t>Segment the word</a:t>
            </a: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640080" lvl="0" indent="-627380" algn="l" rtl="0">
              <a:spcBef>
                <a:spcPts val="0"/>
              </a:spcBef>
              <a:spcAft>
                <a:spcPts val="0"/>
              </a:spcAft>
              <a:buSzPts val="3400"/>
            </a:pPr>
            <a:r>
              <a:rPr lang="en" sz="3400" dirty="0" smtClean="0">
                <a:latin typeface="Comic Sans MS"/>
                <a:ea typeface="Comic Sans MS"/>
                <a:cs typeface="Comic Sans MS"/>
                <a:sym typeface="Comic Sans MS"/>
              </a:rPr>
              <a:t>2.  Blend </a:t>
            </a:r>
            <a:r>
              <a:rPr lang="en" sz="3400" dirty="0">
                <a:latin typeface="Comic Sans MS"/>
                <a:ea typeface="Comic Sans MS"/>
                <a:cs typeface="Comic Sans MS"/>
                <a:sym typeface="Comic Sans MS"/>
              </a:rPr>
              <a:t>the word</a:t>
            </a: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640080" lvl="0" indent="-627380" algn="l" rtl="0">
              <a:spcBef>
                <a:spcPts val="0"/>
              </a:spcBef>
              <a:spcAft>
                <a:spcPts val="0"/>
              </a:spcAft>
              <a:buSzPts val="3400"/>
            </a:pPr>
            <a:r>
              <a:rPr lang="en" sz="3400" dirty="0" smtClean="0">
                <a:latin typeface="Comic Sans MS"/>
                <a:ea typeface="Comic Sans MS"/>
                <a:cs typeface="Comic Sans MS"/>
                <a:sym typeface="Comic Sans MS"/>
              </a:rPr>
              <a:t>3.  Say </a:t>
            </a:r>
            <a:r>
              <a:rPr lang="en" sz="3400" dirty="0">
                <a:latin typeface="Comic Sans MS"/>
                <a:ea typeface="Comic Sans MS"/>
                <a:cs typeface="Comic Sans MS"/>
                <a:sym typeface="Comic Sans MS"/>
              </a:rPr>
              <a:t>the word</a:t>
            </a: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1775575" y="2173425"/>
            <a:ext cx="58158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>
                <a:latin typeface="Comic Sans MS"/>
                <a:ea typeface="Comic Sans MS"/>
                <a:cs typeface="Comic Sans MS"/>
                <a:sym typeface="Comic Sans MS"/>
              </a:rPr>
              <a:t>wheel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8" name="Google Shape;98;p18"/>
          <p:cNvSpPr/>
          <p:nvPr/>
        </p:nvSpPr>
        <p:spPr>
          <a:xfrm>
            <a:off x="2013490" y="4353028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18"/>
          <p:cNvSpPr/>
          <p:nvPr/>
        </p:nvSpPr>
        <p:spPr>
          <a:xfrm>
            <a:off x="6424773" y="4365060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8"/>
          <p:cNvSpPr/>
          <p:nvPr/>
        </p:nvSpPr>
        <p:spPr>
          <a:xfrm>
            <a:off x="4382498" y="4353028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1D6200E-899C-9D43-BFE8-CBD571D7B1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014" y="167447"/>
            <a:ext cx="3585256" cy="23924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1775575" y="2173425"/>
            <a:ext cx="58158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>
                <a:latin typeface="Comic Sans MS"/>
                <a:ea typeface="Comic Sans MS"/>
                <a:cs typeface="Comic Sans MS"/>
                <a:sym typeface="Comic Sans MS"/>
              </a:rPr>
              <a:t>wheel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1D6200E-899C-9D43-BFE8-CBD571D7B1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014" y="167447"/>
            <a:ext cx="3585256" cy="23924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9144000" cy="5262979"/>
          </a:xfrm>
          <a:prstGeom prst="rect">
            <a:avLst/>
          </a:prstGeom>
          <a:solidFill>
            <a:srgbClr val="B4FFB6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  <p:sp>
        <p:nvSpPr>
          <p:cNvPr id="4" name="Google Shape;97;p18"/>
          <p:cNvSpPr txBox="1"/>
          <p:nvPr/>
        </p:nvSpPr>
        <p:spPr>
          <a:xfrm>
            <a:off x="1775575" y="2173425"/>
            <a:ext cx="58158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smtClean="0">
                <a:latin typeface="Comic Sans MS"/>
                <a:ea typeface="Comic Sans MS"/>
                <a:cs typeface="Comic Sans MS"/>
                <a:sym typeface="Comic Sans MS"/>
              </a:rPr>
              <a:t>wheat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98;p18"/>
          <p:cNvSpPr/>
          <p:nvPr/>
        </p:nvSpPr>
        <p:spPr>
          <a:xfrm>
            <a:off x="2013490" y="4353028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99;p18"/>
          <p:cNvSpPr/>
          <p:nvPr/>
        </p:nvSpPr>
        <p:spPr>
          <a:xfrm>
            <a:off x="6547865" y="4359198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100;p18"/>
          <p:cNvSpPr/>
          <p:nvPr/>
        </p:nvSpPr>
        <p:spPr>
          <a:xfrm>
            <a:off x="4382498" y="4353028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" name="Picture 2" descr="Image result for whe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063260" y="181709"/>
            <a:ext cx="3905915" cy="2139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1775575" y="2173425"/>
            <a:ext cx="58158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smtClean="0">
                <a:latin typeface="Comic Sans MS"/>
                <a:ea typeface="Comic Sans MS"/>
                <a:cs typeface="Comic Sans MS"/>
                <a:sym typeface="Comic Sans MS"/>
              </a:rPr>
              <a:t>wheat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074" name="Picture 2" descr="Image result for whea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063260" y="181709"/>
            <a:ext cx="3905915" cy="2139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/>
          <p:nvPr/>
        </p:nvSpPr>
        <p:spPr>
          <a:xfrm>
            <a:off x="2173350" y="2166700"/>
            <a:ext cx="47973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>
                <a:latin typeface="Comic Sans MS"/>
                <a:ea typeface="Comic Sans MS"/>
                <a:cs typeface="Comic Sans MS"/>
                <a:sym typeface="Comic Sans MS"/>
              </a:rPr>
              <a:t>when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8" name="Google Shape;88;p17"/>
          <p:cNvSpPr/>
          <p:nvPr/>
        </p:nvSpPr>
        <p:spPr>
          <a:xfrm>
            <a:off x="6069373" y="436372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17"/>
          <p:cNvSpPr/>
          <p:nvPr/>
        </p:nvSpPr>
        <p:spPr>
          <a:xfrm>
            <a:off x="5046833" y="436372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7"/>
          <p:cNvSpPr/>
          <p:nvPr/>
        </p:nvSpPr>
        <p:spPr>
          <a:xfrm>
            <a:off x="2589993" y="4363725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AE596D2-0B53-654D-9341-007B0A9CDF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7967" y="233265"/>
            <a:ext cx="3065106" cy="20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/>
          <p:nvPr/>
        </p:nvSpPr>
        <p:spPr>
          <a:xfrm>
            <a:off x="2173350" y="2166700"/>
            <a:ext cx="47973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>
                <a:latin typeface="Comic Sans MS"/>
                <a:ea typeface="Comic Sans MS"/>
                <a:cs typeface="Comic Sans MS"/>
                <a:sym typeface="Comic Sans MS"/>
              </a:rPr>
              <a:t>when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AE596D2-0B53-654D-9341-007B0A9CDF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7967" y="233265"/>
            <a:ext cx="3065106" cy="20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9"/>
          <p:cNvSpPr txBox="1"/>
          <p:nvPr/>
        </p:nvSpPr>
        <p:spPr>
          <a:xfrm>
            <a:off x="1461800" y="1904450"/>
            <a:ext cx="63537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err="1">
                <a:latin typeface="Comic Sans MS"/>
                <a:ea typeface="Comic Sans MS"/>
                <a:cs typeface="Comic Sans MS"/>
                <a:sym typeface="Comic Sans MS"/>
              </a:rPr>
              <a:t>whemp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6" name="Google Shape;106;p19"/>
          <p:cNvSpPr/>
          <p:nvPr/>
        </p:nvSpPr>
        <p:spPr>
          <a:xfrm>
            <a:off x="1799700" y="4402875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19"/>
          <p:cNvSpPr/>
          <p:nvPr/>
        </p:nvSpPr>
        <p:spPr>
          <a:xfrm>
            <a:off x="7024263" y="444202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0" name="Google Shape;11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81400" y="134025"/>
            <a:ext cx="1871925" cy="2378236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9"/>
          <p:cNvSpPr/>
          <p:nvPr/>
        </p:nvSpPr>
        <p:spPr>
          <a:xfrm>
            <a:off x="5686263" y="4462270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" name="Google Shape;111;p19">
            <a:extLst>
              <a:ext uri="{FF2B5EF4-FFF2-40B4-BE49-F238E27FC236}">
                <a16:creationId xmlns:a16="http://schemas.microsoft.com/office/drawing/2014/main" xmlns="" id="{7EA31B26-D9BA-DC4B-80A7-48AACAE58518}"/>
              </a:ext>
            </a:extLst>
          </p:cNvPr>
          <p:cNvSpPr/>
          <p:nvPr/>
        </p:nvSpPr>
        <p:spPr>
          <a:xfrm>
            <a:off x="4398300" y="440287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9"/>
          <p:cNvSpPr txBox="1"/>
          <p:nvPr/>
        </p:nvSpPr>
        <p:spPr>
          <a:xfrm>
            <a:off x="1461800" y="1904450"/>
            <a:ext cx="63537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err="1">
                <a:latin typeface="Comic Sans MS"/>
                <a:ea typeface="Comic Sans MS"/>
                <a:cs typeface="Comic Sans MS"/>
                <a:sym typeface="Comic Sans MS"/>
              </a:rPr>
              <a:t>whemp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0" name="Google Shape;11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81400" y="134025"/>
            <a:ext cx="1871925" cy="23782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0"/>
          <p:cNvSpPr txBox="1"/>
          <p:nvPr/>
        </p:nvSpPr>
        <p:spPr>
          <a:xfrm>
            <a:off x="776614" y="2251850"/>
            <a:ext cx="7229261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>
                <a:latin typeface="Comic Sans MS"/>
                <a:ea typeface="Comic Sans MS"/>
                <a:cs typeface="Comic Sans MS"/>
                <a:sym typeface="Comic Sans MS"/>
              </a:rPr>
              <a:t>whisper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7" name="Google Shape;117;p20"/>
          <p:cNvSpPr/>
          <p:nvPr/>
        </p:nvSpPr>
        <p:spPr>
          <a:xfrm>
            <a:off x="3278338" y="444202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20"/>
          <p:cNvSpPr/>
          <p:nvPr/>
        </p:nvSpPr>
        <p:spPr>
          <a:xfrm>
            <a:off x="1098738" y="4402875"/>
            <a:ext cx="19554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0"/>
          <p:cNvSpPr/>
          <p:nvPr/>
        </p:nvSpPr>
        <p:spPr>
          <a:xfrm>
            <a:off x="5142788" y="444202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11E486C-214B-C44E-8FA4-B11F11260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4138" y="209613"/>
            <a:ext cx="3857625" cy="2571750"/>
          </a:xfrm>
          <a:prstGeom prst="rect">
            <a:avLst/>
          </a:prstGeom>
        </p:spPr>
      </p:pic>
      <p:sp>
        <p:nvSpPr>
          <p:cNvPr id="10" name="Google Shape;117;p20">
            <a:extLst>
              <a:ext uri="{FF2B5EF4-FFF2-40B4-BE49-F238E27FC236}">
                <a16:creationId xmlns:a16="http://schemas.microsoft.com/office/drawing/2014/main" xmlns="" id="{7DA2EF7B-3DCA-9144-8263-C81E6B47E678}"/>
              </a:ext>
            </a:extLst>
          </p:cNvPr>
          <p:cNvSpPr/>
          <p:nvPr/>
        </p:nvSpPr>
        <p:spPr>
          <a:xfrm>
            <a:off x="4082338" y="444202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8;p20">
            <a:extLst>
              <a:ext uri="{FF2B5EF4-FFF2-40B4-BE49-F238E27FC236}">
                <a16:creationId xmlns:a16="http://schemas.microsoft.com/office/drawing/2014/main" xmlns="" id="{8236E939-0324-204F-9649-A2F6C929C3DE}"/>
              </a:ext>
            </a:extLst>
          </p:cNvPr>
          <p:cNvSpPr/>
          <p:nvPr/>
        </p:nvSpPr>
        <p:spPr>
          <a:xfrm>
            <a:off x="5810612" y="4397900"/>
            <a:ext cx="19554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0"/>
          <p:cNvSpPr txBox="1"/>
          <p:nvPr/>
        </p:nvSpPr>
        <p:spPr>
          <a:xfrm>
            <a:off x="776614" y="2251850"/>
            <a:ext cx="7229261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>
                <a:latin typeface="Comic Sans MS"/>
                <a:ea typeface="Comic Sans MS"/>
                <a:cs typeface="Comic Sans MS"/>
                <a:sym typeface="Comic Sans MS"/>
              </a:rPr>
              <a:t>whisper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11E486C-214B-C44E-8FA4-B11F11260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4138" y="209613"/>
            <a:ext cx="3857625" cy="2571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/>
          <p:nvPr/>
        </p:nvSpPr>
        <p:spPr>
          <a:xfrm>
            <a:off x="1119673" y="2005325"/>
            <a:ext cx="6281252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err="1">
                <a:latin typeface="Comic Sans MS"/>
                <a:ea typeface="Comic Sans MS"/>
                <a:cs typeface="Comic Sans MS"/>
                <a:sym typeface="Comic Sans MS"/>
              </a:rPr>
              <a:t>wheem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7" name="Google Shape;127;p21"/>
          <p:cNvSpPr/>
          <p:nvPr/>
        </p:nvSpPr>
        <p:spPr>
          <a:xfrm>
            <a:off x="3874846" y="4245449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6371690" y="4270513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1" name="Google Shape;13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09013" y="118775"/>
            <a:ext cx="2342579" cy="245297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27;p21">
            <a:extLst>
              <a:ext uri="{FF2B5EF4-FFF2-40B4-BE49-F238E27FC236}">
                <a16:creationId xmlns:a16="http://schemas.microsoft.com/office/drawing/2014/main" xmlns="" id="{D56588DF-E5E3-2846-ACAE-753E690E5114}"/>
              </a:ext>
            </a:extLst>
          </p:cNvPr>
          <p:cNvSpPr/>
          <p:nvPr/>
        </p:nvSpPr>
        <p:spPr>
          <a:xfrm>
            <a:off x="1610618" y="4235378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/>
          <p:nvPr/>
        </p:nvSpPr>
        <p:spPr>
          <a:xfrm>
            <a:off x="1119673" y="2005325"/>
            <a:ext cx="6281252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err="1">
                <a:latin typeface="Comic Sans MS"/>
                <a:ea typeface="Comic Sans MS"/>
                <a:cs typeface="Comic Sans MS"/>
                <a:sym typeface="Comic Sans MS"/>
              </a:rPr>
              <a:t>wheem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1" name="Google Shape;13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09013" y="118775"/>
            <a:ext cx="2342579" cy="2452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015045" cy="5064368"/>
          </a:xfrm>
          <a:solidFill>
            <a:srgbClr val="B4FFB6"/>
          </a:solidFill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Google Shape;126;p21"/>
          <p:cNvSpPr txBox="1"/>
          <p:nvPr/>
        </p:nvSpPr>
        <p:spPr>
          <a:xfrm>
            <a:off x="1647212" y="2392187"/>
            <a:ext cx="6281252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smtClean="0">
                <a:latin typeface="Comic Sans MS"/>
                <a:ea typeface="Comic Sans MS"/>
                <a:cs typeface="Comic Sans MS"/>
                <a:sym typeface="Comic Sans MS"/>
              </a:rPr>
              <a:t>whisk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Google Shape;127;p21">
            <a:extLst>
              <a:ext uri="{FF2B5EF4-FFF2-40B4-BE49-F238E27FC236}">
                <a16:creationId xmlns:a16="http://schemas.microsoft.com/office/drawing/2014/main" xmlns="" id="{D56588DF-E5E3-2846-ACAE-753E690E5114}"/>
              </a:ext>
            </a:extLst>
          </p:cNvPr>
          <p:cNvSpPr/>
          <p:nvPr/>
        </p:nvSpPr>
        <p:spPr>
          <a:xfrm>
            <a:off x="2102987" y="4446393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30;p21"/>
          <p:cNvSpPr/>
          <p:nvPr/>
        </p:nvSpPr>
        <p:spPr>
          <a:xfrm>
            <a:off x="4249812" y="4481528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30;p21"/>
          <p:cNvSpPr/>
          <p:nvPr/>
        </p:nvSpPr>
        <p:spPr>
          <a:xfrm>
            <a:off x="5005951" y="4458082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" name="Picture 2" descr="Image result for whis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0836" y="599098"/>
            <a:ext cx="2881412" cy="1880333"/>
          </a:xfrm>
          <a:prstGeom prst="rect">
            <a:avLst/>
          </a:prstGeom>
          <a:noFill/>
        </p:spPr>
      </p:pic>
      <p:sp>
        <p:nvSpPr>
          <p:cNvPr id="8" name="Google Shape;130;p21"/>
          <p:cNvSpPr/>
          <p:nvPr/>
        </p:nvSpPr>
        <p:spPr>
          <a:xfrm>
            <a:off x="5902766" y="4551866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26;p21"/>
          <p:cNvSpPr txBox="1"/>
          <p:nvPr/>
        </p:nvSpPr>
        <p:spPr>
          <a:xfrm>
            <a:off x="1647212" y="2392187"/>
            <a:ext cx="6281252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smtClean="0">
                <a:latin typeface="Comic Sans MS"/>
                <a:ea typeface="Comic Sans MS"/>
                <a:cs typeface="Comic Sans MS"/>
                <a:sym typeface="Comic Sans MS"/>
              </a:rPr>
              <a:t>whisk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2" descr="Image result for whis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0836" y="599098"/>
            <a:ext cx="2881412" cy="1880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"/>
            <a:ext cx="9061938" cy="5143501"/>
          </a:xfrm>
          <a:solidFill>
            <a:srgbClr val="B4FFB6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3" name="Google Shape;126;p21"/>
          <p:cNvSpPr txBox="1"/>
          <p:nvPr/>
        </p:nvSpPr>
        <p:spPr>
          <a:xfrm>
            <a:off x="1635489" y="2392187"/>
            <a:ext cx="6281252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smtClean="0">
                <a:latin typeface="Comic Sans MS"/>
                <a:ea typeface="Comic Sans MS"/>
                <a:cs typeface="Comic Sans MS"/>
                <a:sym typeface="Comic Sans MS"/>
              </a:rPr>
              <a:t>whesk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2" descr="Image result for alien clip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31821" y="240323"/>
            <a:ext cx="2228850" cy="2828925"/>
          </a:xfrm>
          <a:prstGeom prst="rect">
            <a:avLst/>
          </a:prstGeom>
          <a:noFill/>
        </p:spPr>
      </p:pic>
      <p:sp>
        <p:nvSpPr>
          <p:cNvPr id="5" name="Google Shape;127;p21">
            <a:extLst>
              <a:ext uri="{FF2B5EF4-FFF2-40B4-BE49-F238E27FC236}">
                <a16:creationId xmlns:a16="http://schemas.microsoft.com/office/drawing/2014/main" xmlns="" id="{D56588DF-E5E3-2846-ACAE-753E690E5114}"/>
              </a:ext>
            </a:extLst>
          </p:cNvPr>
          <p:cNvSpPr/>
          <p:nvPr/>
        </p:nvSpPr>
        <p:spPr>
          <a:xfrm>
            <a:off x="2102987" y="4446393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30;p21"/>
          <p:cNvSpPr/>
          <p:nvPr/>
        </p:nvSpPr>
        <p:spPr>
          <a:xfrm>
            <a:off x="4636674" y="4452221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130;p21"/>
          <p:cNvSpPr/>
          <p:nvPr/>
        </p:nvSpPr>
        <p:spPr>
          <a:xfrm>
            <a:off x="5551074" y="4463944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130;p21"/>
          <p:cNvSpPr/>
          <p:nvPr/>
        </p:nvSpPr>
        <p:spPr>
          <a:xfrm>
            <a:off x="6500644" y="4510837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26;p21"/>
          <p:cNvSpPr txBox="1"/>
          <p:nvPr/>
        </p:nvSpPr>
        <p:spPr>
          <a:xfrm>
            <a:off x="1641350" y="2661817"/>
            <a:ext cx="6281252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smtClean="0">
                <a:latin typeface="Comic Sans MS"/>
                <a:ea typeface="Comic Sans MS"/>
                <a:cs typeface="Comic Sans MS"/>
                <a:sym typeface="Comic Sans MS"/>
              </a:rPr>
              <a:t>whesk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8370" name="Picture 2" descr="Image result for alien clip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9036" y="379290"/>
            <a:ext cx="2228850" cy="2828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2"/>
          <p:cNvSpPr txBox="1"/>
          <p:nvPr/>
        </p:nvSpPr>
        <p:spPr>
          <a:xfrm>
            <a:off x="3362475" y="304950"/>
            <a:ext cx="3729000" cy="108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400" u="sng" dirty="0" smtClean="0">
                <a:latin typeface="Comic Sans MS"/>
                <a:ea typeface="Comic Sans MS"/>
                <a:cs typeface="Comic Sans MS"/>
                <a:sym typeface="Comic Sans MS"/>
              </a:rPr>
              <a:t>Spelling</a:t>
            </a:r>
            <a:endParaRPr sz="3400" u="sng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7" name="Google Shape;137;p22"/>
          <p:cNvSpPr txBox="1"/>
          <p:nvPr/>
        </p:nvSpPr>
        <p:spPr>
          <a:xfrm>
            <a:off x="1910050" y="1388850"/>
            <a:ext cx="5939100" cy="34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5750" rIns="91425" bIns="274300" anchor="t" anchorCtr="0">
            <a:noAutofit/>
          </a:bodyPr>
          <a:lstStyle/>
          <a:p>
            <a:pPr marL="640080" lvl="0" indent="-627380" algn="l" rtl="0">
              <a:spcBef>
                <a:spcPts val="0"/>
              </a:spcBef>
              <a:spcAft>
                <a:spcPts val="0"/>
              </a:spcAft>
              <a:buSzPts val="3400"/>
              <a:buFont typeface="Comic Sans MS"/>
              <a:buAutoNum type="arabicPeriod"/>
            </a:pPr>
            <a:r>
              <a:rPr lang="en" sz="3400" dirty="0">
                <a:latin typeface="Comic Sans MS"/>
                <a:ea typeface="Comic Sans MS"/>
                <a:cs typeface="Comic Sans MS"/>
                <a:sym typeface="Comic Sans MS"/>
              </a:rPr>
              <a:t>Say the word</a:t>
            </a: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640080" lvl="0" indent="-627380" algn="l" rtl="0">
              <a:spcBef>
                <a:spcPts val="0"/>
              </a:spcBef>
              <a:spcAft>
                <a:spcPts val="0"/>
              </a:spcAft>
              <a:buSzPts val="3400"/>
            </a:pPr>
            <a:r>
              <a:rPr lang="en" sz="3400" dirty="0" smtClean="0">
                <a:latin typeface="Comic Sans MS"/>
                <a:ea typeface="Comic Sans MS"/>
                <a:cs typeface="Comic Sans MS"/>
                <a:sym typeface="Comic Sans MS"/>
              </a:rPr>
              <a:t>2.  Segment </a:t>
            </a:r>
            <a:r>
              <a:rPr lang="en" sz="3400" dirty="0">
                <a:latin typeface="Comic Sans MS"/>
                <a:ea typeface="Comic Sans MS"/>
                <a:cs typeface="Comic Sans MS"/>
                <a:sym typeface="Comic Sans MS"/>
              </a:rPr>
              <a:t>the word</a:t>
            </a: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640080" lvl="0" indent="-627380" algn="l" rtl="0">
              <a:spcBef>
                <a:spcPts val="0"/>
              </a:spcBef>
              <a:spcAft>
                <a:spcPts val="0"/>
              </a:spcAft>
              <a:buSzPts val="3400"/>
            </a:pPr>
            <a:r>
              <a:rPr lang="en" sz="3400" dirty="0" smtClean="0">
                <a:latin typeface="Comic Sans MS"/>
                <a:ea typeface="Comic Sans MS"/>
                <a:cs typeface="Comic Sans MS"/>
                <a:sym typeface="Comic Sans MS"/>
              </a:rPr>
              <a:t>3.  Write </a:t>
            </a:r>
            <a:r>
              <a:rPr lang="en" sz="3400" dirty="0">
                <a:latin typeface="Comic Sans MS"/>
                <a:ea typeface="Comic Sans MS"/>
                <a:cs typeface="Comic Sans MS"/>
                <a:sym typeface="Comic Sans MS"/>
              </a:rPr>
              <a:t>the word</a:t>
            </a:r>
            <a:endParaRPr sz="34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147" y="263434"/>
            <a:ext cx="8520600" cy="841800"/>
          </a:xfrm>
        </p:spPr>
        <p:txBody>
          <a:bodyPr/>
          <a:lstStyle/>
          <a:p>
            <a:r>
              <a:rPr lang="en-GB" sz="2500" dirty="0" smtClean="0"/>
              <a:t>Can you spell this word? Add the sound buttons.</a:t>
            </a:r>
            <a:endParaRPr lang="en-US" sz="25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1D6200E-899C-9D43-BFE8-CBD571D7B1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652" y="1339754"/>
            <a:ext cx="5265371" cy="351359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1775575" y="2173425"/>
            <a:ext cx="58158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>
                <a:latin typeface="Comic Sans MS"/>
                <a:ea typeface="Comic Sans MS"/>
                <a:cs typeface="Comic Sans MS"/>
                <a:sym typeface="Comic Sans MS"/>
              </a:rPr>
              <a:t>wheel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8" name="Google Shape;98;p18"/>
          <p:cNvSpPr/>
          <p:nvPr/>
        </p:nvSpPr>
        <p:spPr>
          <a:xfrm>
            <a:off x="2013490" y="4353028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18"/>
          <p:cNvSpPr/>
          <p:nvPr/>
        </p:nvSpPr>
        <p:spPr>
          <a:xfrm>
            <a:off x="6424773" y="4365060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8"/>
          <p:cNvSpPr/>
          <p:nvPr/>
        </p:nvSpPr>
        <p:spPr>
          <a:xfrm>
            <a:off x="4382498" y="4353028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1D6200E-899C-9D43-BFE8-CBD571D7B1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014" y="167447"/>
            <a:ext cx="3585256" cy="23924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335147" y="263434"/>
            <a:ext cx="8520600" cy="841800"/>
          </a:xfrm>
        </p:spPr>
        <p:txBody>
          <a:bodyPr/>
          <a:lstStyle/>
          <a:p>
            <a:r>
              <a:rPr lang="en-GB" sz="2500" dirty="0" smtClean="0"/>
              <a:t>Can you spell this word? Add the sound buttons.</a:t>
            </a:r>
            <a:endParaRPr lang="en-US" sz="2500" dirty="0"/>
          </a:p>
        </p:txBody>
      </p:sp>
      <p:pic>
        <p:nvPicPr>
          <p:cNvPr id="4" name="Picture 2" descr="Image result for whe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974459" y="1500554"/>
            <a:ext cx="5553886" cy="3042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whe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063260" y="181709"/>
            <a:ext cx="3905915" cy="2139462"/>
          </a:xfrm>
          <a:prstGeom prst="rect">
            <a:avLst/>
          </a:prstGeom>
          <a:noFill/>
        </p:spPr>
      </p:pic>
      <p:sp>
        <p:nvSpPr>
          <p:cNvPr id="4" name="Google Shape;97;p18"/>
          <p:cNvSpPr txBox="1"/>
          <p:nvPr/>
        </p:nvSpPr>
        <p:spPr>
          <a:xfrm>
            <a:off x="1775575" y="2173425"/>
            <a:ext cx="5815800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smtClean="0">
                <a:latin typeface="Comic Sans MS"/>
                <a:ea typeface="Comic Sans MS"/>
                <a:cs typeface="Comic Sans MS"/>
                <a:sym typeface="Comic Sans MS"/>
              </a:rPr>
              <a:t>wheat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98;p18"/>
          <p:cNvSpPr/>
          <p:nvPr/>
        </p:nvSpPr>
        <p:spPr>
          <a:xfrm>
            <a:off x="2013490" y="4353028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99;p18"/>
          <p:cNvSpPr/>
          <p:nvPr/>
        </p:nvSpPr>
        <p:spPr>
          <a:xfrm>
            <a:off x="6547865" y="4359198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100;p18"/>
          <p:cNvSpPr/>
          <p:nvPr/>
        </p:nvSpPr>
        <p:spPr>
          <a:xfrm>
            <a:off x="4382498" y="4353028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35147" y="263434"/>
            <a:ext cx="8520600" cy="841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Can you spell this word? Add the sound buttons.</a:t>
            </a:r>
            <a:endParaRPr kumimoji="0" lang="en-US" sz="25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11E486C-214B-C44E-8FA4-B11F11260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3553" y="895413"/>
            <a:ext cx="4688403" cy="312560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11E486C-214B-C44E-8FA4-B11F11260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4558" y="312875"/>
            <a:ext cx="4000310" cy="2666873"/>
          </a:xfrm>
          <a:prstGeom prst="rect">
            <a:avLst/>
          </a:prstGeom>
        </p:spPr>
      </p:pic>
      <p:sp>
        <p:nvSpPr>
          <p:cNvPr id="3" name="Google Shape;116;p20"/>
          <p:cNvSpPr txBox="1"/>
          <p:nvPr/>
        </p:nvSpPr>
        <p:spPr>
          <a:xfrm>
            <a:off x="776614" y="2251850"/>
            <a:ext cx="7229261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>
                <a:latin typeface="Comic Sans MS"/>
                <a:ea typeface="Comic Sans MS"/>
                <a:cs typeface="Comic Sans MS"/>
                <a:sym typeface="Comic Sans MS"/>
              </a:rPr>
              <a:t>whisper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Google Shape;117;p20"/>
          <p:cNvSpPr/>
          <p:nvPr/>
        </p:nvSpPr>
        <p:spPr>
          <a:xfrm>
            <a:off x="3278338" y="444202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18;p20"/>
          <p:cNvSpPr/>
          <p:nvPr/>
        </p:nvSpPr>
        <p:spPr>
          <a:xfrm>
            <a:off x="1098738" y="4402875"/>
            <a:ext cx="19554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20;p20"/>
          <p:cNvSpPr/>
          <p:nvPr/>
        </p:nvSpPr>
        <p:spPr>
          <a:xfrm>
            <a:off x="5142788" y="444202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117;p20">
            <a:extLst>
              <a:ext uri="{FF2B5EF4-FFF2-40B4-BE49-F238E27FC236}">
                <a16:creationId xmlns:a16="http://schemas.microsoft.com/office/drawing/2014/main" xmlns="" id="{7DA2EF7B-3DCA-9144-8263-C81E6B47E678}"/>
              </a:ext>
            </a:extLst>
          </p:cNvPr>
          <p:cNvSpPr/>
          <p:nvPr/>
        </p:nvSpPr>
        <p:spPr>
          <a:xfrm>
            <a:off x="4082338" y="4442025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Google Shape;118;p20"/>
          <p:cNvSpPr/>
          <p:nvPr/>
        </p:nvSpPr>
        <p:spPr>
          <a:xfrm>
            <a:off x="5835013" y="4377145"/>
            <a:ext cx="19554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whis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0123" y="1689343"/>
            <a:ext cx="4015863" cy="2620646"/>
          </a:xfrm>
          <a:prstGeom prst="rect">
            <a:avLst/>
          </a:prstGeom>
          <a:noFill/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138177" y="427557"/>
            <a:ext cx="8520600" cy="841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Can you spell this word? Add the sound buttons.</a:t>
            </a:r>
            <a:endParaRPr kumimoji="0" lang="en-US" sz="25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6;p21"/>
          <p:cNvSpPr txBox="1"/>
          <p:nvPr/>
        </p:nvSpPr>
        <p:spPr>
          <a:xfrm>
            <a:off x="1647212" y="2392187"/>
            <a:ext cx="6281252" cy="15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0" dirty="0" smtClean="0">
                <a:latin typeface="Comic Sans MS"/>
                <a:ea typeface="Comic Sans MS"/>
                <a:cs typeface="Comic Sans MS"/>
                <a:sym typeface="Comic Sans MS"/>
              </a:rPr>
              <a:t>whisk</a:t>
            </a:r>
            <a:endParaRPr sz="1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" name="Google Shape;127;p21">
            <a:extLst>
              <a:ext uri="{FF2B5EF4-FFF2-40B4-BE49-F238E27FC236}">
                <a16:creationId xmlns:a16="http://schemas.microsoft.com/office/drawing/2014/main" xmlns="" id="{D56588DF-E5E3-2846-ACAE-753E690E5114}"/>
              </a:ext>
            </a:extLst>
          </p:cNvPr>
          <p:cNvSpPr/>
          <p:nvPr/>
        </p:nvSpPr>
        <p:spPr>
          <a:xfrm>
            <a:off x="2102987" y="4446393"/>
            <a:ext cx="1781700" cy="425700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130;p21"/>
          <p:cNvSpPr/>
          <p:nvPr/>
        </p:nvSpPr>
        <p:spPr>
          <a:xfrm>
            <a:off x="4273258" y="4417052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30;p21"/>
          <p:cNvSpPr/>
          <p:nvPr/>
        </p:nvSpPr>
        <p:spPr>
          <a:xfrm>
            <a:off x="5011812" y="4446360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30;p21"/>
          <p:cNvSpPr/>
          <p:nvPr/>
        </p:nvSpPr>
        <p:spPr>
          <a:xfrm>
            <a:off x="5973104" y="4475667"/>
            <a:ext cx="347400" cy="347400"/>
          </a:xfrm>
          <a:prstGeom prst="ellipse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" name="Picture 2" descr="Image result for whis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7709" y="780805"/>
            <a:ext cx="3071446" cy="2004345"/>
          </a:xfrm>
          <a:prstGeom prst="rect">
            <a:avLst/>
          </a:prstGeom>
          <a:noFill/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335147" y="263434"/>
            <a:ext cx="8520600" cy="841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2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Can you spell this word? Add the sound buttons.</a:t>
            </a:r>
            <a:endParaRPr kumimoji="0" lang="en-US" sz="25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4"/>
          <p:cNvSpPr txBox="1"/>
          <p:nvPr/>
        </p:nvSpPr>
        <p:spPr>
          <a:xfrm>
            <a:off x="302400" y="170475"/>
            <a:ext cx="8678400" cy="108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u="sng" dirty="0">
                <a:latin typeface="Comic Sans MS"/>
                <a:ea typeface="Comic Sans MS"/>
                <a:cs typeface="Comic Sans MS"/>
                <a:sym typeface="Comic Sans MS"/>
              </a:rPr>
              <a:t>Read </a:t>
            </a:r>
            <a:r>
              <a:rPr lang="en" sz="2600" u="sng" dirty="0" smtClean="0">
                <a:latin typeface="Comic Sans MS"/>
                <a:ea typeface="Comic Sans MS"/>
                <a:cs typeface="Comic Sans MS"/>
                <a:sym typeface="Comic Sans MS"/>
              </a:rPr>
              <a:t>this sentence</a:t>
            </a:r>
            <a:endParaRPr sz="2600" u="sng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4"/>
          <p:cNvSpPr txBox="1"/>
          <p:nvPr/>
        </p:nvSpPr>
        <p:spPr>
          <a:xfrm>
            <a:off x="155861" y="3545614"/>
            <a:ext cx="8841600" cy="1690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>
                <a:latin typeface="Comic Sans MS"/>
                <a:ea typeface="Comic Sans MS"/>
                <a:cs typeface="Comic Sans MS"/>
                <a:sym typeface="Comic Sans MS"/>
              </a:rPr>
              <a:t>Wh</a:t>
            </a:r>
            <a:r>
              <a:rPr lang="en-GB" sz="4400" dirty="0">
                <a:latin typeface="Comic Sans MS"/>
                <a:ea typeface="Comic Sans MS"/>
                <a:cs typeface="Comic Sans MS"/>
                <a:sym typeface="Comic Sans MS"/>
              </a:rPr>
              <a:t>en will they </a:t>
            </a:r>
            <a:r>
              <a:rPr lang="en-GB" sz="4400" u="sng" dirty="0">
                <a:latin typeface="Comic Sans MS"/>
                <a:ea typeface="Comic Sans MS"/>
                <a:cs typeface="Comic Sans MS"/>
                <a:sym typeface="Comic Sans MS"/>
              </a:rPr>
              <a:t>wh</a:t>
            </a:r>
            <a:r>
              <a:rPr lang="en-GB" sz="4400" dirty="0">
                <a:latin typeface="Comic Sans MS"/>
                <a:ea typeface="Comic Sans MS"/>
                <a:cs typeface="Comic Sans MS"/>
                <a:sym typeface="Comic Sans MS"/>
              </a:rPr>
              <a:t>isper to me?</a:t>
            </a:r>
            <a:endParaRPr sz="44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379B753-21A2-C048-B440-0728FD5FB9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312" y="1021183"/>
            <a:ext cx="3409293" cy="22728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4"/>
          <p:cNvSpPr txBox="1"/>
          <p:nvPr/>
        </p:nvSpPr>
        <p:spPr>
          <a:xfrm>
            <a:off x="302400" y="170475"/>
            <a:ext cx="8678400" cy="108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u="sng" dirty="0">
                <a:latin typeface="Comic Sans MS"/>
                <a:ea typeface="Comic Sans MS"/>
                <a:cs typeface="Comic Sans MS"/>
                <a:sym typeface="Comic Sans MS"/>
              </a:rPr>
              <a:t>Read </a:t>
            </a:r>
            <a:r>
              <a:rPr lang="en" sz="2600" u="sng" dirty="0" smtClean="0">
                <a:latin typeface="Comic Sans MS"/>
                <a:ea typeface="Comic Sans MS"/>
                <a:cs typeface="Comic Sans MS"/>
                <a:sym typeface="Comic Sans MS"/>
              </a:rPr>
              <a:t>this sentence</a:t>
            </a:r>
            <a:endParaRPr sz="2600" u="sng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4"/>
          <p:cNvSpPr txBox="1"/>
          <p:nvPr/>
        </p:nvSpPr>
        <p:spPr>
          <a:xfrm>
            <a:off x="155861" y="3545614"/>
            <a:ext cx="8841600" cy="1690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 smtClean="0">
                <a:latin typeface="Comic Sans MS"/>
                <a:ea typeface="Comic Sans MS"/>
                <a:cs typeface="Comic Sans MS"/>
                <a:sym typeface="Comic Sans MS"/>
              </a:rPr>
              <a:t>Wh</a:t>
            </a:r>
            <a:r>
              <a:rPr lang="en-GB" sz="4400" dirty="0" smtClean="0">
                <a:latin typeface="Comic Sans MS"/>
                <a:ea typeface="Comic Sans MS"/>
                <a:cs typeface="Comic Sans MS"/>
                <a:sym typeface="Comic Sans MS"/>
              </a:rPr>
              <a:t>at is in the </a:t>
            </a:r>
            <a:r>
              <a:rPr lang="en-GB" sz="4400" u="sng" dirty="0" smtClean="0">
                <a:latin typeface="Comic Sans MS"/>
                <a:ea typeface="Comic Sans MS"/>
                <a:cs typeface="Comic Sans MS"/>
                <a:sym typeface="Comic Sans MS"/>
              </a:rPr>
              <a:t>wh</a:t>
            </a:r>
            <a:r>
              <a:rPr lang="en-GB" sz="4400" dirty="0" smtClean="0">
                <a:latin typeface="Comic Sans MS"/>
                <a:ea typeface="Comic Sans MS"/>
                <a:cs typeface="Comic Sans MS"/>
                <a:sym typeface="Comic Sans MS"/>
              </a:rPr>
              <a:t>eelbarrow?</a:t>
            </a:r>
            <a:endParaRPr sz="44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1442" name="Picture 2" descr="Image result for wheelbarro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21930" y="213756"/>
            <a:ext cx="3360718" cy="3360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5"/>
          <p:cNvSpPr txBox="1"/>
          <p:nvPr/>
        </p:nvSpPr>
        <p:spPr>
          <a:xfrm>
            <a:off x="662354" y="80775"/>
            <a:ext cx="7444154" cy="108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u="sng" dirty="0">
                <a:latin typeface="Comic Sans MS"/>
                <a:ea typeface="Comic Sans MS"/>
                <a:cs typeface="Comic Sans MS"/>
                <a:sym typeface="Comic Sans MS"/>
              </a:rPr>
              <a:t>Write your own </a:t>
            </a:r>
            <a:r>
              <a:rPr lang="en" sz="2500" u="sng" dirty="0" smtClean="0">
                <a:latin typeface="Comic Sans MS"/>
                <a:ea typeface="Comic Sans MS"/>
                <a:cs typeface="Comic Sans MS"/>
                <a:sym typeface="Comic Sans MS"/>
              </a:rPr>
              <a:t>sentence about this picture:</a:t>
            </a:r>
            <a:endParaRPr sz="2500" u="sng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4" name="Google Shape;174;p25"/>
          <p:cNvSpPr txBox="1"/>
          <p:nvPr/>
        </p:nvSpPr>
        <p:spPr>
          <a:xfrm>
            <a:off x="3185450" y="1487850"/>
            <a:ext cx="5773800" cy="288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A297437-69DB-964F-8210-5FBCD4622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579" y="946919"/>
            <a:ext cx="5518464" cy="36838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FEB5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6"/>
          <p:cNvSpPr txBox="1"/>
          <p:nvPr/>
        </p:nvSpPr>
        <p:spPr>
          <a:xfrm>
            <a:off x="3751550" y="0"/>
            <a:ext cx="53922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have learnt the digraph</a:t>
            </a:r>
            <a:endParaRPr sz="3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2000" dirty="0" smtClean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2000" dirty="0" smtClean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 a go at the activities in the folder.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2000" smtClean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Keep </a:t>
            </a:r>
            <a:r>
              <a:rPr lang="en" sz="20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 eye out for it in any of your books, newspapers, magazines, games or signs.</a:t>
            </a:r>
            <a:endParaRPr sz="20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0988" y="124850"/>
            <a:ext cx="3446750" cy="344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41000" y="3244250"/>
            <a:ext cx="1838700" cy="1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6004240-772A-EC41-8F9F-1809F1E4AC01}"/>
              </a:ext>
            </a:extLst>
          </p:cNvPr>
          <p:cNvSpPr/>
          <p:nvPr/>
        </p:nvSpPr>
        <p:spPr>
          <a:xfrm>
            <a:off x="3399650" y="899279"/>
            <a:ext cx="6096000" cy="1897892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/>
            <a:r>
              <a:rPr lang="en-GB" sz="11733" b="1" dirty="0">
                <a:ln w="28575">
                  <a:solidFill>
                    <a:srgbClr val="6AA84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/</a:t>
            </a:r>
            <a:r>
              <a:rPr lang="en-GB" sz="11733" b="1" dirty="0" err="1">
                <a:ln w="28575">
                  <a:solidFill>
                    <a:srgbClr val="6AA84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wh</a:t>
            </a:r>
            <a:r>
              <a:rPr lang="en-GB" sz="11733" b="1" dirty="0">
                <a:ln w="28575">
                  <a:solidFill>
                    <a:srgbClr val="6AA84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235</Words>
  <Application>Microsoft Office PowerPoint</Application>
  <PresentationFormat>On-screen Show (16:9)</PresentationFormat>
  <Paragraphs>89</Paragraphs>
  <Slides>33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Simple Light</vt:lpstr>
      <vt:lpstr>Slide 1</vt:lpstr>
      <vt:lpstr>Today our sound is a tricky digraph</vt:lpstr>
      <vt:lpstr>https://www.youtube.com/watch?v=vuYZVrh1iPc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   </vt:lpstr>
      <vt:lpstr>Slide 18</vt:lpstr>
      <vt:lpstr>Slide 19</vt:lpstr>
      <vt:lpstr>Slide 20</vt:lpstr>
      <vt:lpstr>Slide 21</vt:lpstr>
      <vt:lpstr>Can you spell this word? Add the sound buttons.</vt:lpstr>
      <vt:lpstr>Slide 23</vt:lpstr>
      <vt:lpstr>Can you spell this word? Add the sound buttons.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DARREN FOGARTY</dc:creator>
  <cp:lastModifiedBy>DARREN FOGARTY</cp:lastModifiedBy>
  <cp:revision>11</cp:revision>
  <dcterms:modified xsi:type="dcterms:W3CDTF">2021-02-06T13:37:06Z</dcterms:modified>
</cp:coreProperties>
</file>