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4" r:id="rId8"/>
    <p:sldId id="262" r:id="rId9"/>
    <p:sldId id="263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2AEB5-34AB-438D-98B8-1198F157B96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73217-5832-47B1-B2E9-0FCD4D32A2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775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2AEB5-34AB-438D-98B8-1198F157B96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73217-5832-47B1-B2E9-0FCD4D32A2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122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2AEB5-34AB-438D-98B8-1198F157B96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73217-5832-47B1-B2E9-0FCD4D32A2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3852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2AEB5-34AB-438D-98B8-1198F157B96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73217-5832-47B1-B2E9-0FCD4D32A2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510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2AEB5-34AB-438D-98B8-1198F157B96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73217-5832-47B1-B2E9-0FCD4D32A2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73820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2AEB5-34AB-438D-98B8-1198F157B96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73217-5832-47B1-B2E9-0FCD4D32A2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5751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2AEB5-34AB-438D-98B8-1198F157B96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73217-5832-47B1-B2E9-0FCD4D32A2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842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2AEB5-34AB-438D-98B8-1198F157B96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73217-5832-47B1-B2E9-0FCD4D32A2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326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2AEB5-34AB-438D-98B8-1198F157B96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73217-5832-47B1-B2E9-0FCD4D32A2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2673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2AEB5-34AB-438D-98B8-1198F157B96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73217-5832-47B1-B2E9-0FCD4D32A2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505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2AEB5-34AB-438D-98B8-1198F157B96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C73217-5832-47B1-B2E9-0FCD4D32A2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6917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2AEB5-34AB-438D-98B8-1198F157B969}" type="datetimeFigureOut">
              <a:rPr lang="en-GB" smtClean="0"/>
              <a:t>16/01/2021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C73217-5832-47B1-B2E9-0FCD4D32A2B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7592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teach/class-clips-video/english-ks2-wonderful-words-prefixes/zknd7nb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505097" y="1122363"/>
            <a:ext cx="11173097" cy="2387600"/>
          </a:xfrm>
        </p:spPr>
        <p:txBody>
          <a:bodyPr/>
          <a:lstStyle/>
          <a:p>
            <a:r>
              <a:rPr lang="en-GB" dirty="0" smtClean="0"/>
              <a:t>L.C. Can I use prefixes?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algn="l"/>
            <a:r>
              <a:rPr lang="en-GB" sz="3600" dirty="0" smtClean="0"/>
              <a:t>Toolkit 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238194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435429" y="618309"/>
            <a:ext cx="4023360" cy="81860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5429" y="365125"/>
            <a:ext cx="10918371" cy="1325563"/>
          </a:xfrm>
        </p:spPr>
        <p:txBody>
          <a:bodyPr/>
          <a:lstStyle/>
          <a:p>
            <a:r>
              <a:rPr lang="en-GB" dirty="0" smtClean="0"/>
              <a:t>What is a prefix?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5429" y="1825625"/>
            <a:ext cx="10918371" cy="4351338"/>
          </a:xfrm>
        </p:spPr>
        <p:txBody>
          <a:bodyPr/>
          <a:lstStyle/>
          <a:p>
            <a:pPr marL="0" indent="0">
              <a:buNone/>
            </a:pPr>
            <a:r>
              <a:rPr lang="en-US" b="1" dirty="0"/>
              <a:t>Prefixes</a:t>
            </a:r>
            <a:r>
              <a:rPr lang="en-US" dirty="0"/>
              <a:t> are groups of letters that are added to the start of words to change their meaning.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74210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365759" y="365125"/>
            <a:ext cx="11242767" cy="132556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5759" y="365125"/>
            <a:ext cx="11477897" cy="1325563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Most </a:t>
            </a:r>
            <a:r>
              <a:rPr lang="en-US" b="1" dirty="0" smtClean="0"/>
              <a:t>prefixes</a:t>
            </a:r>
            <a:r>
              <a:rPr lang="en-US" dirty="0" smtClean="0"/>
              <a:t> mean a similar thing even when they're added to different words.</a:t>
            </a:r>
            <a:br>
              <a:rPr lang="en-US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60959" y="1793966"/>
            <a:ext cx="11991702" cy="4382997"/>
          </a:xfrm>
        </p:spPr>
        <p:txBody>
          <a:bodyPr>
            <a:normAutofit/>
          </a:bodyPr>
          <a:lstStyle/>
          <a:p>
            <a:r>
              <a:rPr lang="en-US" b="1" dirty="0" smtClean="0"/>
              <a:t>un-</a:t>
            </a:r>
            <a:r>
              <a:rPr lang="en-US" dirty="0"/>
              <a:t> and </a:t>
            </a:r>
            <a:r>
              <a:rPr lang="en-US" b="1" dirty="0"/>
              <a:t>in-</a:t>
            </a:r>
            <a:r>
              <a:rPr lang="en-US" dirty="0"/>
              <a:t> usually mean ‘not’.</a:t>
            </a:r>
          </a:p>
          <a:p>
            <a:r>
              <a:rPr lang="en-US" dirty="0" smtClean="0"/>
              <a:t>For example</a:t>
            </a:r>
            <a:r>
              <a:rPr lang="en-US" dirty="0"/>
              <a:t>: </a:t>
            </a:r>
            <a:r>
              <a:rPr lang="en-US" i="1" u="sng" dirty="0"/>
              <a:t>un</a:t>
            </a:r>
            <a:r>
              <a:rPr lang="en-US" dirty="0"/>
              <a:t>happy, </a:t>
            </a:r>
            <a:r>
              <a:rPr lang="en-US" i="1" u="sng" dirty="0"/>
              <a:t>un</a:t>
            </a:r>
            <a:r>
              <a:rPr lang="en-US" dirty="0"/>
              <a:t>locked, </a:t>
            </a:r>
            <a:r>
              <a:rPr lang="en-US" i="1" u="sng" dirty="0"/>
              <a:t>un</a:t>
            </a:r>
            <a:r>
              <a:rPr lang="en-US" dirty="0"/>
              <a:t>fair and </a:t>
            </a:r>
            <a:r>
              <a:rPr lang="en-US" i="1" u="sng" dirty="0"/>
              <a:t>in</a:t>
            </a:r>
            <a:r>
              <a:rPr lang="en-US" dirty="0"/>
              <a:t>tolerant, </a:t>
            </a:r>
            <a:r>
              <a:rPr lang="en-US" i="1" u="sng" dirty="0"/>
              <a:t>in</a:t>
            </a:r>
            <a:r>
              <a:rPr lang="en-US" dirty="0"/>
              <a:t>capable, </a:t>
            </a:r>
            <a:r>
              <a:rPr lang="en-US" i="1" u="sng" dirty="0"/>
              <a:t>in</a:t>
            </a:r>
            <a:r>
              <a:rPr lang="en-US" dirty="0"/>
              <a:t>considerate</a:t>
            </a:r>
          </a:p>
          <a:p>
            <a:r>
              <a:rPr lang="en-US" b="1" dirty="0"/>
              <a:t>dis-</a:t>
            </a:r>
            <a:r>
              <a:rPr lang="en-US" dirty="0"/>
              <a:t> and </a:t>
            </a:r>
            <a:r>
              <a:rPr lang="en-US" b="1" dirty="0" err="1"/>
              <a:t>mis</a:t>
            </a:r>
            <a:r>
              <a:rPr lang="en-US" b="1" dirty="0"/>
              <a:t>-</a:t>
            </a:r>
            <a:r>
              <a:rPr lang="en-US" dirty="0"/>
              <a:t> usually have negative meanings.</a:t>
            </a:r>
          </a:p>
          <a:p>
            <a:r>
              <a:rPr lang="en-US" dirty="0"/>
              <a:t>For example: </a:t>
            </a:r>
            <a:r>
              <a:rPr lang="en-US" i="1" u="sng" dirty="0"/>
              <a:t>dis</a:t>
            </a:r>
            <a:r>
              <a:rPr lang="en-US" dirty="0"/>
              <a:t>agree, </a:t>
            </a:r>
            <a:r>
              <a:rPr lang="en-US" i="1" u="sng" dirty="0"/>
              <a:t>dis</a:t>
            </a:r>
            <a:r>
              <a:rPr lang="en-US" dirty="0"/>
              <a:t>obey, </a:t>
            </a:r>
            <a:r>
              <a:rPr lang="en-US" i="1" u="sng" dirty="0"/>
              <a:t>mis</a:t>
            </a:r>
            <a:r>
              <a:rPr lang="en-US" dirty="0"/>
              <a:t>behave, </a:t>
            </a:r>
            <a:r>
              <a:rPr lang="en-US" i="1" u="sng" dirty="0"/>
              <a:t>mis</a:t>
            </a:r>
            <a:r>
              <a:rPr lang="en-US" dirty="0"/>
              <a:t>lead</a:t>
            </a:r>
          </a:p>
          <a:p>
            <a:r>
              <a:rPr lang="en-US" b="1" dirty="0"/>
              <a:t>re-</a:t>
            </a:r>
            <a:r>
              <a:rPr lang="en-US" dirty="0"/>
              <a:t> usually means ‘again’ or ‘back’.</a:t>
            </a:r>
          </a:p>
          <a:p>
            <a:r>
              <a:rPr lang="en-US" dirty="0"/>
              <a:t>For example: </a:t>
            </a:r>
            <a:r>
              <a:rPr lang="en-US" i="1" u="sng" dirty="0"/>
              <a:t>re</a:t>
            </a:r>
            <a:r>
              <a:rPr lang="en-US" dirty="0"/>
              <a:t>do, </a:t>
            </a:r>
            <a:r>
              <a:rPr lang="en-US" i="1" u="sng" dirty="0"/>
              <a:t>re</a:t>
            </a:r>
            <a:r>
              <a:rPr lang="en-US" dirty="0"/>
              <a:t>appear, </a:t>
            </a:r>
            <a:r>
              <a:rPr lang="en-US" i="1" u="sng" dirty="0"/>
              <a:t>re</a:t>
            </a:r>
            <a:r>
              <a:rPr lang="en-US" dirty="0"/>
              <a:t>decorate</a:t>
            </a:r>
          </a:p>
          <a:p>
            <a:r>
              <a:rPr lang="en-US" b="1" dirty="0"/>
              <a:t>sub-</a:t>
            </a:r>
            <a:r>
              <a:rPr lang="en-US" dirty="0"/>
              <a:t> usually means ‘under’.</a:t>
            </a:r>
          </a:p>
          <a:p>
            <a:r>
              <a:rPr lang="en-US" dirty="0"/>
              <a:t>For example: </a:t>
            </a:r>
            <a:r>
              <a:rPr lang="en-US" i="1" u="sng" dirty="0"/>
              <a:t>sub</a:t>
            </a:r>
            <a:r>
              <a:rPr lang="en-US" dirty="0"/>
              <a:t>heading, </a:t>
            </a:r>
            <a:r>
              <a:rPr lang="en-US" i="1" u="sng" dirty="0"/>
              <a:t>sub</a:t>
            </a:r>
            <a:r>
              <a:rPr lang="en-US" dirty="0"/>
              <a:t>marine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9164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38200" y="592183"/>
            <a:ext cx="3638006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Watch the clip!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>
                <a:hlinkClick r:id="rId2"/>
              </a:rPr>
              <a:t>https://www.bbc.co.uk/teach/class-clips-video/english-ks2-wonderful-words-prefixes/zknd7nb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841394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70560" y="156754"/>
            <a:ext cx="10824754" cy="177654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Remember:</a:t>
            </a:r>
            <a:r>
              <a:rPr lang="en-US" dirty="0" smtClean="0"/>
              <a:t> 'Root words' are the basic words that are used to form other words. Root words haven't had any prefixes or suffixes added to them yet.</a:t>
            </a:r>
            <a:br>
              <a:rPr lang="en-US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Not </a:t>
            </a:r>
            <a:r>
              <a:rPr lang="en-US" dirty="0"/>
              <a:t>all </a:t>
            </a:r>
            <a:r>
              <a:rPr lang="en-US" b="1" dirty="0"/>
              <a:t>prefixes</a:t>
            </a:r>
            <a:r>
              <a:rPr lang="en-US" dirty="0"/>
              <a:t> can be added to all root words. You have to choose the correct one.</a:t>
            </a:r>
          </a:p>
          <a:p>
            <a:r>
              <a:rPr lang="en-US" dirty="0"/>
              <a:t>For example: </a:t>
            </a:r>
            <a:r>
              <a:rPr lang="en-US" b="1" dirty="0"/>
              <a:t>un-</a:t>
            </a:r>
            <a:r>
              <a:rPr lang="en-US" dirty="0"/>
              <a:t> can be added to 'happy' to make 'unhappy', but </a:t>
            </a:r>
            <a:r>
              <a:rPr lang="en-US" b="1" dirty="0"/>
              <a:t>dis-</a:t>
            </a:r>
            <a:r>
              <a:rPr lang="en-US" dirty="0"/>
              <a:t> or </a:t>
            </a:r>
            <a:r>
              <a:rPr lang="en-US" b="1" dirty="0" err="1"/>
              <a:t>mis</a:t>
            </a:r>
            <a:r>
              <a:rPr lang="en-US" b="1" dirty="0"/>
              <a:t>-</a:t>
            </a:r>
            <a:r>
              <a:rPr lang="en-US" dirty="0"/>
              <a:t> couldn't.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83077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14103" y="339634"/>
            <a:ext cx="10084526" cy="12453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Adding </a:t>
            </a:r>
            <a:r>
              <a:rPr lang="en-US" b="1" dirty="0" smtClean="0"/>
              <a:t>in-</a:t>
            </a:r>
            <a:r>
              <a:rPr lang="en-US" dirty="0" smtClean="0"/>
              <a:t> can be particularly tricky. There are three rules to remember.</a:t>
            </a:r>
            <a:br>
              <a:rPr lang="en-US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fontAlgn="t">
              <a:buNone/>
            </a:pPr>
            <a:r>
              <a:rPr lang="en-US" b="1" dirty="0" smtClean="0"/>
              <a:t>1</a:t>
            </a:r>
            <a:r>
              <a:rPr lang="en-US" b="1" dirty="0"/>
              <a:t>.</a:t>
            </a:r>
            <a:r>
              <a:rPr lang="en-US" dirty="0"/>
              <a:t> When the root word begins with an </a:t>
            </a:r>
            <a:r>
              <a:rPr lang="en-US" b="1" dirty="0"/>
              <a:t>l,</a:t>
            </a:r>
            <a:r>
              <a:rPr lang="en-US" dirty="0"/>
              <a:t> the prefix </a:t>
            </a:r>
            <a:r>
              <a:rPr lang="en-US" b="1" dirty="0"/>
              <a:t>in-</a:t>
            </a:r>
            <a:r>
              <a:rPr lang="en-US" dirty="0"/>
              <a:t> changes to </a:t>
            </a:r>
            <a:r>
              <a:rPr lang="en-US" b="1" dirty="0" err="1"/>
              <a:t>il</a:t>
            </a:r>
            <a:r>
              <a:rPr lang="en-US" b="1" dirty="0"/>
              <a:t>-.</a:t>
            </a:r>
            <a:endParaRPr lang="en-US" dirty="0"/>
          </a:p>
          <a:p>
            <a:pPr marL="0" indent="0" fontAlgn="t">
              <a:buNone/>
            </a:pPr>
            <a:r>
              <a:rPr lang="en-US" dirty="0"/>
              <a:t>For example: </a:t>
            </a:r>
            <a:r>
              <a:rPr lang="en-US" dirty="0" err="1"/>
              <a:t>il</a:t>
            </a:r>
            <a:r>
              <a:rPr lang="en-US" dirty="0"/>
              <a:t> + legal = </a:t>
            </a:r>
            <a:r>
              <a:rPr lang="en-US" i="1" u="sng" dirty="0"/>
              <a:t>il</a:t>
            </a:r>
            <a:r>
              <a:rPr lang="en-US" dirty="0"/>
              <a:t>legal</a:t>
            </a:r>
          </a:p>
          <a:p>
            <a:pPr marL="0" indent="0" fontAlgn="t">
              <a:buNone/>
            </a:pPr>
            <a:r>
              <a:rPr lang="en-US" b="1" dirty="0"/>
              <a:t>2.</a:t>
            </a:r>
            <a:r>
              <a:rPr lang="en-US" dirty="0"/>
              <a:t> When the root word begins with an </a:t>
            </a:r>
            <a:r>
              <a:rPr lang="en-US" b="1" dirty="0"/>
              <a:t>r,</a:t>
            </a:r>
            <a:r>
              <a:rPr lang="en-US" dirty="0"/>
              <a:t> the prefix </a:t>
            </a:r>
            <a:r>
              <a:rPr lang="en-US" b="1" dirty="0"/>
              <a:t>in-</a:t>
            </a:r>
            <a:r>
              <a:rPr lang="en-US" dirty="0"/>
              <a:t> changes to </a:t>
            </a:r>
            <a:r>
              <a:rPr lang="en-US" b="1" dirty="0" err="1"/>
              <a:t>ir</a:t>
            </a:r>
            <a:r>
              <a:rPr lang="en-US" b="1" dirty="0"/>
              <a:t>-.</a:t>
            </a:r>
            <a:endParaRPr lang="en-US" dirty="0"/>
          </a:p>
          <a:p>
            <a:pPr marL="0" indent="0" fontAlgn="t">
              <a:buNone/>
            </a:pPr>
            <a:r>
              <a:rPr lang="en-US" dirty="0"/>
              <a:t>For example: ir + regular = </a:t>
            </a:r>
            <a:r>
              <a:rPr lang="en-US" i="1" u="sng" dirty="0"/>
              <a:t>ir</a:t>
            </a:r>
            <a:r>
              <a:rPr lang="en-US" dirty="0"/>
              <a:t>regular</a:t>
            </a:r>
          </a:p>
          <a:p>
            <a:pPr marL="0" indent="0" fontAlgn="t">
              <a:buNone/>
            </a:pPr>
            <a:r>
              <a:rPr lang="en-US" b="1" dirty="0"/>
              <a:t>3.</a:t>
            </a:r>
            <a:r>
              <a:rPr lang="en-US" dirty="0"/>
              <a:t> When the root word begins with an </a:t>
            </a:r>
            <a:r>
              <a:rPr lang="en-US" b="1" dirty="0"/>
              <a:t>m</a:t>
            </a:r>
            <a:r>
              <a:rPr lang="en-US" dirty="0"/>
              <a:t> or a </a:t>
            </a:r>
            <a:r>
              <a:rPr lang="en-US" b="1" dirty="0"/>
              <a:t>p,</a:t>
            </a:r>
            <a:r>
              <a:rPr lang="en-US" dirty="0"/>
              <a:t> the prefix </a:t>
            </a:r>
            <a:r>
              <a:rPr lang="en-US" b="1" dirty="0"/>
              <a:t>in-</a:t>
            </a:r>
            <a:r>
              <a:rPr lang="en-US" dirty="0"/>
              <a:t> changes to </a:t>
            </a:r>
            <a:r>
              <a:rPr lang="en-US" b="1" dirty="0" err="1"/>
              <a:t>im</a:t>
            </a:r>
            <a:r>
              <a:rPr lang="en-US" b="1" dirty="0"/>
              <a:t>-</a:t>
            </a:r>
            <a:r>
              <a:rPr lang="en-US" b="1" dirty="0" smtClean="0"/>
              <a:t>. </a:t>
            </a:r>
            <a:r>
              <a:rPr lang="en-US" dirty="0" smtClean="0"/>
              <a:t>For </a:t>
            </a:r>
            <a:r>
              <a:rPr lang="en-US" dirty="0"/>
              <a:t>example: </a:t>
            </a:r>
            <a:r>
              <a:rPr lang="en-US" dirty="0" err="1"/>
              <a:t>im</a:t>
            </a:r>
            <a:r>
              <a:rPr lang="en-US" dirty="0"/>
              <a:t> + possible = </a:t>
            </a:r>
            <a:r>
              <a:rPr lang="en-US" i="1" u="sng" dirty="0" smtClean="0"/>
              <a:t>im</a:t>
            </a:r>
            <a:r>
              <a:rPr lang="en-US" dirty="0" smtClean="0"/>
              <a:t>possible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19208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59823" y="339634"/>
            <a:ext cx="10515600" cy="13149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 the correct spelling of the </a:t>
            </a:r>
            <a:r>
              <a:rPr lang="en-US" b="1" dirty="0" smtClean="0"/>
              <a:t>in-</a:t>
            </a:r>
            <a:r>
              <a:rPr lang="en-US" dirty="0" smtClean="0"/>
              <a:t> prefix to the following words.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9823" y="1477282"/>
            <a:ext cx="10515600" cy="4351338"/>
          </a:xfrm>
        </p:spPr>
        <p:txBody>
          <a:bodyPr>
            <a:normAutofit fontScale="47500" lnSpcReduction="20000"/>
          </a:bodyPr>
          <a:lstStyle/>
          <a:p>
            <a:pPr fontAlgn="t"/>
            <a:endParaRPr lang="en-US" dirty="0"/>
          </a:p>
          <a:p>
            <a:pPr marL="0" indent="0" fontAlgn="t">
              <a:buNone/>
            </a:pPr>
            <a:r>
              <a:rPr lang="en-US" sz="4400" b="1" dirty="0"/>
              <a:t>Top tip</a:t>
            </a:r>
            <a:r>
              <a:rPr lang="en-US" sz="4400" b="1" dirty="0" smtClean="0"/>
              <a:t>! </a:t>
            </a:r>
            <a:endParaRPr lang="en-US" sz="4400" dirty="0"/>
          </a:p>
          <a:p>
            <a:pPr fontAlgn="t"/>
            <a:r>
              <a:rPr lang="en-US" sz="4400" dirty="0"/>
              <a:t>___active</a:t>
            </a:r>
          </a:p>
          <a:p>
            <a:pPr fontAlgn="t"/>
            <a:r>
              <a:rPr lang="en-US" sz="4400" dirty="0"/>
              <a:t>___rational</a:t>
            </a:r>
          </a:p>
          <a:p>
            <a:pPr fontAlgn="t"/>
            <a:r>
              <a:rPr lang="en-US" sz="4400" dirty="0"/>
              <a:t>___moral</a:t>
            </a:r>
          </a:p>
          <a:p>
            <a:pPr fontAlgn="t"/>
            <a:r>
              <a:rPr lang="en-US" sz="4400" dirty="0"/>
              <a:t>___</a:t>
            </a:r>
            <a:r>
              <a:rPr lang="en-US" sz="4400" dirty="0" err="1"/>
              <a:t>clude</a:t>
            </a:r>
            <a:endParaRPr lang="en-US" sz="4400" dirty="0"/>
          </a:p>
          <a:p>
            <a:pPr fontAlgn="t"/>
            <a:r>
              <a:rPr lang="en-US" sz="4400" dirty="0"/>
              <a:t>___logical</a:t>
            </a:r>
          </a:p>
          <a:p>
            <a:pPr fontAlgn="t"/>
            <a:r>
              <a:rPr lang="en-US" sz="4400" dirty="0"/>
              <a:t>___mature</a:t>
            </a:r>
          </a:p>
          <a:p>
            <a:pPr fontAlgn="t"/>
            <a:r>
              <a:rPr lang="en-US" sz="4400" dirty="0"/>
              <a:t>___legal</a:t>
            </a:r>
          </a:p>
          <a:p>
            <a:pPr fontAlgn="t"/>
            <a:r>
              <a:rPr lang="en-US" sz="4400" dirty="0"/>
              <a:t>___regular</a:t>
            </a:r>
          </a:p>
          <a:p>
            <a:pPr fontAlgn="t"/>
            <a:r>
              <a:rPr lang="en-US" sz="4400" dirty="0"/>
              <a:t>___possible</a:t>
            </a:r>
          </a:p>
          <a:p>
            <a:pPr fontAlgn="t"/>
            <a:r>
              <a:rPr lang="en-US" sz="4400" dirty="0"/>
              <a:t>___correct</a:t>
            </a:r>
          </a:p>
          <a:p>
            <a:endParaRPr lang="en-GB" sz="3800" dirty="0"/>
          </a:p>
        </p:txBody>
      </p:sp>
    </p:spTree>
    <p:extLst>
      <p:ext uri="{BB962C8B-B14F-4D97-AF65-F5344CB8AC3E}">
        <p14:creationId xmlns:p14="http://schemas.microsoft.com/office/powerpoint/2010/main" val="8273313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759823" y="339634"/>
            <a:ext cx="10515600" cy="131499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 the correct spelling of the </a:t>
            </a:r>
            <a:r>
              <a:rPr lang="en-US" b="1" dirty="0" smtClean="0"/>
              <a:t>in-</a:t>
            </a:r>
            <a:r>
              <a:rPr lang="en-US" dirty="0" smtClean="0"/>
              <a:t> prefix to the following words.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9823" y="1477282"/>
            <a:ext cx="10515600" cy="4351338"/>
          </a:xfrm>
        </p:spPr>
        <p:txBody>
          <a:bodyPr>
            <a:normAutofit fontScale="47500" lnSpcReduction="20000"/>
          </a:bodyPr>
          <a:lstStyle/>
          <a:p>
            <a:pPr fontAlgn="t"/>
            <a:endParaRPr lang="en-US" dirty="0"/>
          </a:p>
          <a:p>
            <a:pPr marL="0" indent="0" fontAlgn="t">
              <a:buNone/>
            </a:pPr>
            <a:r>
              <a:rPr lang="en-US" sz="4400" b="1" dirty="0"/>
              <a:t>Top tip</a:t>
            </a:r>
            <a:r>
              <a:rPr lang="en-US" sz="4400" b="1" dirty="0" smtClean="0"/>
              <a:t>! </a:t>
            </a:r>
            <a:endParaRPr lang="en-US" sz="4400" dirty="0"/>
          </a:p>
          <a:p>
            <a:pPr fontAlgn="t"/>
            <a:r>
              <a:rPr lang="en-US" sz="4400" dirty="0" smtClean="0"/>
              <a:t>inactive</a:t>
            </a:r>
            <a:endParaRPr lang="en-US" sz="4400" dirty="0"/>
          </a:p>
          <a:p>
            <a:pPr fontAlgn="t"/>
            <a:r>
              <a:rPr lang="en-US" sz="4400" dirty="0" smtClean="0"/>
              <a:t>irrational</a:t>
            </a:r>
            <a:endParaRPr lang="en-US" sz="4400" dirty="0"/>
          </a:p>
          <a:p>
            <a:pPr fontAlgn="t"/>
            <a:r>
              <a:rPr lang="en-US" sz="4400" dirty="0" smtClean="0"/>
              <a:t>immoral</a:t>
            </a:r>
            <a:endParaRPr lang="en-US" sz="4400" dirty="0"/>
          </a:p>
          <a:p>
            <a:pPr fontAlgn="t"/>
            <a:r>
              <a:rPr lang="en-US" sz="4400" dirty="0" smtClean="0"/>
              <a:t>include</a:t>
            </a:r>
            <a:endParaRPr lang="en-US" sz="4400" dirty="0"/>
          </a:p>
          <a:p>
            <a:pPr fontAlgn="t"/>
            <a:r>
              <a:rPr lang="en-US" sz="4400" dirty="0" smtClean="0"/>
              <a:t>illogical</a:t>
            </a:r>
            <a:endParaRPr lang="en-US" sz="4400" dirty="0"/>
          </a:p>
          <a:p>
            <a:pPr fontAlgn="t"/>
            <a:r>
              <a:rPr lang="en-US" sz="4400" dirty="0" smtClean="0"/>
              <a:t>immature</a:t>
            </a:r>
            <a:endParaRPr lang="en-US" sz="4400" dirty="0"/>
          </a:p>
          <a:p>
            <a:pPr fontAlgn="t"/>
            <a:r>
              <a:rPr lang="en-US" sz="4400" dirty="0" smtClean="0"/>
              <a:t>illegal</a:t>
            </a:r>
            <a:endParaRPr lang="en-US" sz="4400" dirty="0"/>
          </a:p>
          <a:p>
            <a:pPr fontAlgn="t"/>
            <a:r>
              <a:rPr lang="en-US" sz="4400" dirty="0" smtClean="0"/>
              <a:t>irregular</a:t>
            </a:r>
            <a:endParaRPr lang="en-US" sz="4400" dirty="0"/>
          </a:p>
          <a:p>
            <a:pPr fontAlgn="t"/>
            <a:r>
              <a:rPr lang="en-US" sz="4400" dirty="0" smtClean="0"/>
              <a:t>impossible</a:t>
            </a:r>
            <a:endParaRPr lang="en-US" sz="4400" dirty="0"/>
          </a:p>
          <a:p>
            <a:pPr fontAlgn="t"/>
            <a:r>
              <a:rPr lang="en-US" sz="4400" dirty="0" smtClean="0"/>
              <a:t>incorrect</a:t>
            </a:r>
            <a:endParaRPr lang="en-US" sz="4400" dirty="0"/>
          </a:p>
          <a:p>
            <a:endParaRPr lang="en-GB" sz="3800" dirty="0"/>
          </a:p>
        </p:txBody>
      </p:sp>
    </p:spTree>
    <p:extLst>
      <p:ext uri="{BB962C8B-B14F-4D97-AF65-F5344CB8AC3E}">
        <p14:creationId xmlns:p14="http://schemas.microsoft.com/office/powerpoint/2010/main" val="23241184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70857" y="274319"/>
            <a:ext cx="10946673" cy="17504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0857" y="696686"/>
            <a:ext cx="10946673" cy="905690"/>
          </a:xfrm>
        </p:spPr>
        <p:txBody>
          <a:bodyPr>
            <a:normAutofit fontScale="90000"/>
          </a:bodyPr>
          <a:lstStyle/>
          <a:p>
            <a:pPr fontAlgn="t"/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Below are six prefixes and six root words.</a:t>
            </a:r>
            <a:br>
              <a:rPr lang="en-US" dirty="0" smtClean="0"/>
            </a:br>
            <a:r>
              <a:rPr lang="en-US" dirty="0" smtClean="0"/>
              <a:t>Match up each prefix with the correct root word and write a sentence which includes that new word.</a:t>
            </a:r>
            <a:br>
              <a:rPr lang="en-US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6354" y="2159725"/>
            <a:ext cx="10587446" cy="4017237"/>
          </a:xfrm>
        </p:spPr>
        <p:txBody>
          <a:bodyPr>
            <a:normAutofit fontScale="55000" lnSpcReduction="20000"/>
          </a:bodyPr>
          <a:lstStyle/>
          <a:p>
            <a:pPr marL="0" indent="0" fontAlgn="t">
              <a:buNone/>
            </a:pPr>
            <a:r>
              <a:rPr lang="en-US" b="1" dirty="0" smtClean="0"/>
              <a:t>Prefixes</a:t>
            </a:r>
            <a:endParaRPr lang="en-US" dirty="0"/>
          </a:p>
          <a:p>
            <a:pPr fontAlgn="t"/>
            <a:r>
              <a:rPr lang="en-US" dirty="0" err="1"/>
              <a:t>ir</a:t>
            </a:r>
            <a:r>
              <a:rPr lang="en-US" dirty="0"/>
              <a:t>-</a:t>
            </a:r>
          </a:p>
          <a:p>
            <a:pPr fontAlgn="t"/>
            <a:r>
              <a:rPr lang="en-US" dirty="0"/>
              <a:t>dis-</a:t>
            </a:r>
          </a:p>
          <a:p>
            <a:pPr fontAlgn="t"/>
            <a:r>
              <a:rPr lang="en-US" dirty="0"/>
              <a:t>re-</a:t>
            </a:r>
          </a:p>
          <a:p>
            <a:pPr fontAlgn="t"/>
            <a:r>
              <a:rPr lang="en-US" dirty="0"/>
              <a:t>sub-</a:t>
            </a:r>
          </a:p>
          <a:p>
            <a:pPr fontAlgn="t"/>
            <a:r>
              <a:rPr lang="en-US" dirty="0" err="1"/>
              <a:t>mis</a:t>
            </a:r>
            <a:r>
              <a:rPr lang="en-US" dirty="0"/>
              <a:t>-</a:t>
            </a:r>
          </a:p>
          <a:p>
            <a:pPr fontAlgn="t"/>
            <a:r>
              <a:rPr lang="en-US" dirty="0"/>
              <a:t>un-</a:t>
            </a:r>
          </a:p>
          <a:p>
            <a:pPr marL="0" indent="0" fontAlgn="t">
              <a:buNone/>
            </a:pPr>
            <a:r>
              <a:rPr lang="en-US" b="1" dirty="0"/>
              <a:t>Root words</a:t>
            </a:r>
            <a:endParaRPr lang="en-US" dirty="0"/>
          </a:p>
          <a:p>
            <a:pPr fontAlgn="t"/>
            <a:r>
              <a:rPr lang="en-US" dirty="0"/>
              <a:t>responsible</a:t>
            </a:r>
          </a:p>
          <a:p>
            <a:pPr fontAlgn="t"/>
            <a:r>
              <a:rPr lang="en-US" dirty="0"/>
              <a:t>read</a:t>
            </a:r>
          </a:p>
          <a:p>
            <a:pPr fontAlgn="t"/>
            <a:r>
              <a:rPr lang="en-US" dirty="0"/>
              <a:t>build</a:t>
            </a:r>
          </a:p>
          <a:p>
            <a:pPr fontAlgn="t"/>
            <a:r>
              <a:rPr lang="en-US" dirty="0"/>
              <a:t>like</a:t>
            </a:r>
          </a:p>
          <a:p>
            <a:pPr fontAlgn="t"/>
            <a:r>
              <a:rPr lang="en-US" dirty="0"/>
              <a:t>lucky</a:t>
            </a:r>
          </a:p>
          <a:p>
            <a:pPr fontAlgn="t"/>
            <a:r>
              <a:rPr lang="en-US" dirty="0"/>
              <a:t>way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40378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870857" y="274319"/>
            <a:ext cx="10946673" cy="17504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0857" y="696686"/>
            <a:ext cx="10946673" cy="905690"/>
          </a:xfrm>
        </p:spPr>
        <p:txBody>
          <a:bodyPr>
            <a:normAutofit fontScale="90000"/>
          </a:bodyPr>
          <a:lstStyle/>
          <a:p>
            <a:pPr fontAlgn="t"/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Below are six prefixes and six root words.</a:t>
            </a:r>
            <a:br>
              <a:rPr lang="en-US" dirty="0" smtClean="0"/>
            </a:br>
            <a:r>
              <a:rPr lang="en-US" dirty="0" smtClean="0"/>
              <a:t>Match up each prefix with the correct root word and write a sentence which includes that new word.</a:t>
            </a:r>
            <a:br>
              <a:rPr lang="en-US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6354" y="2159725"/>
            <a:ext cx="10587446" cy="4017237"/>
          </a:xfrm>
        </p:spPr>
        <p:txBody>
          <a:bodyPr>
            <a:normAutofit/>
          </a:bodyPr>
          <a:lstStyle/>
          <a:p>
            <a:pPr marL="0" indent="0" fontAlgn="t">
              <a:buNone/>
            </a:pPr>
            <a:r>
              <a:rPr lang="en-US" b="1" dirty="0" smtClean="0"/>
              <a:t>Prefixes</a:t>
            </a:r>
            <a:endParaRPr lang="en-US" dirty="0"/>
          </a:p>
          <a:p>
            <a:pPr fontAlgn="t"/>
            <a:r>
              <a:rPr lang="en-US" dirty="0" smtClean="0"/>
              <a:t>ir</a:t>
            </a:r>
            <a:r>
              <a:rPr lang="en-US" dirty="0" smtClean="0"/>
              <a:t>responsible</a:t>
            </a:r>
          </a:p>
          <a:p>
            <a:pPr fontAlgn="t"/>
            <a:r>
              <a:rPr lang="en-US" dirty="0" smtClean="0"/>
              <a:t>dis</a:t>
            </a:r>
            <a:r>
              <a:rPr lang="en-US" dirty="0" smtClean="0"/>
              <a:t>like</a:t>
            </a:r>
          </a:p>
          <a:p>
            <a:pPr fontAlgn="t"/>
            <a:r>
              <a:rPr lang="en-US" dirty="0" smtClean="0"/>
              <a:t>re</a:t>
            </a:r>
            <a:r>
              <a:rPr lang="en-US" dirty="0" smtClean="0"/>
              <a:t>build</a:t>
            </a:r>
          </a:p>
          <a:p>
            <a:pPr fontAlgn="t"/>
            <a:r>
              <a:rPr lang="en-US" dirty="0" smtClean="0"/>
              <a:t>sub</a:t>
            </a:r>
            <a:r>
              <a:rPr lang="en-US" dirty="0" smtClean="0"/>
              <a:t>way</a:t>
            </a:r>
          </a:p>
          <a:p>
            <a:pPr fontAlgn="t"/>
            <a:r>
              <a:rPr lang="en-US" dirty="0" smtClean="0"/>
              <a:t>mis</a:t>
            </a:r>
            <a:r>
              <a:rPr lang="en-US" dirty="0" smtClean="0"/>
              <a:t>read</a:t>
            </a:r>
          </a:p>
          <a:p>
            <a:pPr fontAlgn="t"/>
            <a:r>
              <a:rPr lang="en-US" dirty="0" smtClean="0"/>
              <a:t>un</a:t>
            </a:r>
            <a:r>
              <a:rPr lang="en-US" dirty="0" smtClean="0"/>
              <a:t>lucky</a:t>
            </a:r>
          </a:p>
          <a:p>
            <a:pPr fontAlgn="t"/>
            <a:endParaRPr lang="en-US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05220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96</Words>
  <Application>Microsoft Office PowerPoint</Application>
  <PresentationFormat>Widescreen</PresentationFormat>
  <Paragraphs>74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L.C. Can I use prefixes? </vt:lpstr>
      <vt:lpstr>What is a prefix?</vt:lpstr>
      <vt:lpstr> Most prefixes mean a similar thing even when they're added to different words. </vt:lpstr>
      <vt:lpstr>Watch the clip! </vt:lpstr>
      <vt:lpstr> Remember: 'Root words' are the basic words that are used to form other words. Root words haven't had any prefixes or suffixes added to them yet. </vt:lpstr>
      <vt:lpstr> Adding in- can be particularly tricky. There are three rules to remember. </vt:lpstr>
      <vt:lpstr>Add the correct spelling of the in- prefix to the following words.</vt:lpstr>
      <vt:lpstr>Add the correct spelling of the in- prefix to the following words.</vt:lpstr>
      <vt:lpstr> Below are six prefixes and six root words. Match up each prefix with the correct root word and write a sentence which includes that new word. </vt:lpstr>
      <vt:lpstr> Below are six prefixes and six root words. Match up each prefix with the correct root word and write a sentence which includes that new word. </vt:lpstr>
    </vt:vector>
  </TitlesOfParts>
  <Company>Bramhope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L.C. Can I use prefixes?</dc:title>
  <dc:creator>StaffLaws</dc:creator>
  <cp:lastModifiedBy>StaffLaws</cp:lastModifiedBy>
  <cp:revision>3</cp:revision>
  <dcterms:created xsi:type="dcterms:W3CDTF">2021-01-16T13:29:32Z</dcterms:created>
  <dcterms:modified xsi:type="dcterms:W3CDTF">2021-01-16T13:40:01Z</dcterms:modified>
</cp:coreProperties>
</file>