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82" r:id="rId3"/>
    <p:sldId id="261" r:id="rId4"/>
    <p:sldId id="290" r:id="rId5"/>
    <p:sldId id="291" r:id="rId6"/>
    <p:sldId id="288" r:id="rId7"/>
    <p:sldId id="278" r:id="rId8"/>
    <p:sldId id="287" r:id="rId9"/>
    <p:sldId id="286" r:id="rId10"/>
    <p:sldId id="292" r:id="rId11"/>
    <p:sldId id="293" r:id="rId12"/>
    <p:sldId id="279" r:id="rId13"/>
    <p:sldId id="294" r:id="rId14"/>
    <p:sldId id="297" r:id="rId15"/>
    <p:sldId id="295" r:id="rId16"/>
    <p:sldId id="280" r:id="rId17"/>
    <p:sldId id="289" r:id="rId18"/>
    <p:sldId id="300" r:id="rId19"/>
    <p:sldId id="299" r:id="rId20"/>
    <p:sldId id="281" r:id="rId21"/>
    <p:sldId id="284" r:id="rId22"/>
    <p:sldId id="285" r:id="rId23"/>
    <p:sldId id="301" r:id="rId24"/>
    <p:sldId id="302" r:id="rId25"/>
    <p:sldId id="30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648684-E6B1-A43C-5D30-4F081CF85D8F}" v="222" dt="2020-06-21T16:39:38.6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51" d="100"/>
          <a:sy n="51" d="100"/>
        </p:scale>
        <p:origin x="102" y="53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Harrison" userId="S::rachel.harrison@bramhopeprimaryschool.co.uk::1ceaffb2-cd00-4957-9443-572dfb74df9c" providerId="AD" clId="Web-{4F648684-E6B1-A43C-5D30-4F081CF85D8F}"/>
    <pc:docChg chg="modSld">
      <pc:chgData name="Rachel Harrison" userId="S::rachel.harrison@bramhopeprimaryschool.co.uk::1ceaffb2-cd00-4957-9443-572dfb74df9c" providerId="AD" clId="Web-{4F648684-E6B1-A43C-5D30-4F081CF85D8F}" dt="2020-06-21T16:39:38.633" v="221" actId="20577"/>
      <pc:docMkLst>
        <pc:docMk/>
      </pc:docMkLst>
      <pc:sldChg chg="modSp">
        <pc:chgData name="Rachel Harrison" userId="S::rachel.harrison@bramhopeprimaryschool.co.uk::1ceaffb2-cd00-4957-9443-572dfb74df9c" providerId="AD" clId="Web-{4F648684-E6B1-A43C-5D30-4F081CF85D8F}" dt="2020-06-21T16:32:53.013" v="10" actId="20577"/>
        <pc:sldMkLst>
          <pc:docMk/>
          <pc:sldMk cId="3091422933" sldId="278"/>
        </pc:sldMkLst>
        <pc:spChg chg="mod">
          <ac:chgData name="Rachel Harrison" userId="S::rachel.harrison@bramhopeprimaryschool.co.uk::1ceaffb2-cd00-4957-9443-572dfb74df9c" providerId="AD" clId="Web-{4F648684-E6B1-A43C-5D30-4F081CF85D8F}" dt="2020-06-21T16:32:53.013" v="10" actId="20577"/>
          <ac:spMkLst>
            <pc:docMk/>
            <pc:sldMk cId="3091422933" sldId="278"/>
            <ac:spMk id="3" creationId="{9B1922C4-EBDC-4ADB-8829-28DAF90A20CD}"/>
          </ac:spMkLst>
        </pc:spChg>
      </pc:sldChg>
      <pc:sldChg chg="modSp">
        <pc:chgData name="Rachel Harrison" userId="S::rachel.harrison@bramhopeprimaryschool.co.uk::1ceaffb2-cd00-4957-9443-572dfb74df9c" providerId="AD" clId="Web-{4F648684-E6B1-A43C-5D30-4F081CF85D8F}" dt="2020-06-21T16:34:02.177" v="33" actId="20577"/>
        <pc:sldMkLst>
          <pc:docMk/>
          <pc:sldMk cId="677383306" sldId="279"/>
        </pc:sldMkLst>
        <pc:spChg chg="mod">
          <ac:chgData name="Rachel Harrison" userId="S::rachel.harrison@bramhopeprimaryschool.co.uk::1ceaffb2-cd00-4957-9443-572dfb74df9c" providerId="AD" clId="Web-{4F648684-E6B1-A43C-5D30-4F081CF85D8F}" dt="2020-06-21T16:34:02.177" v="33" actId="20577"/>
          <ac:spMkLst>
            <pc:docMk/>
            <pc:sldMk cId="677383306" sldId="279"/>
            <ac:spMk id="3" creationId="{B48F21A3-0D16-4CE2-A95A-2D0091A778A6}"/>
          </ac:spMkLst>
        </pc:spChg>
      </pc:sldChg>
      <pc:sldChg chg="modSp">
        <pc:chgData name="Rachel Harrison" userId="S::rachel.harrison@bramhopeprimaryschool.co.uk::1ceaffb2-cd00-4957-9443-572dfb74df9c" providerId="AD" clId="Web-{4F648684-E6B1-A43C-5D30-4F081CF85D8F}" dt="2020-06-21T16:35:47.537" v="68" actId="20577"/>
        <pc:sldMkLst>
          <pc:docMk/>
          <pc:sldMk cId="2233143662" sldId="280"/>
        </pc:sldMkLst>
        <pc:spChg chg="mod">
          <ac:chgData name="Rachel Harrison" userId="S::rachel.harrison@bramhopeprimaryschool.co.uk::1ceaffb2-cd00-4957-9443-572dfb74df9c" providerId="AD" clId="Web-{4F648684-E6B1-A43C-5D30-4F081CF85D8F}" dt="2020-06-21T16:35:47.537" v="68" actId="20577"/>
          <ac:spMkLst>
            <pc:docMk/>
            <pc:sldMk cId="2233143662" sldId="280"/>
            <ac:spMk id="20" creationId="{7928A553-D2E9-4303-A514-7927393A5BB6}"/>
          </ac:spMkLst>
        </pc:spChg>
      </pc:sldChg>
      <pc:sldChg chg="modSp">
        <pc:chgData name="Rachel Harrison" userId="S::rachel.harrison@bramhopeprimaryschool.co.uk::1ceaffb2-cd00-4957-9443-572dfb74df9c" providerId="AD" clId="Web-{4F648684-E6B1-A43C-5D30-4F081CF85D8F}" dt="2020-06-21T16:37:16.460" v="151" actId="20577"/>
        <pc:sldMkLst>
          <pc:docMk/>
          <pc:sldMk cId="1566895101" sldId="281"/>
        </pc:sldMkLst>
        <pc:spChg chg="mod">
          <ac:chgData name="Rachel Harrison" userId="S::rachel.harrison@bramhopeprimaryschool.co.uk::1ceaffb2-cd00-4957-9443-572dfb74df9c" providerId="AD" clId="Web-{4F648684-E6B1-A43C-5D30-4F081CF85D8F}" dt="2020-06-21T16:37:16.460" v="151" actId="20577"/>
          <ac:spMkLst>
            <pc:docMk/>
            <pc:sldMk cId="1566895101" sldId="281"/>
            <ac:spMk id="3" creationId="{B37D9773-A2AD-43A3-8585-923FEC78CB12}"/>
          </ac:spMkLst>
        </pc:spChg>
      </pc:sldChg>
      <pc:sldChg chg="modSp">
        <pc:chgData name="Rachel Harrison" userId="S::rachel.harrison@bramhopeprimaryschool.co.uk::1ceaffb2-cd00-4957-9443-572dfb74df9c" providerId="AD" clId="Web-{4F648684-E6B1-A43C-5D30-4F081CF85D8F}" dt="2020-06-21T16:37:24.116" v="154" actId="20577"/>
        <pc:sldMkLst>
          <pc:docMk/>
          <pc:sldMk cId="177493552" sldId="284"/>
        </pc:sldMkLst>
        <pc:spChg chg="mod">
          <ac:chgData name="Rachel Harrison" userId="S::rachel.harrison@bramhopeprimaryschool.co.uk::1ceaffb2-cd00-4957-9443-572dfb74df9c" providerId="AD" clId="Web-{4F648684-E6B1-A43C-5D30-4F081CF85D8F}" dt="2020-06-21T16:37:24.116" v="154" actId="20577"/>
          <ac:spMkLst>
            <pc:docMk/>
            <pc:sldMk cId="177493552" sldId="284"/>
            <ac:spMk id="3" creationId="{B37D9773-A2AD-43A3-8585-923FEC78CB12}"/>
          </ac:spMkLst>
        </pc:spChg>
      </pc:sldChg>
      <pc:sldChg chg="modSp">
        <pc:chgData name="Rachel Harrison" userId="S::rachel.harrison@bramhopeprimaryschool.co.uk::1ceaffb2-cd00-4957-9443-572dfb74df9c" providerId="AD" clId="Web-{4F648684-E6B1-A43C-5D30-4F081CF85D8F}" dt="2020-06-21T16:37:43.163" v="159" actId="20577"/>
        <pc:sldMkLst>
          <pc:docMk/>
          <pc:sldMk cId="2808712855" sldId="285"/>
        </pc:sldMkLst>
        <pc:spChg chg="mod">
          <ac:chgData name="Rachel Harrison" userId="S::rachel.harrison@bramhopeprimaryschool.co.uk::1ceaffb2-cd00-4957-9443-572dfb74df9c" providerId="AD" clId="Web-{4F648684-E6B1-A43C-5D30-4F081CF85D8F}" dt="2020-06-21T16:37:43.163" v="159" actId="20577"/>
          <ac:spMkLst>
            <pc:docMk/>
            <pc:sldMk cId="2808712855" sldId="285"/>
            <ac:spMk id="3" creationId="{B37D9773-A2AD-43A3-8585-923FEC78CB12}"/>
          </ac:spMkLst>
        </pc:spChg>
      </pc:sldChg>
      <pc:sldChg chg="modSp">
        <pc:chgData name="Rachel Harrison" userId="S::rachel.harrison@bramhopeprimaryschool.co.uk::1ceaffb2-cd00-4957-9443-572dfb74df9c" providerId="AD" clId="Web-{4F648684-E6B1-A43C-5D30-4F081CF85D8F}" dt="2020-06-21T16:36:17.271" v="94" actId="20577"/>
        <pc:sldMkLst>
          <pc:docMk/>
          <pc:sldMk cId="544883617" sldId="289"/>
        </pc:sldMkLst>
        <pc:spChg chg="mod">
          <ac:chgData name="Rachel Harrison" userId="S::rachel.harrison@bramhopeprimaryschool.co.uk::1ceaffb2-cd00-4957-9443-572dfb74df9c" providerId="AD" clId="Web-{4F648684-E6B1-A43C-5D30-4F081CF85D8F}" dt="2020-06-21T16:36:17.271" v="94" actId="20577"/>
          <ac:spMkLst>
            <pc:docMk/>
            <pc:sldMk cId="544883617" sldId="289"/>
            <ac:spMk id="3" creationId="{7F0E78D5-CFCF-4EFF-8AA6-D989AA3A49EE}"/>
          </ac:spMkLst>
        </pc:spChg>
      </pc:sldChg>
      <pc:sldChg chg="modSp">
        <pc:chgData name="Rachel Harrison" userId="S::rachel.harrison@bramhopeprimaryschool.co.uk::1ceaffb2-cd00-4957-9443-572dfb74df9c" providerId="AD" clId="Web-{4F648684-E6B1-A43C-5D30-4F081CF85D8F}" dt="2020-06-21T16:32:23.341" v="0" actId="20577"/>
        <pc:sldMkLst>
          <pc:docMk/>
          <pc:sldMk cId="2816709098" sldId="290"/>
        </pc:sldMkLst>
        <pc:spChg chg="mod">
          <ac:chgData name="Rachel Harrison" userId="S::rachel.harrison@bramhopeprimaryschool.co.uk::1ceaffb2-cd00-4957-9443-572dfb74df9c" providerId="AD" clId="Web-{4F648684-E6B1-A43C-5D30-4F081CF85D8F}" dt="2020-06-21T16:32:23.341" v="0" actId="20577"/>
          <ac:spMkLst>
            <pc:docMk/>
            <pc:sldMk cId="2816709098" sldId="290"/>
            <ac:spMk id="6" creationId="{9ACBD9D4-1862-48DF-B9FC-13714E747A98}"/>
          </ac:spMkLst>
        </pc:spChg>
      </pc:sldChg>
      <pc:sldChg chg="modSp">
        <pc:chgData name="Rachel Harrison" userId="S::rachel.harrison@bramhopeprimaryschool.co.uk::1ceaffb2-cd00-4957-9443-572dfb74df9c" providerId="AD" clId="Web-{4F648684-E6B1-A43C-5D30-4F081CF85D8F}" dt="2020-06-21T16:32:34.044" v="3" actId="20577"/>
        <pc:sldMkLst>
          <pc:docMk/>
          <pc:sldMk cId="2812017369" sldId="291"/>
        </pc:sldMkLst>
        <pc:spChg chg="mod">
          <ac:chgData name="Rachel Harrison" userId="S::rachel.harrison@bramhopeprimaryschool.co.uk::1ceaffb2-cd00-4957-9443-572dfb74df9c" providerId="AD" clId="Web-{4F648684-E6B1-A43C-5D30-4F081CF85D8F}" dt="2020-06-21T16:32:34.044" v="3" actId="20577"/>
          <ac:spMkLst>
            <pc:docMk/>
            <pc:sldMk cId="2812017369" sldId="291"/>
            <ac:spMk id="4" creationId="{3E25483E-5DF2-4674-878B-1043234BCD82}"/>
          </ac:spMkLst>
        </pc:spChg>
      </pc:sldChg>
      <pc:sldChg chg="modSp">
        <pc:chgData name="Rachel Harrison" userId="S::rachel.harrison@bramhopeprimaryschool.co.uk::1ceaffb2-cd00-4957-9443-572dfb74df9c" providerId="AD" clId="Web-{4F648684-E6B1-A43C-5D30-4F081CF85D8F}" dt="2020-06-21T16:33:38.708" v="16" actId="20577"/>
        <pc:sldMkLst>
          <pc:docMk/>
          <pc:sldMk cId="1877969840" sldId="293"/>
        </pc:sldMkLst>
        <pc:spChg chg="mod">
          <ac:chgData name="Rachel Harrison" userId="S::rachel.harrison@bramhopeprimaryschool.co.uk::1ceaffb2-cd00-4957-9443-572dfb74df9c" providerId="AD" clId="Web-{4F648684-E6B1-A43C-5D30-4F081CF85D8F}" dt="2020-06-21T16:33:38.708" v="16" actId="20577"/>
          <ac:spMkLst>
            <pc:docMk/>
            <pc:sldMk cId="1877969840" sldId="293"/>
            <ac:spMk id="5" creationId="{1F740573-1DF2-458D-88AD-C43E8B98DF5E}"/>
          </ac:spMkLst>
        </pc:spChg>
      </pc:sldChg>
      <pc:sldChg chg="modSp">
        <pc:chgData name="Rachel Harrison" userId="S::rachel.harrison@bramhopeprimaryschool.co.uk::1ceaffb2-cd00-4957-9443-572dfb74df9c" providerId="AD" clId="Web-{4F648684-E6B1-A43C-5D30-4F081CF85D8F}" dt="2020-06-21T16:34:45.677" v="46" actId="20577"/>
        <pc:sldMkLst>
          <pc:docMk/>
          <pc:sldMk cId="4132619888" sldId="294"/>
        </pc:sldMkLst>
        <pc:spChg chg="mod">
          <ac:chgData name="Rachel Harrison" userId="S::rachel.harrison@bramhopeprimaryschool.co.uk::1ceaffb2-cd00-4957-9443-572dfb74df9c" providerId="AD" clId="Web-{4F648684-E6B1-A43C-5D30-4F081CF85D8F}" dt="2020-06-21T16:34:45.677" v="46" actId="20577"/>
          <ac:spMkLst>
            <pc:docMk/>
            <pc:sldMk cId="4132619888" sldId="294"/>
            <ac:spMk id="3" creationId="{C08E3449-C4E0-4ECE-AF7A-18A12DC383EF}"/>
          </ac:spMkLst>
        </pc:spChg>
      </pc:sldChg>
      <pc:sldChg chg="modSp">
        <pc:chgData name="Rachel Harrison" userId="S::rachel.harrison@bramhopeprimaryschool.co.uk::1ceaffb2-cd00-4957-9443-572dfb74df9c" providerId="AD" clId="Web-{4F648684-E6B1-A43C-5D30-4F081CF85D8F}" dt="2020-06-21T16:35:18.974" v="61" actId="1076"/>
        <pc:sldMkLst>
          <pc:docMk/>
          <pc:sldMk cId="1494853226" sldId="295"/>
        </pc:sldMkLst>
        <pc:spChg chg="mod">
          <ac:chgData name="Rachel Harrison" userId="S::rachel.harrison@bramhopeprimaryschool.co.uk::1ceaffb2-cd00-4957-9443-572dfb74df9c" providerId="AD" clId="Web-{4F648684-E6B1-A43C-5D30-4F081CF85D8F}" dt="2020-06-21T16:35:17.834" v="59" actId="20577"/>
          <ac:spMkLst>
            <pc:docMk/>
            <pc:sldMk cId="1494853226" sldId="295"/>
            <ac:spMk id="3" creationId="{B3D67B4B-E236-41AC-8BC6-FBC05B74C880}"/>
          </ac:spMkLst>
        </pc:spChg>
        <pc:picChg chg="mod">
          <ac:chgData name="Rachel Harrison" userId="S::rachel.harrison@bramhopeprimaryschool.co.uk::1ceaffb2-cd00-4957-9443-572dfb74df9c" providerId="AD" clId="Web-{4F648684-E6B1-A43C-5D30-4F081CF85D8F}" dt="2020-06-21T16:35:18.974" v="61" actId="1076"/>
          <ac:picMkLst>
            <pc:docMk/>
            <pc:sldMk cId="1494853226" sldId="295"/>
            <ac:picMk id="27650" creationId="{82D42A54-89F3-40B2-9BF6-335C3175BEDE}"/>
          </ac:picMkLst>
        </pc:picChg>
      </pc:sldChg>
      <pc:sldChg chg="modSp">
        <pc:chgData name="Rachel Harrison" userId="S::rachel.harrison@bramhopeprimaryschool.co.uk::1ceaffb2-cd00-4957-9443-572dfb74df9c" providerId="AD" clId="Web-{4F648684-E6B1-A43C-5D30-4F081CF85D8F}" dt="2020-06-21T16:39:14.539" v="215" actId="20577"/>
        <pc:sldMkLst>
          <pc:docMk/>
          <pc:sldMk cId="1059538129" sldId="302"/>
        </pc:sldMkLst>
        <pc:spChg chg="mod">
          <ac:chgData name="Rachel Harrison" userId="S::rachel.harrison@bramhopeprimaryschool.co.uk::1ceaffb2-cd00-4957-9443-572dfb74df9c" providerId="AD" clId="Web-{4F648684-E6B1-A43C-5D30-4F081CF85D8F}" dt="2020-06-21T16:39:14.539" v="215" actId="20577"/>
          <ac:spMkLst>
            <pc:docMk/>
            <pc:sldMk cId="1059538129" sldId="302"/>
            <ac:spMk id="4" creationId="{D184E5F4-E861-4634-92BE-94FA043AF052}"/>
          </ac:spMkLst>
        </pc:spChg>
      </pc:sldChg>
      <pc:sldChg chg="modSp">
        <pc:chgData name="Rachel Harrison" userId="S::rachel.harrison@bramhopeprimaryschool.co.uk::1ceaffb2-cd00-4957-9443-572dfb74df9c" providerId="AD" clId="Web-{4F648684-E6B1-A43C-5D30-4F081CF85D8F}" dt="2020-06-21T16:39:38.633" v="220" actId="20577"/>
        <pc:sldMkLst>
          <pc:docMk/>
          <pc:sldMk cId="2125152811" sldId="303"/>
        </pc:sldMkLst>
        <pc:spChg chg="mod">
          <ac:chgData name="Rachel Harrison" userId="S::rachel.harrison@bramhopeprimaryschool.co.uk::1ceaffb2-cd00-4957-9443-572dfb74df9c" providerId="AD" clId="Web-{4F648684-E6B1-A43C-5D30-4F081CF85D8F}" dt="2020-06-21T16:39:38.633" v="220" actId="20577"/>
          <ac:spMkLst>
            <pc:docMk/>
            <pc:sldMk cId="2125152811" sldId="303"/>
            <ac:spMk id="3" creationId="{446AB54D-7084-4640-982C-969CFF10A45C}"/>
          </ac:spMkLst>
        </pc:sp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305A9A-FCBA-4352-92F7-CEEAC9AEC87F}"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A3B72D3-E2B7-4C8F-AA68-E560F9E6BD95}">
      <dgm:prSet/>
      <dgm:spPr/>
      <dgm:t>
        <a:bodyPr/>
        <a:lstStyle/>
        <a:p>
          <a:r>
            <a:rPr lang="en-GB"/>
            <a:t>Babies drink milk.</a:t>
          </a:r>
          <a:endParaRPr lang="en-US"/>
        </a:p>
      </dgm:t>
    </dgm:pt>
    <dgm:pt modelId="{4914EC08-38B3-46A2-81EC-E85642668A13}" type="parTrans" cxnId="{D4A988C7-84CD-4685-93A4-E478CA492F92}">
      <dgm:prSet/>
      <dgm:spPr/>
      <dgm:t>
        <a:bodyPr/>
        <a:lstStyle/>
        <a:p>
          <a:endParaRPr lang="en-US"/>
        </a:p>
      </dgm:t>
    </dgm:pt>
    <dgm:pt modelId="{082C0B05-A484-4D50-8E92-D21953FAC02B}" type="sibTrans" cxnId="{D4A988C7-84CD-4685-93A4-E478CA492F92}">
      <dgm:prSet/>
      <dgm:spPr/>
      <dgm:t>
        <a:bodyPr/>
        <a:lstStyle/>
        <a:p>
          <a:endParaRPr lang="en-US"/>
        </a:p>
      </dgm:t>
    </dgm:pt>
    <dgm:pt modelId="{4186A5F8-3C00-4C80-9FCA-F22E5214DCCB}">
      <dgm:prSet/>
      <dgm:spPr/>
      <dgm:t>
        <a:bodyPr/>
        <a:lstStyle/>
        <a:p>
          <a:r>
            <a:rPr lang="en-GB"/>
            <a:t>This is because they have no teeth.</a:t>
          </a:r>
          <a:endParaRPr lang="en-US"/>
        </a:p>
      </dgm:t>
    </dgm:pt>
    <dgm:pt modelId="{94CB4E48-47BB-446D-98B3-7181822E773F}" type="parTrans" cxnId="{01ED0C47-717F-48A4-BAFC-DB8A1D008DB0}">
      <dgm:prSet/>
      <dgm:spPr/>
      <dgm:t>
        <a:bodyPr/>
        <a:lstStyle/>
        <a:p>
          <a:endParaRPr lang="en-US"/>
        </a:p>
      </dgm:t>
    </dgm:pt>
    <dgm:pt modelId="{A692F857-1477-4D0B-B266-63A7DCA38BD6}" type="sibTrans" cxnId="{01ED0C47-717F-48A4-BAFC-DB8A1D008DB0}">
      <dgm:prSet/>
      <dgm:spPr/>
      <dgm:t>
        <a:bodyPr/>
        <a:lstStyle/>
        <a:p>
          <a:endParaRPr lang="en-US"/>
        </a:p>
      </dgm:t>
    </dgm:pt>
    <dgm:pt modelId="{8F420ACB-F7D1-48D0-879B-4FD3104A8BEC}">
      <dgm:prSet/>
      <dgm:spPr/>
      <dgm:t>
        <a:bodyPr/>
        <a:lstStyle/>
        <a:p>
          <a:r>
            <a:rPr lang="en-GB"/>
            <a:t>As they get older they start to grow milk teeth.</a:t>
          </a:r>
          <a:endParaRPr lang="en-US"/>
        </a:p>
      </dgm:t>
    </dgm:pt>
    <dgm:pt modelId="{290BFAAF-B714-4E91-A81B-8CA17CEF07AE}" type="parTrans" cxnId="{A02D2887-91F3-4EE6-85A4-F4504D49FA72}">
      <dgm:prSet/>
      <dgm:spPr/>
      <dgm:t>
        <a:bodyPr/>
        <a:lstStyle/>
        <a:p>
          <a:endParaRPr lang="en-US"/>
        </a:p>
      </dgm:t>
    </dgm:pt>
    <dgm:pt modelId="{00553643-1117-4F1D-9F2C-D96855B2C4EF}" type="sibTrans" cxnId="{A02D2887-91F3-4EE6-85A4-F4504D49FA72}">
      <dgm:prSet/>
      <dgm:spPr/>
      <dgm:t>
        <a:bodyPr/>
        <a:lstStyle/>
        <a:p>
          <a:endParaRPr lang="en-US"/>
        </a:p>
      </dgm:t>
    </dgm:pt>
    <dgm:pt modelId="{5D87B99F-1107-4424-BE5F-394F5AB69613}" type="pres">
      <dgm:prSet presAssocID="{2F305A9A-FCBA-4352-92F7-CEEAC9AEC87F}" presName="root" presStyleCnt="0">
        <dgm:presLayoutVars>
          <dgm:dir/>
          <dgm:resizeHandles val="exact"/>
        </dgm:presLayoutVars>
      </dgm:prSet>
      <dgm:spPr/>
    </dgm:pt>
    <dgm:pt modelId="{C045913F-2548-4C1C-9715-162CC0CA98F2}" type="pres">
      <dgm:prSet presAssocID="{8A3B72D3-E2B7-4C8F-AA68-E560F9E6BD95}" presName="compNode" presStyleCnt="0"/>
      <dgm:spPr/>
    </dgm:pt>
    <dgm:pt modelId="{74989B7F-82A4-451B-AD4C-983721D6BF10}" type="pres">
      <dgm:prSet presAssocID="{8A3B72D3-E2B7-4C8F-AA68-E560F9E6BD95}" presName="bgRect" presStyleLbl="bgShp" presStyleIdx="0" presStyleCnt="3"/>
      <dgm:spPr/>
    </dgm:pt>
    <dgm:pt modelId="{559B2BB7-8A82-4414-83EF-94F3AAF73F35}" type="pres">
      <dgm:prSet presAssocID="{8A3B72D3-E2B7-4C8F-AA68-E560F9E6BD95}"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by bottle"/>
        </a:ext>
      </dgm:extLst>
    </dgm:pt>
    <dgm:pt modelId="{A8526190-8437-4701-9CFD-B8BE3B07B8B8}" type="pres">
      <dgm:prSet presAssocID="{8A3B72D3-E2B7-4C8F-AA68-E560F9E6BD95}" presName="spaceRect" presStyleCnt="0"/>
      <dgm:spPr/>
    </dgm:pt>
    <dgm:pt modelId="{836A1DB6-3AA8-451E-AAC4-4D482B735D09}" type="pres">
      <dgm:prSet presAssocID="{8A3B72D3-E2B7-4C8F-AA68-E560F9E6BD95}" presName="parTx" presStyleLbl="revTx" presStyleIdx="0" presStyleCnt="3">
        <dgm:presLayoutVars>
          <dgm:chMax val="0"/>
          <dgm:chPref val="0"/>
        </dgm:presLayoutVars>
      </dgm:prSet>
      <dgm:spPr/>
    </dgm:pt>
    <dgm:pt modelId="{EBF314ED-B629-435E-A9C8-C0747953FDFE}" type="pres">
      <dgm:prSet presAssocID="{082C0B05-A484-4D50-8E92-D21953FAC02B}" presName="sibTrans" presStyleCnt="0"/>
      <dgm:spPr/>
    </dgm:pt>
    <dgm:pt modelId="{7D986C14-ED7C-47C8-ACF3-BB219178C494}" type="pres">
      <dgm:prSet presAssocID="{4186A5F8-3C00-4C80-9FCA-F22E5214DCCB}" presName="compNode" presStyleCnt="0"/>
      <dgm:spPr/>
    </dgm:pt>
    <dgm:pt modelId="{31AEB32F-215A-422E-82A2-1FA3AF6503E6}" type="pres">
      <dgm:prSet presAssocID="{4186A5F8-3C00-4C80-9FCA-F22E5214DCCB}" presName="bgRect" presStyleLbl="bgShp" presStyleIdx="1" presStyleCnt="3"/>
      <dgm:spPr/>
    </dgm:pt>
    <dgm:pt modelId="{C23CF1F8-F45D-49F3-BC37-72E85944FD6E}" type="pres">
      <dgm:prSet presAssocID="{4186A5F8-3C00-4C80-9FCA-F22E5214DCCB}"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oothbrush"/>
        </a:ext>
      </dgm:extLst>
    </dgm:pt>
    <dgm:pt modelId="{B7D42E6C-8256-4DEC-92CF-04C7BB961D9F}" type="pres">
      <dgm:prSet presAssocID="{4186A5F8-3C00-4C80-9FCA-F22E5214DCCB}" presName="spaceRect" presStyleCnt="0"/>
      <dgm:spPr/>
    </dgm:pt>
    <dgm:pt modelId="{DB11264F-14A8-4CD1-9D4E-C01B52A417A8}" type="pres">
      <dgm:prSet presAssocID="{4186A5F8-3C00-4C80-9FCA-F22E5214DCCB}" presName="parTx" presStyleLbl="revTx" presStyleIdx="1" presStyleCnt="3">
        <dgm:presLayoutVars>
          <dgm:chMax val="0"/>
          <dgm:chPref val="0"/>
        </dgm:presLayoutVars>
      </dgm:prSet>
      <dgm:spPr/>
    </dgm:pt>
    <dgm:pt modelId="{BB564E7E-16E3-402D-894A-5DC0050EEF11}" type="pres">
      <dgm:prSet presAssocID="{A692F857-1477-4D0B-B266-63A7DCA38BD6}" presName="sibTrans" presStyleCnt="0"/>
      <dgm:spPr/>
    </dgm:pt>
    <dgm:pt modelId="{7699CFE5-82DC-498B-AF10-48539F47C8E0}" type="pres">
      <dgm:prSet presAssocID="{8F420ACB-F7D1-48D0-879B-4FD3104A8BEC}" presName="compNode" presStyleCnt="0"/>
      <dgm:spPr/>
    </dgm:pt>
    <dgm:pt modelId="{006D2A09-FFDA-4870-90EE-F6A10CBBD91A}" type="pres">
      <dgm:prSet presAssocID="{8F420ACB-F7D1-48D0-879B-4FD3104A8BEC}" presName="bgRect" presStyleLbl="bgShp" presStyleIdx="2" presStyleCnt="3"/>
      <dgm:spPr/>
    </dgm:pt>
    <dgm:pt modelId="{4BC5FF0B-D2A3-462A-96C9-057104516340}" type="pres">
      <dgm:prSet presAssocID="{8F420ACB-F7D1-48D0-879B-4FD3104A8BE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Tooth"/>
        </a:ext>
      </dgm:extLst>
    </dgm:pt>
    <dgm:pt modelId="{2423DBFF-2C88-4058-B24F-88CF6960D920}" type="pres">
      <dgm:prSet presAssocID="{8F420ACB-F7D1-48D0-879B-4FD3104A8BEC}" presName="spaceRect" presStyleCnt="0"/>
      <dgm:spPr/>
    </dgm:pt>
    <dgm:pt modelId="{F244E3A6-910F-4BBB-AF60-6D2C37E48248}" type="pres">
      <dgm:prSet presAssocID="{8F420ACB-F7D1-48D0-879B-4FD3104A8BEC}" presName="parTx" presStyleLbl="revTx" presStyleIdx="2" presStyleCnt="3">
        <dgm:presLayoutVars>
          <dgm:chMax val="0"/>
          <dgm:chPref val="0"/>
        </dgm:presLayoutVars>
      </dgm:prSet>
      <dgm:spPr/>
    </dgm:pt>
  </dgm:ptLst>
  <dgm:cxnLst>
    <dgm:cxn modelId="{01ED0C47-717F-48A4-BAFC-DB8A1D008DB0}" srcId="{2F305A9A-FCBA-4352-92F7-CEEAC9AEC87F}" destId="{4186A5F8-3C00-4C80-9FCA-F22E5214DCCB}" srcOrd="1" destOrd="0" parTransId="{94CB4E48-47BB-446D-98B3-7181822E773F}" sibTransId="{A692F857-1477-4D0B-B266-63A7DCA38BD6}"/>
    <dgm:cxn modelId="{5BD9A984-B7A7-4549-B2A6-A2F5363266C1}" type="presOf" srcId="{2F305A9A-FCBA-4352-92F7-CEEAC9AEC87F}" destId="{5D87B99F-1107-4424-BE5F-394F5AB69613}" srcOrd="0" destOrd="0" presId="urn:microsoft.com/office/officeart/2018/2/layout/IconVerticalSolidList"/>
    <dgm:cxn modelId="{A02D2887-91F3-4EE6-85A4-F4504D49FA72}" srcId="{2F305A9A-FCBA-4352-92F7-CEEAC9AEC87F}" destId="{8F420ACB-F7D1-48D0-879B-4FD3104A8BEC}" srcOrd="2" destOrd="0" parTransId="{290BFAAF-B714-4E91-A81B-8CA17CEF07AE}" sibTransId="{00553643-1117-4F1D-9F2C-D96855B2C4EF}"/>
    <dgm:cxn modelId="{2B8C7A8A-0AD8-4E04-A1C8-46D0EAB1D727}" type="presOf" srcId="{8F420ACB-F7D1-48D0-879B-4FD3104A8BEC}" destId="{F244E3A6-910F-4BBB-AF60-6D2C37E48248}" srcOrd="0" destOrd="0" presId="urn:microsoft.com/office/officeart/2018/2/layout/IconVerticalSolidList"/>
    <dgm:cxn modelId="{266C818B-B84E-4C75-9ACE-DE2D931BBCF7}" type="presOf" srcId="{4186A5F8-3C00-4C80-9FCA-F22E5214DCCB}" destId="{DB11264F-14A8-4CD1-9D4E-C01B52A417A8}" srcOrd="0" destOrd="0" presId="urn:microsoft.com/office/officeart/2018/2/layout/IconVerticalSolidList"/>
    <dgm:cxn modelId="{0E266293-0E5B-4128-B991-A35DCA38A23E}" type="presOf" srcId="{8A3B72D3-E2B7-4C8F-AA68-E560F9E6BD95}" destId="{836A1DB6-3AA8-451E-AAC4-4D482B735D09}" srcOrd="0" destOrd="0" presId="urn:microsoft.com/office/officeart/2018/2/layout/IconVerticalSolidList"/>
    <dgm:cxn modelId="{D4A988C7-84CD-4685-93A4-E478CA492F92}" srcId="{2F305A9A-FCBA-4352-92F7-CEEAC9AEC87F}" destId="{8A3B72D3-E2B7-4C8F-AA68-E560F9E6BD95}" srcOrd="0" destOrd="0" parTransId="{4914EC08-38B3-46A2-81EC-E85642668A13}" sibTransId="{082C0B05-A484-4D50-8E92-D21953FAC02B}"/>
    <dgm:cxn modelId="{EADDF06C-160B-4278-A886-0D1DBD15A370}" type="presParOf" srcId="{5D87B99F-1107-4424-BE5F-394F5AB69613}" destId="{C045913F-2548-4C1C-9715-162CC0CA98F2}" srcOrd="0" destOrd="0" presId="urn:microsoft.com/office/officeart/2018/2/layout/IconVerticalSolidList"/>
    <dgm:cxn modelId="{BCE01A8A-910E-4075-B4D1-B53490813FF9}" type="presParOf" srcId="{C045913F-2548-4C1C-9715-162CC0CA98F2}" destId="{74989B7F-82A4-451B-AD4C-983721D6BF10}" srcOrd="0" destOrd="0" presId="urn:microsoft.com/office/officeart/2018/2/layout/IconVerticalSolidList"/>
    <dgm:cxn modelId="{A8C82C62-F51B-4F2E-BDB6-E298BE5123F0}" type="presParOf" srcId="{C045913F-2548-4C1C-9715-162CC0CA98F2}" destId="{559B2BB7-8A82-4414-83EF-94F3AAF73F35}" srcOrd="1" destOrd="0" presId="urn:microsoft.com/office/officeart/2018/2/layout/IconVerticalSolidList"/>
    <dgm:cxn modelId="{F6820667-2553-4BB5-B6E0-AAF8436FEE31}" type="presParOf" srcId="{C045913F-2548-4C1C-9715-162CC0CA98F2}" destId="{A8526190-8437-4701-9CFD-B8BE3B07B8B8}" srcOrd="2" destOrd="0" presId="urn:microsoft.com/office/officeart/2018/2/layout/IconVerticalSolidList"/>
    <dgm:cxn modelId="{1EA01862-A0B2-4C6E-8E28-A624AA50A9D4}" type="presParOf" srcId="{C045913F-2548-4C1C-9715-162CC0CA98F2}" destId="{836A1DB6-3AA8-451E-AAC4-4D482B735D09}" srcOrd="3" destOrd="0" presId="urn:microsoft.com/office/officeart/2018/2/layout/IconVerticalSolidList"/>
    <dgm:cxn modelId="{99057497-31FF-4F08-8D97-3BA381CB7D6D}" type="presParOf" srcId="{5D87B99F-1107-4424-BE5F-394F5AB69613}" destId="{EBF314ED-B629-435E-A9C8-C0747953FDFE}" srcOrd="1" destOrd="0" presId="urn:microsoft.com/office/officeart/2018/2/layout/IconVerticalSolidList"/>
    <dgm:cxn modelId="{2E55A040-3D21-44E9-B306-4802D9D70C8F}" type="presParOf" srcId="{5D87B99F-1107-4424-BE5F-394F5AB69613}" destId="{7D986C14-ED7C-47C8-ACF3-BB219178C494}" srcOrd="2" destOrd="0" presId="urn:microsoft.com/office/officeart/2018/2/layout/IconVerticalSolidList"/>
    <dgm:cxn modelId="{337935EF-BFDA-40DD-BEDD-29609E529EA1}" type="presParOf" srcId="{7D986C14-ED7C-47C8-ACF3-BB219178C494}" destId="{31AEB32F-215A-422E-82A2-1FA3AF6503E6}" srcOrd="0" destOrd="0" presId="urn:microsoft.com/office/officeart/2018/2/layout/IconVerticalSolidList"/>
    <dgm:cxn modelId="{9EC5DC10-1ED2-422E-A7B8-02FAD8161501}" type="presParOf" srcId="{7D986C14-ED7C-47C8-ACF3-BB219178C494}" destId="{C23CF1F8-F45D-49F3-BC37-72E85944FD6E}" srcOrd="1" destOrd="0" presId="urn:microsoft.com/office/officeart/2018/2/layout/IconVerticalSolidList"/>
    <dgm:cxn modelId="{45C649B6-1040-4059-BB0A-498A84992EA6}" type="presParOf" srcId="{7D986C14-ED7C-47C8-ACF3-BB219178C494}" destId="{B7D42E6C-8256-4DEC-92CF-04C7BB961D9F}" srcOrd="2" destOrd="0" presId="urn:microsoft.com/office/officeart/2018/2/layout/IconVerticalSolidList"/>
    <dgm:cxn modelId="{4CB8BE10-F140-4939-A9A0-B369775155A2}" type="presParOf" srcId="{7D986C14-ED7C-47C8-ACF3-BB219178C494}" destId="{DB11264F-14A8-4CD1-9D4E-C01B52A417A8}" srcOrd="3" destOrd="0" presId="urn:microsoft.com/office/officeart/2018/2/layout/IconVerticalSolidList"/>
    <dgm:cxn modelId="{B353408C-F0A2-4720-9FA6-A1019CAEA5FC}" type="presParOf" srcId="{5D87B99F-1107-4424-BE5F-394F5AB69613}" destId="{BB564E7E-16E3-402D-894A-5DC0050EEF11}" srcOrd="3" destOrd="0" presId="urn:microsoft.com/office/officeart/2018/2/layout/IconVerticalSolidList"/>
    <dgm:cxn modelId="{948E057D-AEC7-4E54-A17C-96155F46AEEF}" type="presParOf" srcId="{5D87B99F-1107-4424-BE5F-394F5AB69613}" destId="{7699CFE5-82DC-498B-AF10-48539F47C8E0}" srcOrd="4" destOrd="0" presId="urn:microsoft.com/office/officeart/2018/2/layout/IconVerticalSolidList"/>
    <dgm:cxn modelId="{38EB95E2-9F22-477E-A0B1-CB0BAECF862A}" type="presParOf" srcId="{7699CFE5-82DC-498B-AF10-48539F47C8E0}" destId="{006D2A09-FFDA-4870-90EE-F6A10CBBD91A}" srcOrd="0" destOrd="0" presId="urn:microsoft.com/office/officeart/2018/2/layout/IconVerticalSolidList"/>
    <dgm:cxn modelId="{397D112E-46C7-4C86-BE80-9864462EA457}" type="presParOf" srcId="{7699CFE5-82DC-498B-AF10-48539F47C8E0}" destId="{4BC5FF0B-D2A3-462A-96C9-057104516340}" srcOrd="1" destOrd="0" presId="urn:microsoft.com/office/officeart/2018/2/layout/IconVerticalSolidList"/>
    <dgm:cxn modelId="{73E78E87-92B0-4F5D-AA4F-19584890E0ED}" type="presParOf" srcId="{7699CFE5-82DC-498B-AF10-48539F47C8E0}" destId="{2423DBFF-2C88-4058-B24F-88CF6960D920}" srcOrd="2" destOrd="0" presId="urn:microsoft.com/office/officeart/2018/2/layout/IconVerticalSolidList"/>
    <dgm:cxn modelId="{B5FFA618-60CC-4E8C-ABD7-90529FE688E5}" type="presParOf" srcId="{7699CFE5-82DC-498B-AF10-48539F47C8E0}" destId="{F244E3A6-910F-4BBB-AF60-6D2C37E4824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989B7F-82A4-451B-AD4C-983721D6BF10}">
      <dsp:nvSpPr>
        <dsp:cNvPr id="0" name=""/>
        <dsp:cNvSpPr/>
      </dsp:nvSpPr>
      <dsp:spPr>
        <a:xfrm>
          <a:off x="0" y="607"/>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9B2BB7-8A82-4414-83EF-94F3AAF73F35}">
      <dsp:nvSpPr>
        <dsp:cNvPr id="0" name=""/>
        <dsp:cNvSpPr/>
      </dsp:nvSpPr>
      <dsp:spPr>
        <a:xfrm>
          <a:off x="430272" y="320645"/>
          <a:ext cx="782314" cy="78231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836A1DB6-3AA8-451E-AAC4-4D482B735D09}">
      <dsp:nvSpPr>
        <dsp:cNvPr id="0" name=""/>
        <dsp:cNvSpPr/>
      </dsp:nvSpPr>
      <dsp:spPr>
        <a:xfrm>
          <a:off x="1642860" y="607"/>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1111250">
            <a:lnSpc>
              <a:spcPct val="90000"/>
            </a:lnSpc>
            <a:spcBef>
              <a:spcPct val="0"/>
            </a:spcBef>
            <a:spcAft>
              <a:spcPct val="35000"/>
            </a:spcAft>
            <a:buNone/>
          </a:pPr>
          <a:r>
            <a:rPr lang="en-GB" sz="2500" kern="1200"/>
            <a:t>Babies drink milk.</a:t>
          </a:r>
          <a:endParaRPr lang="en-US" sz="2500" kern="1200"/>
        </a:p>
      </dsp:txBody>
      <dsp:txXfrm>
        <a:off x="1642860" y="607"/>
        <a:ext cx="4985943" cy="1422390"/>
      </dsp:txXfrm>
    </dsp:sp>
    <dsp:sp modelId="{31AEB32F-215A-422E-82A2-1FA3AF6503E6}">
      <dsp:nvSpPr>
        <dsp:cNvPr id="0" name=""/>
        <dsp:cNvSpPr/>
      </dsp:nvSpPr>
      <dsp:spPr>
        <a:xfrm>
          <a:off x="0" y="1778595"/>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23CF1F8-F45D-49F3-BC37-72E85944FD6E}">
      <dsp:nvSpPr>
        <dsp:cNvPr id="0" name=""/>
        <dsp:cNvSpPr/>
      </dsp:nvSpPr>
      <dsp:spPr>
        <a:xfrm>
          <a:off x="430272" y="2098633"/>
          <a:ext cx="782314" cy="78231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DB11264F-14A8-4CD1-9D4E-C01B52A417A8}">
      <dsp:nvSpPr>
        <dsp:cNvPr id="0" name=""/>
        <dsp:cNvSpPr/>
      </dsp:nvSpPr>
      <dsp:spPr>
        <a:xfrm>
          <a:off x="1642860" y="1778595"/>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1111250">
            <a:lnSpc>
              <a:spcPct val="90000"/>
            </a:lnSpc>
            <a:spcBef>
              <a:spcPct val="0"/>
            </a:spcBef>
            <a:spcAft>
              <a:spcPct val="35000"/>
            </a:spcAft>
            <a:buNone/>
          </a:pPr>
          <a:r>
            <a:rPr lang="en-GB" sz="2500" kern="1200"/>
            <a:t>This is because they have no teeth.</a:t>
          </a:r>
          <a:endParaRPr lang="en-US" sz="2500" kern="1200"/>
        </a:p>
      </dsp:txBody>
      <dsp:txXfrm>
        <a:off x="1642860" y="1778595"/>
        <a:ext cx="4985943" cy="1422390"/>
      </dsp:txXfrm>
    </dsp:sp>
    <dsp:sp modelId="{006D2A09-FFDA-4870-90EE-F6A10CBBD91A}">
      <dsp:nvSpPr>
        <dsp:cNvPr id="0" name=""/>
        <dsp:cNvSpPr/>
      </dsp:nvSpPr>
      <dsp:spPr>
        <a:xfrm>
          <a:off x="0" y="3556583"/>
          <a:ext cx="6628804" cy="1422390"/>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BC5FF0B-D2A3-462A-96C9-057104516340}">
      <dsp:nvSpPr>
        <dsp:cNvPr id="0" name=""/>
        <dsp:cNvSpPr/>
      </dsp:nvSpPr>
      <dsp:spPr>
        <a:xfrm>
          <a:off x="430272" y="3876620"/>
          <a:ext cx="782314" cy="78231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rnd" cmpd="sng" algn="ctr">
          <a:noFill/>
          <a:prstDash val="solid"/>
        </a:ln>
        <a:effectLst/>
      </dsp:spPr>
      <dsp:style>
        <a:lnRef idx="2">
          <a:scrgbClr r="0" g="0" b="0"/>
        </a:lnRef>
        <a:fillRef idx="1">
          <a:scrgbClr r="0" g="0" b="0"/>
        </a:fillRef>
        <a:effectRef idx="0">
          <a:scrgbClr r="0" g="0" b="0"/>
        </a:effectRef>
        <a:fontRef idx="minor">
          <a:schemeClr val="lt1"/>
        </a:fontRef>
      </dsp:style>
    </dsp:sp>
    <dsp:sp modelId="{F244E3A6-910F-4BBB-AF60-6D2C37E48248}">
      <dsp:nvSpPr>
        <dsp:cNvPr id="0" name=""/>
        <dsp:cNvSpPr/>
      </dsp:nvSpPr>
      <dsp:spPr>
        <a:xfrm>
          <a:off x="1642860" y="3556583"/>
          <a:ext cx="4985943" cy="142239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0536" tIns="150536" rIns="150536" bIns="150536" numCol="1" spcCol="1270" anchor="ctr" anchorCtr="0">
          <a:noAutofit/>
        </a:bodyPr>
        <a:lstStyle/>
        <a:p>
          <a:pPr marL="0" lvl="0" indent="0" algn="l" defTabSz="1111250">
            <a:lnSpc>
              <a:spcPct val="90000"/>
            </a:lnSpc>
            <a:spcBef>
              <a:spcPct val="0"/>
            </a:spcBef>
            <a:spcAft>
              <a:spcPct val="35000"/>
            </a:spcAft>
            <a:buNone/>
          </a:pPr>
          <a:r>
            <a:rPr lang="en-GB" sz="2500" kern="1200"/>
            <a:t>As they get older they start to grow milk teeth.</a:t>
          </a:r>
          <a:endParaRPr lang="en-US" sz="2500" kern="1200"/>
        </a:p>
      </dsp:txBody>
      <dsp:txXfrm>
        <a:off x="1642860" y="3556583"/>
        <a:ext cx="4985943" cy="142239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1340692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23391410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42223966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53775CA-B071-40DB-8DF7-56EA2BF3881B}"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1793201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53775CA-B071-40DB-8DF7-56EA2BF3881B}" type="datetimeFigureOut">
              <a:rPr lang="en-GB" smtClean="0"/>
              <a:t>21/06/2020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3460143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53775CA-B071-40DB-8DF7-56EA2BF3881B}" type="datetimeFigureOut">
              <a:rPr lang="en-GB" smtClean="0"/>
              <a:t>21/06/2020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34096574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775CA-B071-40DB-8DF7-56EA2BF3881B}" type="datetimeFigureOut">
              <a:rPr lang="en-GB" smtClean="0"/>
              <a:t>21/06/2020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39075529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53775CA-B071-40DB-8DF7-56EA2BF3881B}"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4379131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53775CA-B071-40DB-8DF7-56EA2BF3881B}" type="datetimeFigureOut">
              <a:rPr lang="en-GB" smtClean="0"/>
              <a:t>21/06/2020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42110498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2506061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6218836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23884553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38116112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22215938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11855962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3775CA-B071-40DB-8DF7-56EA2BF3881B}" type="datetimeFigureOut">
              <a:rPr lang="en-GB" smtClean="0"/>
              <a:t>21/06/2020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77A525-AD18-4C55-9912-E3423E9873FF}" type="slidenum">
              <a:rPr lang="en-GB" smtClean="0"/>
              <a:t>‹#›</a:t>
            </a:fld>
            <a:endParaRPr lang="en-GB"/>
          </a:p>
        </p:txBody>
      </p:sp>
    </p:spTree>
    <p:extLst>
      <p:ext uri="{BB962C8B-B14F-4D97-AF65-F5344CB8AC3E}">
        <p14:creationId xmlns:p14="http://schemas.microsoft.com/office/powerpoint/2010/main" val="9327947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775CA-B071-40DB-8DF7-56EA2BF3881B}" type="datetimeFigureOut">
              <a:rPr lang="en-GB" smtClean="0"/>
              <a:t>21/06/2020</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177A525-AD18-4C55-9912-E3423E9873FF}" type="slidenum">
              <a:rPr lang="en-GB" smtClean="0"/>
              <a:t>‹#›</a:t>
            </a:fld>
            <a:endParaRPr lang="en-GB"/>
          </a:p>
        </p:txBody>
      </p:sp>
    </p:spTree>
    <p:extLst>
      <p:ext uri="{BB962C8B-B14F-4D97-AF65-F5344CB8AC3E}">
        <p14:creationId xmlns:p14="http://schemas.microsoft.com/office/powerpoint/2010/main" val="2870905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2" Type="http://schemas.openxmlformats.org/officeDocument/2006/relationships/hyperlink" Target="https://www.bbc.co.uk/bitesize/clips/z4tmhyc"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diagramLayout" Target="../diagrams/layout1.xml"/><Relationship Id="rId7" Type="http://schemas.openxmlformats.org/officeDocument/2006/relationships/image" Target="../media/image19.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0E643-D9A5-4872-8207-D9247CE434B3}"/>
              </a:ext>
            </a:extLst>
          </p:cNvPr>
          <p:cNvSpPr>
            <a:spLocks noGrp="1"/>
          </p:cNvSpPr>
          <p:nvPr>
            <p:ph type="title"/>
          </p:nvPr>
        </p:nvSpPr>
        <p:spPr/>
        <p:txBody>
          <a:bodyPr>
            <a:noAutofit/>
          </a:bodyPr>
          <a:lstStyle/>
          <a:p>
            <a:pPr algn="ctr"/>
            <a:r>
              <a:rPr lang="en-GB" sz="5500" b="1" dirty="0"/>
              <a:t>How do humans </a:t>
            </a:r>
            <a:br>
              <a:rPr lang="en-GB" sz="5500" b="1" dirty="0"/>
            </a:br>
            <a:r>
              <a:rPr lang="en-GB" sz="5500" b="1" dirty="0"/>
              <a:t>change and grow?</a:t>
            </a:r>
          </a:p>
        </p:txBody>
      </p:sp>
      <p:pic>
        <p:nvPicPr>
          <p:cNvPr id="5" name="Picture 28">
            <a:extLst>
              <a:ext uri="{FF2B5EF4-FFF2-40B4-BE49-F238E27FC236}">
                <a16:creationId xmlns:a16="http://schemas.microsoft.com/office/drawing/2014/main" id="{ECB15847-9884-4341-B0C9-94F7BB4C24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1067" y="2530796"/>
            <a:ext cx="1729464" cy="1295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9">
            <a:extLst>
              <a:ext uri="{FF2B5EF4-FFF2-40B4-BE49-F238E27FC236}">
                <a16:creationId xmlns:a16="http://schemas.microsoft.com/office/drawing/2014/main" id="{F9D79B77-CD53-4009-9C41-1D7EA5DC07C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54299" y="2807086"/>
            <a:ext cx="915254" cy="14875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30">
            <a:extLst>
              <a:ext uri="{FF2B5EF4-FFF2-40B4-BE49-F238E27FC236}">
                <a16:creationId xmlns:a16="http://schemas.microsoft.com/office/drawing/2014/main" id="{98C1E47F-6177-474B-BCB1-71F61607D3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1071" y="2758897"/>
            <a:ext cx="1946683" cy="1295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1">
            <a:extLst>
              <a:ext uri="{FF2B5EF4-FFF2-40B4-BE49-F238E27FC236}">
                <a16:creationId xmlns:a16="http://schemas.microsoft.com/office/drawing/2014/main" id="{9CDDF54A-5891-4A93-9941-C31938CE536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19272" y="2658841"/>
            <a:ext cx="2142479" cy="1395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a:extLst>
              <a:ext uri="{FF2B5EF4-FFF2-40B4-BE49-F238E27FC236}">
                <a16:creationId xmlns:a16="http://schemas.microsoft.com/office/drawing/2014/main" id="{22F87F91-20D1-4503-8593-664BAF39DDD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33732" y="4378852"/>
            <a:ext cx="1270586" cy="1869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32">
            <a:extLst>
              <a:ext uri="{FF2B5EF4-FFF2-40B4-BE49-F238E27FC236}">
                <a16:creationId xmlns:a16="http://schemas.microsoft.com/office/drawing/2014/main" id="{EDDFAFBC-797B-45E9-A20F-ED16EFD4ABE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025968" y="4654560"/>
            <a:ext cx="2635325" cy="1747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33">
            <a:extLst>
              <a:ext uri="{FF2B5EF4-FFF2-40B4-BE49-F238E27FC236}">
                <a16:creationId xmlns:a16="http://schemas.microsoft.com/office/drawing/2014/main" id="{CB919397-46C2-4317-BE86-7A40CAA3039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75279" y="4486287"/>
            <a:ext cx="1188547" cy="15847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35">
            <a:extLst>
              <a:ext uri="{FF2B5EF4-FFF2-40B4-BE49-F238E27FC236}">
                <a16:creationId xmlns:a16="http://schemas.microsoft.com/office/drawing/2014/main" id="{5E900484-86CE-49AB-B45D-079E2A17FA7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901254" y="4654560"/>
            <a:ext cx="1458171" cy="182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106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183A3049-C9EC-4D28-8E64-824DA55163C8}"/>
              </a:ext>
            </a:extLst>
          </p:cNvPr>
          <p:cNvSpPr txBox="1">
            <a:spLocks/>
          </p:cNvSpPr>
          <p:nvPr/>
        </p:nvSpPr>
        <p:spPr>
          <a:xfrm>
            <a:off x="677334" y="609600"/>
            <a:ext cx="9746826" cy="1320800"/>
          </a:xfrm>
          <a:prstGeom prst="rect">
            <a:avLst/>
          </a:prstGeom>
        </p:spPr>
        <p:txBody>
          <a:bodyPr>
            <a:no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4000" b="1" dirty="0"/>
              <a:t>How do humans change and grow?</a:t>
            </a:r>
          </a:p>
        </p:txBody>
      </p:sp>
      <p:sp>
        <p:nvSpPr>
          <p:cNvPr id="4" name="TextBox 3">
            <a:extLst>
              <a:ext uri="{FF2B5EF4-FFF2-40B4-BE49-F238E27FC236}">
                <a16:creationId xmlns:a16="http://schemas.microsoft.com/office/drawing/2014/main" id="{28EC5DC5-CE26-40B4-B012-946CEC40248D}"/>
              </a:ext>
            </a:extLst>
          </p:cNvPr>
          <p:cNvSpPr txBox="1"/>
          <p:nvPr/>
        </p:nvSpPr>
        <p:spPr>
          <a:xfrm>
            <a:off x="942378" y="1789043"/>
            <a:ext cx="8466666" cy="3600986"/>
          </a:xfrm>
          <a:prstGeom prst="rect">
            <a:avLst/>
          </a:prstGeom>
          <a:noFill/>
        </p:spPr>
        <p:txBody>
          <a:bodyPr wrap="square" rtlCol="0">
            <a:spAutoFit/>
          </a:bodyPr>
          <a:lstStyle/>
          <a:p>
            <a:endParaRPr lang="en-GB" sz="3000" i="1" dirty="0">
              <a:solidFill>
                <a:schemeClr val="accent2">
                  <a:lumMod val="75000"/>
                </a:schemeClr>
              </a:solidFill>
            </a:endParaRPr>
          </a:p>
          <a:p>
            <a:r>
              <a:rPr lang="en-GB" sz="3000" i="1" dirty="0">
                <a:solidFill>
                  <a:schemeClr val="accent2">
                    <a:lumMod val="75000"/>
                  </a:schemeClr>
                </a:solidFill>
              </a:rPr>
              <a:t>In this lesson we will look at the different stages of growth and development.</a:t>
            </a:r>
          </a:p>
          <a:p>
            <a:endParaRPr lang="en-GB" sz="3000" i="1" dirty="0">
              <a:solidFill>
                <a:schemeClr val="accent2">
                  <a:lumMod val="75000"/>
                </a:schemeClr>
              </a:solidFill>
            </a:endParaRPr>
          </a:p>
          <a:p>
            <a:r>
              <a:rPr lang="en-GB" sz="3000" i="1" dirty="0">
                <a:solidFill>
                  <a:schemeClr val="accent2">
                    <a:lumMod val="75000"/>
                  </a:schemeClr>
                </a:solidFill>
              </a:rPr>
              <a:t>We will be able to recognise, name and order these different stages of growth and state some of the key facts about each stage.</a:t>
            </a:r>
          </a:p>
          <a:p>
            <a:endParaRPr lang="en-GB" dirty="0"/>
          </a:p>
        </p:txBody>
      </p:sp>
      <p:sp>
        <p:nvSpPr>
          <p:cNvPr id="5" name="Rectangle 4">
            <a:extLst>
              <a:ext uri="{FF2B5EF4-FFF2-40B4-BE49-F238E27FC236}">
                <a16:creationId xmlns:a16="http://schemas.microsoft.com/office/drawing/2014/main" id="{C167D15C-CEC4-49E6-82A2-AD3A5318E8B7}"/>
              </a:ext>
            </a:extLst>
          </p:cNvPr>
          <p:cNvSpPr/>
          <p:nvPr/>
        </p:nvSpPr>
        <p:spPr>
          <a:xfrm>
            <a:off x="1263883" y="5815688"/>
            <a:ext cx="7407412" cy="553998"/>
          </a:xfrm>
          <a:prstGeom prst="rect">
            <a:avLst/>
          </a:prstGeom>
        </p:spPr>
        <p:txBody>
          <a:bodyPr wrap="none">
            <a:spAutoFit/>
          </a:bodyPr>
          <a:lstStyle/>
          <a:p>
            <a:r>
              <a:rPr lang="en-GB" sz="3000" dirty="0">
                <a:latin typeface="Calibri" panose="020F0502020204030204" pitchFamily="34" charset="0"/>
                <a:hlinkClick r:id="rId2"/>
              </a:rPr>
              <a:t>https://www.bbc.co.uk/bitesize/clips/z4tmhyc</a:t>
            </a:r>
            <a:endParaRPr lang="en-GB" sz="3000" dirty="0"/>
          </a:p>
        </p:txBody>
      </p:sp>
    </p:spTree>
    <p:extLst>
      <p:ext uri="{BB962C8B-B14F-4D97-AF65-F5344CB8AC3E}">
        <p14:creationId xmlns:p14="http://schemas.microsoft.com/office/powerpoint/2010/main" val="41090661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14" descr="Babies">
            <a:extLst>
              <a:ext uri="{FF2B5EF4-FFF2-40B4-BE49-F238E27FC236}">
                <a16:creationId xmlns:a16="http://schemas.microsoft.com/office/drawing/2014/main" id="{8D3D708F-6C31-4587-9C65-55EB1FDEFD8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10837"/>
          <a:stretch/>
        </p:blipFill>
        <p:spPr bwMode="auto">
          <a:xfrm>
            <a:off x="322048" y="-1"/>
            <a:ext cx="4551305" cy="3429000"/>
          </a:xfrm>
          <a:custGeom>
            <a:avLst/>
            <a:gdLst/>
            <a:ahLst/>
            <a:cxnLst/>
            <a:rect l="l" t="t" r="r" b="b"/>
            <a:pathLst>
              <a:path w="4551305" h="3429000">
                <a:moveTo>
                  <a:pt x="509916" y="0"/>
                </a:moveTo>
                <a:lnTo>
                  <a:pt x="4551305" y="0"/>
                </a:lnTo>
                <a:lnTo>
                  <a:pt x="4551305" y="1"/>
                </a:lnTo>
                <a:lnTo>
                  <a:pt x="3693885" y="1"/>
                </a:lnTo>
                <a:lnTo>
                  <a:pt x="3181696" y="3429000"/>
                </a:lnTo>
                <a:lnTo>
                  <a:pt x="0" y="3429000"/>
                </a:lnTo>
                <a:close/>
              </a:path>
            </a:pathLst>
          </a:custGeom>
          <a:noFill/>
          <a:extLst>
            <a:ext uri="{909E8E84-426E-40DD-AFC4-6F175D3DCCD1}">
              <a14:hiddenFill xmlns:a14="http://schemas.microsoft.com/office/drawing/2010/main">
                <a:solidFill>
                  <a:srgbClr val="FFFFFF"/>
                </a:solidFill>
              </a14:hiddenFill>
            </a:ext>
          </a:extLst>
        </p:spPr>
      </p:pic>
      <p:sp>
        <p:nvSpPr>
          <p:cNvPr id="5" name="Title 4">
            <a:extLst>
              <a:ext uri="{FF2B5EF4-FFF2-40B4-BE49-F238E27FC236}">
                <a16:creationId xmlns:a16="http://schemas.microsoft.com/office/drawing/2014/main" id="{DA9234EE-E153-49A1-8824-5AED8AB594A5}"/>
              </a:ext>
            </a:extLst>
          </p:cNvPr>
          <p:cNvSpPr>
            <a:spLocks noGrp="1"/>
          </p:cNvSpPr>
          <p:nvPr>
            <p:ph type="title"/>
          </p:nvPr>
        </p:nvSpPr>
        <p:spPr>
          <a:xfrm>
            <a:off x="4159225" y="609600"/>
            <a:ext cx="5114776" cy="1320800"/>
          </a:xfrm>
        </p:spPr>
        <p:txBody>
          <a:bodyPr vert="horz" lIns="91440" tIns="45720" rIns="91440" bIns="45720" rtlCol="0" anchor="t">
            <a:normAutofit/>
          </a:bodyPr>
          <a:lstStyle/>
          <a:p>
            <a:pPr algn="ctr"/>
            <a:r>
              <a:rPr lang="en-US" sz="4900" b="1" dirty="0"/>
              <a:t>Babies</a:t>
            </a:r>
          </a:p>
        </p:txBody>
      </p:sp>
      <p:pic>
        <p:nvPicPr>
          <p:cNvPr id="8" name="Picture 5">
            <a:hlinkClick r:id="" action="ppaction://noaction"/>
            <a:extLst>
              <a:ext uri="{FF2B5EF4-FFF2-40B4-BE49-F238E27FC236}">
                <a16:creationId xmlns:a16="http://schemas.microsoft.com/office/drawing/2014/main" id="{3BB66A10-1782-4540-B3D3-4E051348654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461" r="8550" b="3"/>
          <a:stretch/>
        </p:blipFill>
        <p:spPr bwMode="auto">
          <a:xfrm>
            <a:off x="-10633" y="3428999"/>
            <a:ext cx="3514376" cy="3429001"/>
          </a:xfrm>
          <a:custGeom>
            <a:avLst/>
            <a:gdLst/>
            <a:ahLst/>
            <a:cxnLst/>
            <a:rect l="l" t="t" r="r" b="b"/>
            <a:pathLst>
              <a:path w="3514376" h="3429001">
                <a:moveTo>
                  <a:pt x="332680" y="0"/>
                </a:moveTo>
                <a:lnTo>
                  <a:pt x="3514376" y="0"/>
                </a:lnTo>
                <a:lnTo>
                  <a:pt x="3002186" y="3429001"/>
                </a:lnTo>
                <a:lnTo>
                  <a:pt x="0" y="3429001"/>
                </a:lnTo>
                <a:lnTo>
                  <a:pt x="0" y="2237155"/>
                </a:lnTo>
                <a:close/>
              </a:path>
            </a:pathLst>
          </a:custGeom>
          <a:noFill/>
          <a:extLst>
            <a:ext uri="{909E8E84-426E-40DD-AFC4-6F175D3DCCD1}">
              <a14:hiddenFill xmlns:a14="http://schemas.microsoft.com/office/drawing/2010/main">
                <a:solidFill>
                  <a:srgbClr val="FFFFFF"/>
                </a:solidFill>
              </a14:hiddenFill>
            </a:ext>
          </a:extLst>
        </p:spPr>
      </p:pic>
      <p:cxnSp>
        <p:nvCxnSpPr>
          <p:cNvPr id="13" name="Straight Connector 12">
            <a:extLst>
              <a:ext uri="{FF2B5EF4-FFF2-40B4-BE49-F238E27FC236}">
                <a16:creationId xmlns:a16="http://schemas.microsoft.com/office/drawing/2014/main" id="{B31FD3CE-CE0A-4FD9-967C-4D340CA3788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332012" y="3428999"/>
            <a:ext cx="325116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Isosceles Triangle 30">
            <a:extLst>
              <a:ext uri="{FF2B5EF4-FFF2-40B4-BE49-F238E27FC236}">
                <a16:creationId xmlns:a16="http://schemas.microsoft.com/office/drawing/2014/main" id="{0663EB55-934F-42EF-80DE-098647DE7A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sp>
        <p:nvSpPr>
          <p:cNvPr id="7" name="Rectangle 6">
            <a:extLst>
              <a:ext uri="{FF2B5EF4-FFF2-40B4-BE49-F238E27FC236}">
                <a16:creationId xmlns:a16="http://schemas.microsoft.com/office/drawing/2014/main" id="{DE0793CD-E465-479D-B3B2-AD6610831397}"/>
              </a:ext>
            </a:extLst>
          </p:cNvPr>
          <p:cNvSpPr/>
          <p:nvPr/>
        </p:nvSpPr>
        <p:spPr>
          <a:xfrm>
            <a:off x="4159225" y="1714499"/>
            <a:ext cx="5114776" cy="3880773"/>
          </a:xfrm>
          <a:prstGeom prst="rect">
            <a:avLst/>
          </a:prstGeom>
        </p:spPr>
        <p:txBody>
          <a:bodyPr vert="horz" lIns="91440" tIns="45720" rIns="91440" bIns="45720" rtlCol="0">
            <a:normAutofit/>
          </a:bodyPr>
          <a:lstStyle/>
          <a:p>
            <a:pPr>
              <a:spcBef>
                <a:spcPts val="1000"/>
              </a:spcBef>
              <a:buClr>
                <a:schemeClr val="accent1"/>
              </a:buClr>
              <a:buSzPct val="80000"/>
              <a:buFont typeface="Wingdings 3" charset="2"/>
              <a:buChar char=""/>
            </a:pPr>
            <a:r>
              <a:rPr lang="en-US" altLang="en-US" sz="3500" dirty="0">
                <a:solidFill>
                  <a:schemeClr val="tx1">
                    <a:lumMod val="75000"/>
                    <a:lumOff val="25000"/>
                  </a:schemeClr>
                </a:solidFill>
              </a:rPr>
              <a:t>Babies can do nothing for themselves when they are first born.</a:t>
            </a:r>
          </a:p>
          <a:p>
            <a:pPr>
              <a:spcBef>
                <a:spcPts val="1000"/>
              </a:spcBef>
              <a:buClr>
                <a:schemeClr val="accent1"/>
              </a:buClr>
              <a:buSzPct val="80000"/>
            </a:pPr>
            <a:endParaRPr lang="en-US" altLang="en-US" sz="2000" dirty="0">
              <a:solidFill>
                <a:schemeClr val="tx1">
                  <a:lumMod val="75000"/>
                  <a:lumOff val="25000"/>
                </a:schemeClr>
              </a:solidFill>
            </a:endParaRPr>
          </a:p>
          <a:p>
            <a:pPr>
              <a:spcBef>
                <a:spcPts val="1000"/>
              </a:spcBef>
              <a:buClr>
                <a:schemeClr val="accent1"/>
              </a:buClr>
              <a:buSzPct val="80000"/>
              <a:buFont typeface="Wingdings 3" charset="2"/>
              <a:buChar char=""/>
            </a:pPr>
            <a:r>
              <a:rPr lang="en-US" altLang="en-US" sz="3500" dirty="0">
                <a:solidFill>
                  <a:schemeClr val="tx1">
                    <a:lumMod val="75000"/>
                    <a:lumOff val="25000"/>
                  </a:schemeClr>
                </a:solidFill>
              </a:rPr>
              <a:t>They need a parent to do everything for them</a:t>
            </a:r>
          </a:p>
        </p:txBody>
      </p:sp>
    </p:spTree>
    <p:extLst>
      <p:ext uri="{BB962C8B-B14F-4D97-AF65-F5344CB8AC3E}">
        <p14:creationId xmlns:p14="http://schemas.microsoft.com/office/powerpoint/2010/main" val="624317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34523D-EFB8-4AC4-B095-073A001E0573}"/>
              </a:ext>
            </a:extLst>
          </p:cNvPr>
          <p:cNvSpPr>
            <a:spLocks noGrp="1"/>
          </p:cNvSpPr>
          <p:nvPr>
            <p:ph type="title"/>
          </p:nvPr>
        </p:nvSpPr>
        <p:spPr/>
        <p:txBody>
          <a:bodyPr>
            <a:normAutofit/>
          </a:bodyPr>
          <a:lstStyle/>
          <a:p>
            <a:r>
              <a:rPr lang="en-GB" sz="4500" b="1" dirty="0"/>
              <a:t>Babies</a:t>
            </a:r>
          </a:p>
        </p:txBody>
      </p:sp>
      <p:sp>
        <p:nvSpPr>
          <p:cNvPr id="5" name="Thought Bubble: Cloud 4">
            <a:extLst>
              <a:ext uri="{FF2B5EF4-FFF2-40B4-BE49-F238E27FC236}">
                <a16:creationId xmlns:a16="http://schemas.microsoft.com/office/drawing/2014/main" id="{E1348B17-87A5-47B5-96F6-9673455CC5BC}"/>
              </a:ext>
            </a:extLst>
          </p:cNvPr>
          <p:cNvSpPr/>
          <p:nvPr/>
        </p:nvSpPr>
        <p:spPr>
          <a:xfrm>
            <a:off x="2077445" y="609600"/>
            <a:ext cx="7574508" cy="4503761"/>
          </a:xfrm>
          <a:prstGeom prst="cloudCallout">
            <a:avLst>
              <a:gd name="adj1" fmla="val -52272"/>
              <a:gd name="adj2" fmla="val 712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9ACBD9D4-1862-48DF-B9FC-13714E747A98}"/>
              </a:ext>
            </a:extLst>
          </p:cNvPr>
          <p:cNvSpPr txBox="1">
            <a:spLocks/>
          </p:cNvSpPr>
          <p:nvPr/>
        </p:nvSpPr>
        <p:spPr>
          <a:xfrm>
            <a:off x="3595332" y="1603612"/>
            <a:ext cx="4538734" cy="2750024"/>
          </a:xfrm>
          <a:prstGeom prst="rect">
            <a:avLst/>
          </a:prstGeom>
        </p:spPr>
        <p:txBody>
          <a:bodyPr vert="horz" lIns="91440" tIns="45720" rIns="91440" bIns="45720" rtlCol="0" anchor="t">
            <a:normAutofit fontScale="825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5600">
                <a:solidFill>
                  <a:schemeClr val="accent1">
                    <a:lumMod val="20000"/>
                    <a:lumOff val="80000"/>
                  </a:schemeClr>
                </a:solidFill>
                <a:latin typeface="Twinkl SemiBold"/>
                <a:ea typeface="Sassoon Infant Rg" panose="02000503030000020003" pitchFamily="50" charset="0"/>
              </a:rPr>
              <a:t>What does a </a:t>
            </a:r>
            <a:r>
              <a:rPr lang="en-GB" altLang="en-US" sz="5600" dirty="0">
                <a:solidFill>
                  <a:schemeClr val="accent1">
                    <a:lumMod val="20000"/>
                    <a:lumOff val="80000"/>
                  </a:schemeClr>
                </a:solidFill>
                <a:latin typeface="Twinkl SemiBold"/>
                <a:ea typeface="Sassoon Infant Rg" panose="02000503030000020003" pitchFamily="50" charset="0"/>
              </a:rPr>
              <a:t>parent do </a:t>
            </a:r>
            <a:br>
              <a:rPr lang="en-GB" altLang="en-US" sz="5600" dirty="0">
                <a:latin typeface="Twinkl SemiBold" pitchFamily="2" charset="0"/>
                <a:ea typeface="Sassoon Infant Rg" panose="02000503030000020003" pitchFamily="50" charset="0"/>
              </a:rPr>
            </a:br>
            <a:r>
              <a:rPr lang="en-GB" altLang="en-US" sz="5600" dirty="0">
                <a:solidFill>
                  <a:schemeClr val="accent1">
                    <a:lumMod val="20000"/>
                    <a:lumOff val="80000"/>
                  </a:schemeClr>
                </a:solidFill>
                <a:latin typeface="Twinkl SemiBold"/>
                <a:ea typeface="Sassoon Infant Rg" panose="02000503030000020003" pitchFamily="50" charset="0"/>
              </a:rPr>
              <a:t>to take care of a baby?</a:t>
            </a:r>
            <a:br>
              <a:rPr lang="en-GB" altLang="en-US" dirty="0">
                <a:latin typeface="Twinkl SemiBold" pitchFamily="2" charset="0"/>
                <a:ea typeface="Sassoon Infant Rg" panose="02000503030000020003" pitchFamily="50" charset="0"/>
              </a:rPr>
            </a:br>
            <a:endParaRPr lang="en-GB" dirty="0"/>
          </a:p>
        </p:txBody>
      </p:sp>
    </p:spTree>
    <p:extLst>
      <p:ext uri="{BB962C8B-B14F-4D97-AF65-F5344CB8AC3E}">
        <p14:creationId xmlns:p14="http://schemas.microsoft.com/office/powerpoint/2010/main" val="28167090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CE951-AFFB-4AFC-86FC-BA47C215647C}"/>
              </a:ext>
            </a:extLst>
          </p:cNvPr>
          <p:cNvSpPr>
            <a:spLocks noGrp="1"/>
          </p:cNvSpPr>
          <p:nvPr>
            <p:ph type="title"/>
          </p:nvPr>
        </p:nvSpPr>
        <p:spPr>
          <a:xfrm>
            <a:off x="677334" y="609600"/>
            <a:ext cx="8596668" cy="823415"/>
          </a:xfrm>
        </p:spPr>
        <p:txBody>
          <a:bodyPr>
            <a:normAutofit fontScale="90000"/>
          </a:bodyPr>
          <a:lstStyle/>
          <a:p>
            <a:r>
              <a:rPr lang="en-GB" sz="4500" b="1" dirty="0"/>
              <a:t>Babies </a:t>
            </a:r>
            <a:br>
              <a:rPr lang="en-GB" sz="4500" b="1" dirty="0"/>
            </a:br>
            <a:endParaRPr lang="en-GB" sz="3000" dirty="0">
              <a:solidFill>
                <a:schemeClr val="accent2"/>
              </a:solidFill>
            </a:endParaRPr>
          </a:p>
        </p:txBody>
      </p:sp>
      <p:sp>
        <p:nvSpPr>
          <p:cNvPr id="3" name="Content Placeholder 2">
            <a:extLst>
              <a:ext uri="{FF2B5EF4-FFF2-40B4-BE49-F238E27FC236}">
                <a16:creationId xmlns:a16="http://schemas.microsoft.com/office/drawing/2014/main" id="{9F9CE237-2AB9-496C-801F-3F1FF9EB02BA}"/>
              </a:ext>
            </a:extLst>
          </p:cNvPr>
          <p:cNvSpPr>
            <a:spLocks noGrp="1"/>
          </p:cNvSpPr>
          <p:nvPr>
            <p:ph idx="1"/>
          </p:nvPr>
        </p:nvSpPr>
        <p:spPr>
          <a:xfrm>
            <a:off x="677334" y="2720147"/>
            <a:ext cx="8596668" cy="3880773"/>
          </a:xfrm>
        </p:spPr>
        <p:txBody>
          <a:bodyPr/>
          <a:lstStyle/>
          <a:p>
            <a:pPr>
              <a:buFont typeface="Wingdings" panose="05000000000000000000" pitchFamily="2" charset="2"/>
              <a:buChar char="ü"/>
              <a:defRPr/>
            </a:pPr>
            <a:r>
              <a:rPr lang="en-GB" altLang="en-US" sz="3000" dirty="0">
                <a:ea typeface="Sassoon Infant Rg" panose="02000503030000020003" pitchFamily="50" charset="0"/>
              </a:rPr>
              <a:t>Feed the baby milk.</a:t>
            </a:r>
          </a:p>
          <a:p>
            <a:pPr>
              <a:buFont typeface="Wingdings" panose="05000000000000000000" pitchFamily="2" charset="2"/>
              <a:buChar char="ü"/>
              <a:defRPr/>
            </a:pPr>
            <a:r>
              <a:rPr lang="en-GB" altLang="en-US" sz="3000" dirty="0">
                <a:ea typeface="Sassoon Infant Rg" panose="02000503030000020003" pitchFamily="50" charset="0"/>
              </a:rPr>
              <a:t>Keep the baby clean and healthy by changing its nappy and bathing it.</a:t>
            </a:r>
          </a:p>
          <a:p>
            <a:pPr>
              <a:buFont typeface="Wingdings" panose="05000000000000000000" pitchFamily="2" charset="2"/>
              <a:buChar char="ü"/>
              <a:defRPr/>
            </a:pPr>
            <a:r>
              <a:rPr lang="en-GB" altLang="en-US" sz="3000" dirty="0">
                <a:ea typeface="Sassoon Infant Rg" panose="02000503030000020003" pitchFamily="50" charset="0"/>
              </a:rPr>
              <a:t>Make sure the baby is warm and comfortable.</a:t>
            </a:r>
          </a:p>
          <a:p>
            <a:pPr>
              <a:buFont typeface="Wingdings" panose="05000000000000000000" pitchFamily="2" charset="2"/>
              <a:buChar char="ü"/>
              <a:defRPr/>
            </a:pPr>
            <a:r>
              <a:rPr lang="en-GB" altLang="en-US" sz="3000" dirty="0">
                <a:ea typeface="Sassoon Infant Rg" panose="02000503030000020003" pitchFamily="50" charset="0"/>
              </a:rPr>
              <a:t>Play with the baby.</a:t>
            </a:r>
          </a:p>
          <a:p>
            <a:pPr>
              <a:buFont typeface="Wingdings" panose="05000000000000000000" pitchFamily="2" charset="2"/>
              <a:buChar char="ü"/>
              <a:defRPr/>
            </a:pPr>
            <a:r>
              <a:rPr lang="en-GB" altLang="en-US" sz="3000" dirty="0">
                <a:ea typeface="Sassoon Infant Rg" panose="02000503030000020003" pitchFamily="50" charset="0"/>
              </a:rPr>
              <a:t>Give the baby lots of love.</a:t>
            </a:r>
            <a:endParaRPr lang="en-GB" altLang="en-US" sz="3000" dirty="0">
              <a:latin typeface="Twinkl SemiBold" pitchFamily="2" charset="0"/>
              <a:ea typeface="Sassoon Infant Rg" panose="02000503030000020003" pitchFamily="50" charset="0"/>
            </a:endParaRPr>
          </a:p>
          <a:p>
            <a:endParaRPr lang="en-GB" dirty="0"/>
          </a:p>
        </p:txBody>
      </p:sp>
      <p:sp>
        <p:nvSpPr>
          <p:cNvPr id="4" name="Rectangle 3">
            <a:extLst>
              <a:ext uri="{FF2B5EF4-FFF2-40B4-BE49-F238E27FC236}">
                <a16:creationId xmlns:a16="http://schemas.microsoft.com/office/drawing/2014/main" id="{3E25483E-5DF2-4674-878B-1043234BCD82}"/>
              </a:ext>
            </a:extLst>
          </p:cNvPr>
          <p:cNvSpPr/>
          <p:nvPr/>
        </p:nvSpPr>
        <p:spPr>
          <a:xfrm>
            <a:off x="677334" y="1522583"/>
            <a:ext cx="7572971" cy="553998"/>
          </a:xfrm>
          <a:prstGeom prst="rect">
            <a:avLst/>
          </a:prstGeom>
        </p:spPr>
        <p:txBody>
          <a:bodyPr wrap="none" anchor="t">
            <a:spAutoFit/>
          </a:bodyPr>
          <a:lstStyle/>
          <a:p>
            <a:r>
              <a:rPr lang="en-GB" altLang="en-US" sz="3000">
                <a:solidFill>
                  <a:schemeClr val="accent2"/>
                </a:solidFill>
                <a:latin typeface="Twinkl SemiBold"/>
                <a:ea typeface="Sassoon Infant Rg" panose="02000503030000020003" pitchFamily="50" charset="0"/>
              </a:rPr>
              <a:t>What does a parent do to take care of a baby?</a:t>
            </a:r>
            <a:r>
              <a:rPr lang="en-GB" sz="3000" dirty="0">
                <a:solidFill>
                  <a:schemeClr val="accent2"/>
                </a:solidFill>
              </a:rPr>
              <a:t> </a:t>
            </a:r>
            <a:endParaRPr lang="en-GB" sz="3000" dirty="0"/>
          </a:p>
        </p:txBody>
      </p:sp>
      <p:pic>
        <p:nvPicPr>
          <p:cNvPr id="5" name="Picture 4">
            <a:extLst>
              <a:ext uri="{FF2B5EF4-FFF2-40B4-BE49-F238E27FC236}">
                <a16:creationId xmlns:a16="http://schemas.microsoft.com/office/drawing/2014/main" id="{BEA0E782-1AC5-4FAA-A2C7-DF48BF1718D0}"/>
              </a:ext>
            </a:extLst>
          </p:cNvPr>
          <p:cNvPicPr>
            <a:picLocks noChangeAspect="1"/>
          </p:cNvPicPr>
          <p:nvPr/>
        </p:nvPicPr>
        <p:blipFill rotWithShape="1">
          <a:blip r:embed="rId2"/>
          <a:srcRect l="23340" t="18089" r="24693" b="20643"/>
          <a:stretch/>
        </p:blipFill>
        <p:spPr>
          <a:xfrm rot="21402381">
            <a:off x="9154126" y="460401"/>
            <a:ext cx="2803525" cy="1858962"/>
          </a:xfrm>
          <a:prstGeom prst="rect">
            <a:avLst/>
          </a:prstGeom>
          <a:solidFill>
            <a:srgbClr val="FFFFFF">
              <a:shade val="85000"/>
            </a:srgbClr>
          </a:solidFill>
          <a:ln w="88900" cap="sq">
            <a:noFill/>
            <a:miter lim="800000"/>
          </a:ln>
          <a:effectLst>
            <a:outerShdw blurRad="50800" dist="38100" dir="2700000" algn="tl" rotWithShape="0">
              <a:prstClr val="black">
                <a:alpha val="40000"/>
              </a:prstClr>
            </a:outerShdw>
          </a:effectLst>
        </p:spPr>
      </p:pic>
      <p:pic>
        <p:nvPicPr>
          <p:cNvPr id="23554" name="Picture 2" descr="White parents' SHOCK after birth of black baby boy | SOUTHEND NEWS ...">
            <a:extLst>
              <a:ext uri="{FF2B5EF4-FFF2-40B4-BE49-F238E27FC236}">
                <a16:creationId xmlns:a16="http://schemas.microsoft.com/office/drawing/2014/main" id="{C800C31C-BDB1-45B8-997C-81A64B75084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607842">
            <a:off x="8736849" y="4527584"/>
            <a:ext cx="3128317" cy="19097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2017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55AE6B0-AC9E-4167-806F-E9DB135FC46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86887BCF-6D4B-45C6-8176-421EAFF98E5F}"/>
              </a:ext>
            </a:extLst>
          </p:cNvPr>
          <p:cNvSpPr>
            <a:spLocks noGrp="1"/>
          </p:cNvSpPr>
          <p:nvPr>
            <p:ph type="title"/>
          </p:nvPr>
        </p:nvSpPr>
        <p:spPr>
          <a:xfrm>
            <a:off x="301545" y="218363"/>
            <a:ext cx="3547581" cy="1262241"/>
          </a:xfrm>
        </p:spPr>
        <p:txBody>
          <a:bodyPr vert="horz" lIns="91440" tIns="45720" rIns="91440" bIns="45720" rtlCol="0" anchor="ctr">
            <a:normAutofit/>
          </a:bodyPr>
          <a:lstStyle/>
          <a:p>
            <a:r>
              <a:rPr lang="en-US" sz="4900" b="1" dirty="0"/>
              <a:t>Babies</a:t>
            </a:r>
          </a:p>
        </p:txBody>
      </p:sp>
      <p:grpSp>
        <p:nvGrpSpPr>
          <p:cNvPr id="13" name="Group 12">
            <a:extLst>
              <a:ext uri="{FF2B5EF4-FFF2-40B4-BE49-F238E27FC236}">
                <a16:creationId xmlns:a16="http://schemas.microsoft.com/office/drawing/2014/main" id="{3523416A-383B-4FDC-B4C9-D8EDDFE9C04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29267" y="-8467"/>
            <a:ext cx="4766733" cy="6866467"/>
            <a:chOff x="7425267" y="-8467"/>
            <a:chExt cx="4766733" cy="6866467"/>
          </a:xfrm>
        </p:grpSpPr>
        <p:cxnSp>
          <p:nvCxnSpPr>
            <p:cNvPr id="14" name="Straight Connector 13">
              <a:extLst>
                <a:ext uri="{FF2B5EF4-FFF2-40B4-BE49-F238E27FC236}">
                  <a16:creationId xmlns:a16="http://schemas.microsoft.com/office/drawing/2014/main" id="{CB0D29D5-3F7C-4197-821B-6D60A66CC04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rgbClr val="BFBFBF">
                  <a:alpha val="75000"/>
                </a:srgbClr>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347FB49A-3541-428A-AADE-682A3C50563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rgbClr val="BFBFBF">
                  <a:alpha val="80000"/>
                </a:srgbClr>
              </a:solidFill>
            </a:ln>
          </p:spPr>
          <p:style>
            <a:lnRef idx="2">
              <a:schemeClr val="accent1"/>
            </a:lnRef>
            <a:fillRef idx="0">
              <a:schemeClr val="accent1"/>
            </a:fillRef>
            <a:effectRef idx="1">
              <a:schemeClr val="accent1"/>
            </a:effectRef>
            <a:fontRef idx="minor">
              <a:schemeClr val="tx1"/>
            </a:fontRef>
          </p:style>
        </p:cxnSp>
        <p:sp>
          <p:nvSpPr>
            <p:cNvPr id="16" name="Rectangle 23">
              <a:extLst>
                <a:ext uri="{FF2B5EF4-FFF2-40B4-BE49-F238E27FC236}">
                  <a16:creationId xmlns:a16="http://schemas.microsoft.com/office/drawing/2014/main" id="{D96F53DC-08F1-42C6-B558-B83D54B276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5">
              <a:extLst>
                <a:ext uri="{FF2B5EF4-FFF2-40B4-BE49-F238E27FC236}">
                  <a16:creationId xmlns:a16="http://schemas.microsoft.com/office/drawing/2014/main" id="{AFE48CAF-A51C-463F-A570-ED99439A5C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01F0C48B-50FF-4351-8207-16D0960483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300384B6-5ED6-4F91-A548-B706D837513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0" name="Rectangle 28">
              <a:extLst>
                <a:ext uri="{FF2B5EF4-FFF2-40B4-BE49-F238E27FC236}">
                  <a16:creationId xmlns:a16="http://schemas.microsoft.com/office/drawing/2014/main" id="{337AFFAE-C182-463C-9459-8AB3C69D9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9">
              <a:extLst>
                <a:ext uri="{FF2B5EF4-FFF2-40B4-BE49-F238E27FC236}">
                  <a16:creationId xmlns:a16="http://schemas.microsoft.com/office/drawing/2014/main" id="{510ACF17-C3F0-42BF-BDEB-D079277121E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Isosceles Triangle 21">
              <a:extLst>
                <a:ext uri="{FF2B5EF4-FFF2-40B4-BE49-F238E27FC236}">
                  <a16:creationId xmlns:a16="http://schemas.microsoft.com/office/drawing/2014/main" id="{E804EFD0-B84E-476F-9FC6-6C4A42EA00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4" name="Rectangle 23">
            <a:extLst>
              <a:ext uri="{FF2B5EF4-FFF2-40B4-BE49-F238E27FC236}">
                <a16:creationId xmlns:a16="http://schemas.microsoft.com/office/drawing/2014/main" id="{87BD1F4E-A66D-4C06-86DA-8D56CA7A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77719" y="0"/>
            <a:ext cx="621428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7" name="Rectangle 5">
            <a:extLst>
              <a:ext uri="{FF2B5EF4-FFF2-40B4-BE49-F238E27FC236}">
                <a16:creationId xmlns:a16="http://schemas.microsoft.com/office/drawing/2014/main" id="{6637D991-A367-4AFC-8B67-1E3C5420469F}"/>
              </a:ext>
            </a:extLst>
          </p:cNvPr>
          <p:cNvGraphicFramePr/>
          <p:nvPr>
            <p:extLst>
              <p:ext uri="{D42A27DB-BD31-4B8C-83A1-F6EECF244321}">
                <p14:modId xmlns:p14="http://schemas.microsoft.com/office/powerpoint/2010/main" val="3759120601"/>
              </p:ext>
            </p:extLst>
          </p:nvPr>
        </p:nvGraphicFramePr>
        <p:xfrm>
          <a:off x="4916553" y="944563"/>
          <a:ext cx="6628804" cy="49795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3" name="Picture 7">
            <a:extLst>
              <a:ext uri="{FF2B5EF4-FFF2-40B4-BE49-F238E27FC236}">
                <a16:creationId xmlns:a16="http://schemas.microsoft.com/office/drawing/2014/main" id="{6FD92FCE-EC99-4852-B404-AF3F0C8AFF3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a:xfrm>
            <a:off x="301545" y="1502406"/>
            <a:ext cx="3933825" cy="29527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0482" name="Picture 2" descr="White or Brown Spots on Baby Teeth | Crest">
            <a:extLst>
              <a:ext uri="{FF2B5EF4-FFF2-40B4-BE49-F238E27FC236}">
                <a16:creationId xmlns:a16="http://schemas.microsoft.com/office/drawing/2014/main" id="{FDE308C8-3F7E-4043-BFFD-30E100189F8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51153" y="4705717"/>
            <a:ext cx="274320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53566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56E3E-CAFF-4AE0-BFC9-09D3B3C9FCE9}"/>
              </a:ext>
            </a:extLst>
          </p:cNvPr>
          <p:cNvSpPr>
            <a:spLocks noGrp="1"/>
          </p:cNvSpPr>
          <p:nvPr>
            <p:ph type="title"/>
          </p:nvPr>
        </p:nvSpPr>
        <p:spPr>
          <a:xfrm>
            <a:off x="677334" y="609600"/>
            <a:ext cx="5222281" cy="1320800"/>
          </a:xfrm>
        </p:spPr>
        <p:txBody>
          <a:bodyPr>
            <a:normAutofit/>
          </a:bodyPr>
          <a:lstStyle/>
          <a:p>
            <a:r>
              <a:rPr lang="en-GB" sz="3900" b="1" dirty="0"/>
              <a:t>Toddlers</a:t>
            </a:r>
          </a:p>
        </p:txBody>
      </p:sp>
      <p:sp>
        <p:nvSpPr>
          <p:cNvPr id="35" name="Isosceles Triangle 8">
            <a:extLst>
              <a:ext uri="{FF2B5EF4-FFF2-40B4-BE49-F238E27FC236}">
                <a16:creationId xmlns:a16="http://schemas.microsoft.com/office/drawing/2014/main" id="{82FCA8AA-470A-46EF-AC08-74C610468F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9B1922C4-EBDC-4ADB-8829-28DAF90A20CD}"/>
              </a:ext>
            </a:extLst>
          </p:cNvPr>
          <p:cNvSpPr>
            <a:spLocks noGrp="1"/>
          </p:cNvSpPr>
          <p:nvPr>
            <p:ph idx="1"/>
          </p:nvPr>
        </p:nvSpPr>
        <p:spPr>
          <a:xfrm>
            <a:off x="677334" y="1822450"/>
            <a:ext cx="5211607" cy="3880773"/>
          </a:xfrm>
        </p:spPr>
        <p:txBody>
          <a:bodyPr vert="horz" lIns="91440" tIns="45720" rIns="91440" bIns="45720" rtlCol="0" anchor="t">
            <a:normAutofit fontScale="85000" lnSpcReduction="20000"/>
          </a:bodyPr>
          <a:lstStyle/>
          <a:p>
            <a:r>
              <a:rPr lang="en-GB" sz="3200" dirty="0">
                <a:latin typeface="+mj-lt"/>
              </a:rPr>
              <a:t>As babies grow they turn into toddlers.</a:t>
            </a:r>
          </a:p>
          <a:p>
            <a:pPr marL="0" indent="0">
              <a:buNone/>
            </a:pPr>
            <a:endParaRPr lang="en-GB" sz="3200" dirty="0">
              <a:latin typeface="+mj-lt"/>
            </a:endParaRPr>
          </a:p>
          <a:p>
            <a:r>
              <a:rPr lang="en-GB" sz="3200" dirty="0">
                <a:latin typeface="+mj-lt"/>
              </a:rPr>
              <a:t>At about 12-18 months (1- 1 ½ </a:t>
            </a:r>
            <a:r>
              <a:rPr lang="en-GB" sz="3200">
                <a:latin typeface="+mj-lt"/>
              </a:rPr>
              <a:t>years old).</a:t>
            </a:r>
            <a:endParaRPr lang="en-GB" sz="3200" dirty="0">
              <a:latin typeface="+mj-lt"/>
            </a:endParaRPr>
          </a:p>
          <a:p>
            <a:pPr marL="0" indent="0">
              <a:buNone/>
            </a:pPr>
            <a:endParaRPr lang="en-GB" sz="2000" dirty="0">
              <a:latin typeface="+mj-lt"/>
            </a:endParaRPr>
          </a:p>
          <a:p>
            <a:r>
              <a:rPr lang="en-GB" sz="3200" dirty="0">
                <a:latin typeface="+mj-lt"/>
              </a:rPr>
              <a:t>A toddler is a child who is just learning to walk and talk - </a:t>
            </a:r>
            <a:r>
              <a:rPr lang="en-GB" altLang="en-US" sz="3200" dirty="0">
                <a:latin typeface="+mj-lt"/>
              </a:rPr>
              <a:t>they are a bit wobbly on their feet!</a:t>
            </a:r>
          </a:p>
          <a:p>
            <a:endParaRPr lang="en-GB" altLang="en-US" sz="3200" dirty="0">
              <a:latin typeface="+mj-lt"/>
            </a:endParaRPr>
          </a:p>
          <a:p>
            <a:endParaRPr lang="en-GB" dirty="0"/>
          </a:p>
        </p:txBody>
      </p:sp>
      <p:pic>
        <p:nvPicPr>
          <p:cNvPr id="15" name="Picture 11">
            <a:hlinkClick r:id="" action="ppaction://noaction"/>
            <a:extLst>
              <a:ext uri="{FF2B5EF4-FFF2-40B4-BE49-F238E27FC236}">
                <a16:creationId xmlns:a16="http://schemas.microsoft.com/office/drawing/2014/main" id="{DE88BA3C-03AC-49FA-8845-1238A9F8A64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9346" b="-6"/>
          <a:stretch/>
        </p:blipFill>
        <p:spPr bwMode="auto">
          <a:xfrm>
            <a:off x="6129405" y="609600"/>
            <a:ext cx="3774250" cy="312270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a:extLst>
              <a:ext uri="{FF2B5EF4-FFF2-40B4-BE49-F238E27FC236}">
                <a16:creationId xmlns:a16="http://schemas.microsoft.com/office/drawing/2014/main" id="{695EB5BE-600E-4E1A-A638-CFC72E1CE6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317" r="-2" b="20691"/>
          <a:stretch/>
        </p:blipFill>
        <p:spPr bwMode="auto">
          <a:xfrm>
            <a:off x="7719054" y="4013201"/>
            <a:ext cx="3144597" cy="26017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22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156E3E-CAFF-4AE0-BFC9-09D3B3C9FCE9}"/>
              </a:ext>
            </a:extLst>
          </p:cNvPr>
          <p:cNvSpPr>
            <a:spLocks noGrp="1"/>
          </p:cNvSpPr>
          <p:nvPr>
            <p:ph type="title"/>
          </p:nvPr>
        </p:nvSpPr>
        <p:spPr>
          <a:xfrm>
            <a:off x="5536734" y="609600"/>
            <a:ext cx="3737268" cy="1320800"/>
          </a:xfrm>
        </p:spPr>
        <p:txBody>
          <a:bodyPr>
            <a:normAutofit/>
          </a:bodyPr>
          <a:lstStyle/>
          <a:p>
            <a:r>
              <a:rPr lang="en-GB" b="1"/>
              <a:t>Toddlers</a:t>
            </a:r>
          </a:p>
        </p:txBody>
      </p:sp>
      <p:sp>
        <p:nvSpPr>
          <p:cNvPr id="3" name="Content Placeholder 2">
            <a:extLst>
              <a:ext uri="{FF2B5EF4-FFF2-40B4-BE49-F238E27FC236}">
                <a16:creationId xmlns:a16="http://schemas.microsoft.com/office/drawing/2014/main" id="{9B1922C4-EBDC-4ADB-8829-28DAF90A20CD}"/>
              </a:ext>
            </a:extLst>
          </p:cNvPr>
          <p:cNvSpPr>
            <a:spLocks noGrp="1"/>
          </p:cNvSpPr>
          <p:nvPr>
            <p:ph idx="1"/>
          </p:nvPr>
        </p:nvSpPr>
        <p:spPr>
          <a:xfrm>
            <a:off x="5209563" y="1640084"/>
            <a:ext cx="5572737" cy="3880773"/>
          </a:xfrm>
        </p:spPr>
        <p:txBody>
          <a:bodyPr>
            <a:noAutofit/>
          </a:bodyPr>
          <a:lstStyle/>
          <a:p>
            <a:pPr>
              <a:spcBef>
                <a:spcPct val="50000"/>
              </a:spcBef>
            </a:pPr>
            <a:r>
              <a:rPr lang="en-GB" altLang="en-US" sz="3000" dirty="0"/>
              <a:t>Toddlers start to be more independent of their parents.</a:t>
            </a:r>
          </a:p>
          <a:p>
            <a:pPr>
              <a:spcBef>
                <a:spcPct val="50000"/>
              </a:spcBef>
            </a:pPr>
            <a:r>
              <a:rPr lang="en-GB" altLang="en-US" sz="3000" dirty="0"/>
              <a:t> </a:t>
            </a:r>
            <a:r>
              <a:rPr lang="en-GB" altLang="en-US" sz="3200" dirty="0"/>
              <a:t>They start trying to do things for themselves and develop lots of new skills such as holding the spoon when feeding or building a tower of bricks. </a:t>
            </a:r>
          </a:p>
          <a:p>
            <a:pPr>
              <a:spcBef>
                <a:spcPct val="50000"/>
              </a:spcBef>
            </a:pPr>
            <a:endParaRPr lang="en-GB" sz="3000" dirty="0"/>
          </a:p>
        </p:txBody>
      </p:sp>
      <p:pic>
        <p:nvPicPr>
          <p:cNvPr id="1026" name="Picture 2" descr="What to Avoid When Potty Training">
            <a:extLst>
              <a:ext uri="{FF2B5EF4-FFF2-40B4-BE49-F238E27FC236}">
                <a16:creationId xmlns:a16="http://schemas.microsoft.com/office/drawing/2014/main" id="{25B254D1-5BD0-44D7-A648-4AF61D85D62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542" r="14792"/>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71" name="Isosceles Triangle 7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30218407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7D8051-A7E5-4BB1-9A62-BD4E11851CDA}"/>
              </a:ext>
            </a:extLst>
          </p:cNvPr>
          <p:cNvSpPr>
            <a:spLocks noGrp="1"/>
          </p:cNvSpPr>
          <p:nvPr>
            <p:ph type="title"/>
          </p:nvPr>
        </p:nvSpPr>
        <p:spPr>
          <a:xfrm>
            <a:off x="5536734" y="609600"/>
            <a:ext cx="3737268" cy="1320800"/>
          </a:xfrm>
        </p:spPr>
        <p:txBody>
          <a:bodyPr>
            <a:normAutofit/>
          </a:bodyPr>
          <a:lstStyle/>
          <a:p>
            <a:r>
              <a:rPr lang="en-GB" b="1"/>
              <a:t>Toddlers</a:t>
            </a:r>
          </a:p>
        </p:txBody>
      </p:sp>
      <p:sp>
        <p:nvSpPr>
          <p:cNvPr id="3" name="Content Placeholder 2">
            <a:extLst>
              <a:ext uri="{FF2B5EF4-FFF2-40B4-BE49-F238E27FC236}">
                <a16:creationId xmlns:a16="http://schemas.microsoft.com/office/drawing/2014/main" id="{1C5219E5-D034-45A7-91E6-8C5293CB5661}"/>
              </a:ext>
            </a:extLst>
          </p:cNvPr>
          <p:cNvSpPr>
            <a:spLocks noGrp="1"/>
          </p:cNvSpPr>
          <p:nvPr>
            <p:ph idx="1"/>
          </p:nvPr>
        </p:nvSpPr>
        <p:spPr>
          <a:xfrm>
            <a:off x="5209563" y="2160589"/>
            <a:ext cx="4064439" cy="3880773"/>
          </a:xfrm>
        </p:spPr>
        <p:txBody>
          <a:bodyPr>
            <a:normAutofit fontScale="92500" lnSpcReduction="20000"/>
          </a:bodyPr>
          <a:lstStyle/>
          <a:p>
            <a:r>
              <a:rPr lang="en-GB" altLang="en-US" sz="3500" dirty="0"/>
              <a:t>They stop drinking just milk and start to try lots of different food. </a:t>
            </a:r>
          </a:p>
          <a:p>
            <a:pPr marL="0" indent="0">
              <a:buNone/>
            </a:pPr>
            <a:endParaRPr lang="en-GB" altLang="en-US" sz="3500" dirty="0"/>
          </a:p>
          <a:p>
            <a:r>
              <a:rPr lang="en-GB" altLang="en-US" sz="3500" dirty="0"/>
              <a:t>Toddlers grow and develop muscles to help them move around.</a:t>
            </a:r>
          </a:p>
          <a:p>
            <a:endParaRPr lang="en-GB" dirty="0"/>
          </a:p>
        </p:txBody>
      </p:sp>
      <p:pic>
        <p:nvPicPr>
          <p:cNvPr id="24578" name="Picture 2" descr="Healthy Snacking for Children | Happy Family Organics">
            <a:extLst>
              <a:ext uri="{FF2B5EF4-FFF2-40B4-BE49-F238E27FC236}">
                <a16:creationId xmlns:a16="http://schemas.microsoft.com/office/drawing/2014/main" id="{208BFE6A-5E94-4049-8ACA-C8C8258CA85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4108" r="23382" b="-2"/>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71" name="Isosceles Triangle 70">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25856512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34523D-EFB8-4AC4-B095-073A001E0573}"/>
              </a:ext>
            </a:extLst>
          </p:cNvPr>
          <p:cNvSpPr>
            <a:spLocks noGrp="1"/>
          </p:cNvSpPr>
          <p:nvPr>
            <p:ph type="title"/>
          </p:nvPr>
        </p:nvSpPr>
        <p:spPr/>
        <p:txBody>
          <a:bodyPr>
            <a:normAutofit/>
          </a:bodyPr>
          <a:lstStyle/>
          <a:p>
            <a:r>
              <a:rPr lang="en-GB" sz="4500" b="1" dirty="0"/>
              <a:t>Toddlers</a:t>
            </a:r>
          </a:p>
        </p:txBody>
      </p:sp>
      <p:sp>
        <p:nvSpPr>
          <p:cNvPr id="5" name="Thought Bubble: Cloud 4">
            <a:extLst>
              <a:ext uri="{FF2B5EF4-FFF2-40B4-BE49-F238E27FC236}">
                <a16:creationId xmlns:a16="http://schemas.microsoft.com/office/drawing/2014/main" id="{E1348B17-87A5-47B5-96F6-9673455CC5BC}"/>
              </a:ext>
            </a:extLst>
          </p:cNvPr>
          <p:cNvSpPr/>
          <p:nvPr/>
        </p:nvSpPr>
        <p:spPr>
          <a:xfrm>
            <a:off x="2077445" y="609600"/>
            <a:ext cx="7574508" cy="4503761"/>
          </a:xfrm>
          <a:prstGeom prst="cloudCallout">
            <a:avLst>
              <a:gd name="adj1" fmla="val -52272"/>
              <a:gd name="adj2" fmla="val 712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9ACBD9D4-1862-48DF-B9FC-13714E747A98}"/>
              </a:ext>
            </a:extLst>
          </p:cNvPr>
          <p:cNvSpPr txBox="1">
            <a:spLocks/>
          </p:cNvSpPr>
          <p:nvPr/>
        </p:nvSpPr>
        <p:spPr>
          <a:xfrm>
            <a:off x="3595332" y="1603612"/>
            <a:ext cx="5070996" cy="2750024"/>
          </a:xfrm>
          <a:prstGeom prst="rect">
            <a:avLst/>
          </a:prstGeom>
        </p:spPr>
        <p:txBody>
          <a:bodyPr vert="horz" lIns="91440" tIns="45720" rIns="91440" bIns="45720" rtlCol="0" anchor="t">
            <a:normAutofit fontScale="60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7200" b="1" dirty="0">
                <a:solidFill>
                  <a:schemeClr val="accent1">
                    <a:lumMod val="40000"/>
                    <a:lumOff val="60000"/>
                  </a:schemeClr>
                </a:solidFill>
                <a:latin typeface="Twinkl SemiBold" pitchFamily="2" charset="0"/>
              </a:rPr>
              <a:t>What does a parent have to do to their house to take care of a toddler?</a:t>
            </a:r>
          </a:p>
          <a:p>
            <a:pPr algn="ctr"/>
            <a:br>
              <a:rPr lang="en-GB" altLang="en-US" dirty="0">
                <a:latin typeface="Twinkl SemiBold" pitchFamily="2" charset="0"/>
                <a:ea typeface="Sassoon Infant Rg" panose="02000503030000020003" pitchFamily="50" charset="0"/>
              </a:rPr>
            </a:br>
            <a:endParaRPr lang="en-GB" dirty="0"/>
          </a:p>
        </p:txBody>
      </p:sp>
    </p:spTree>
    <p:extLst>
      <p:ext uri="{BB962C8B-B14F-4D97-AF65-F5344CB8AC3E}">
        <p14:creationId xmlns:p14="http://schemas.microsoft.com/office/powerpoint/2010/main" val="1670918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5602" name="Picture 2" descr="Baby safety gates aren't always safe, study finds | Daily Mail Online">
            <a:extLst>
              <a:ext uri="{FF2B5EF4-FFF2-40B4-BE49-F238E27FC236}">
                <a16:creationId xmlns:a16="http://schemas.microsoft.com/office/drawing/2014/main" id="{94340044-731D-4B2D-909D-5C6D3B0643B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23389" r="1" b="3678"/>
          <a:stretch/>
        </p:blipFill>
        <p:spPr bwMode="auto">
          <a:xfrm>
            <a:off x="5905500" y="-1"/>
            <a:ext cx="628650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A9BE6FD-5F0B-41EE-9263-D5574149E38F}"/>
              </a:ext>
            </a:extLst>
          </p:cNvPr>
          <p:cNvSpPr>
            <a:spLocks noGrp="1"/>
          </p:cNvSpPr>
          <p:nvPr>
            <p:ph type="title"/>
          </p:nvPr>
        </p:nvSpPr>
        <p:spPr>
          <a:xfrm>
            <a:off x="416389" y="420226"/>
            <a:ext cx="3851123" cy="1320800"/>
          </a:xfrm>
        </p:spPr>
        <p:txBody>
          <a:bodyPr>
            <a:normAutofit/>
          </a:bodyPr>
          <a:lstStyle/>
          <a:p>
            <a:r>
              <a:rPr lang="en-GB" sz="4200" b="1" dirty="0"/>
              <a:t>Toddlers</a:t>
            </a:r>
          </a:p>
        </p:txBody>
      </p:sp>
      <p:sp>
        <p:nvSpPr>
          <p:cNvPr id="5" name="Content Placeholder 2">
            <a:extLst>
              <a:ext uri="{FF2B5EF4-FFF2-40B4-BE49-F238E27FC236}">
                <a16:creationId xmlns:a16="http://schemas.microsoft.com/office/drawing/2014/main" id="{1F740573-1DF2-458D-88AD-C43E8B98DF5E}"/>
              </a:ext>
            </a:extLst>
          </p:cNvPr>
          <p:cNvSpPr>
            <a:spLocks noGrp="1"/>
          </p:cNvSpPr>
          <p:nvPr>
            <p:ph idx="1"/>
          </p:nvPr>
        </p:nvSpPr>
        <p:spPr>
          <a:xfrm>
            <a:off x="674158" y="2350626"/>
            <a:ext cx="5421842" cy="4507374"/>
          </a:xfrm>
        </p:spPr>
        <p:txBody>
          <a:bodyPr vert="horz" lIns="91440" tIns="45720" rIns="91440" bIns="45720" rtlCol="0" anchor="t">
            <a:normAutofit fontScale="70000" lnSpcReduction="20000"/>
          </a:bodyPr>
          <a:lstStyle/>
          <a:p>
            <a:pPr>
              <a:buFont typeface="Wingdings" panose="05000000000000000000" pitchFamily="2" charset="2"/>
              <a:buChar char="ü"/>
              <a:defRPr/>
            </a:pPr>
            <a:r>
              <a:rPr lang="en-GB" altLang="en-US" sz="4500" dirty="0">
                <a:ea typeface="Sassoon Infant Rg" panose="02000503030000020003" pitchFamily="50" charset="0"/>
              </a:rPr>
              <a:t>Fit a stair gate to stop accidents when the toddler </a:t>
            </a:r>
            <a:r>
              <a:rPr lang="en-GB" altLang="en-US" sz="4500">
                <a:ea typeface="Sassoon Infant Rg" panose="02000503030000020003" pitchFamily="50" charset="0"/>
              </a:rPr>
              <a:t>wants to go exploring.</a:t>
            </a:r>
          </a:p>
          <a:p>
            <a:pPr marL="0" indent="0">
              <a:buNone/>
              <a:defRPr/>
            </a:pPr>
            <a:endParaRPr lang="en-GB" altLang="en-US" sz="2000" dirty="0">
              <a:ea typeface="Sassoon Infant Rg" panose="02000503030000020003" pitchFamily="50" charset="0"/>
            </a:endParaRPr>
          </a:p>
          <a:p>
            <a:pPr>
              <a:buFont typeface="Wingdings" panose="05000000000000000000" pitchFamily="2" charset="2"/>
              <a:buChar char="ü"/>
              <a:defRPr/>
            </a:pPr>
            <a:r>
              <a:rPr lang="en-GB" altLang="en-US" sz="4500" dirty="0">
                <a:ea typeface="Sassoon Infant Rg" panose="02000503030000020003" pitchFamily="50" charset="0"/>
              </a:rPr>
              <a:t>Cover all plug sockets so a </a:t>
            </a:r>
            <a:r>
              <a:rPr lang="en-GB" altLang="en-US" sz="4500">
                <a:ea typeface="Sassoon Infant Rg" panose="02000503030000020003" pitchFamily="50" charset="0"/>
              </a:rPr>
              <a:t>toddler can’t stick things in</a:t>
            </a:r>
            <a:r>
              <a:rPr lang="en-GB" altLang="en-US" sz="4500" dirty="0">
                <a:ea typeface="Sassoon Infant Rg" panose="02000503030000020003" pitchFamily="50" charset="0"/>
              </a:rPr>
              <a:t>to them.</a:t>
            </a:r>
          </a:p>
          <a:p>
            <a:pPr marL="0" indent="0">
              <a:buNone/>
              <a:defRPr/>
            </a:pPr>
            <a:endParaRPr lang="en-GB" altLang="en-US" sz="2000" dirty="0">
              <a:ea typeface="Sassoon Infant Rg" panose="02000503030000020003" pitchFamily="50" charset="0"/>
            </a:endParaRPr>
          </a:p>
          <a:p>
            <a:pPr>
              <a:buFont typeface="Wingdings" panose="05000000000000000000" pitchFamily="2" charset="2"/>
              <a:buChar char="ü"/>
              <a:defRPr/>
            </a:pPr>
            <a:r>
              <a:rPr lang="en-GB" altLang="en-US" sz="4500" dirty="0">
                <a:ea typeface="Sassoon Infant Rg" panose="02000503030000020003" pitchFamily="50" charset="0"/>
              </a:rPr>
              <a:t>Buy toys that are safe to play with.</a:t>
            </a:r>
          </a:p>
          <a:p>
            <a:pPr>
              <a:buFont typeface="Wingdings" panose="05000000000000000000" pitchFamily="2" charset="2"/>
              <a:buChar char="ü"/>
              <a:defRPr/>
            </a:pPr>
            <a:endParaRPr lang="en-GB" altLang="en-US" dirty="0">
              <a:ea typeface="Sassoon Infant Rg" panose="02000503030000020003" pitchFamily="50" charset="0"/>
            </a:endParaRPr>
          </a:p>
          <a:p>
            <a:pPr>
              <a:buFont typeface="Wingdings" panose="05000000000000000000" pitchFamily="2" charset="2"/>
              <a:buChar char="ü"/>
              <a:defRPr/>
            </a:pPr>
            <a:endParaRPr lang="en-GB" altLang="en-US" dirty="0">
              <a:latin typeface="Twinkl SemiBold" pitchFamily="2" charset="0"/>
              <a:ea typeface="Sassoon Infant Rg" panose="02000503030000020003" pitchFamily="50" charset="0"/>
            </a:endParaRPr>
          </a:p>
          <a:p>
            <a:pPr>
              <a:buFont typeface="Wingdings" panose="05000000000000000000" pitchFamily="2" charset="2"/>
              <a:buChar char="ü"/>
              <a:defRPr/>
            </a:pPr>
            <a:endParaRPr lang="en-GB" dirty="0"/>
          </a:p>
        </p:txBody>
      </p:sp>
      <p:cxnSp>
        <p:nvCxnSpPr>
          <p:cNvPr id="71" name="Straight Connector 7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6" name="Rectangle 5">
            <a:extLst>
              <a:ext uri="{FF2B5EF4-FFF2-40B4-BE49-F238E27FC236}">
                <a16:creationId xmlns:a16="http://schemas.microsoft.com/office/drawing/2014/main" id="{93EB02B5-EAE6-441A-97E3-566EF63ACFD9}"/>
              </a:ext>
            </a:extLst>
          </p:cNvPr>
          <p:cNvSpPr/>
          <p:nvPr/>
        </p:nvSpPr>
        <p:spPr>
          <a:xfrm>
            <a:off x="337079" y="1326854"/>
            <a:ext cx="6096000" cy="830997"/>
          </a:xfrm>
          <a:prstGeom prst="rect">
            <a:avLst/>
          </a:prstGeom>
        </p:spPr>
        <p:txBody>
          <a:bodyPr>
            <a:spAutoFit/>
          </a:bodyPr>
          <a:lstStyle/>
          <a:p>
            <a:r>
              <a:rPr lang="en-GB" altLang="en-US" sz="2400" b="1" dirty="0">
                <a:solidFill>
                  <a:schemeClr val="accent1">
                    <a:lumMod val="75000"/>
                  </a:schemeClr>
                </a:solidFill>
                <a:latin typeface="Twinkl SemiBold" pitchFamily="2" charset="0"/>
              </a:rPr>
              <a:t>What does a parent have to do to their house to take care of a toddler?</a:t>
            </a:r>
          </a:p>
        </p:txBody>
      </p:sp>
    </p:spTree>
    <p:extLst>
      <p:ext uri="{BB962C8B-B14F-4D97-AF65-F5344CB8AC3E}">
        <p14:creationId xmlns:p14="http://schemas.microsoft.com/office/powerpoint/2010/main" val="18779698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13">
            <a:extLst>
              <a:ext uri="{FF2B5EF4-FFF2-40B4-BE49-F238E27FC236}">
                <a16:creationId xmlns:a16="http://schemas.microsoft.com/office/drawing/2014/main" id="{6BCED8BC-5A1A-4434-8FE5-47E5A11D802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430" r="10372"/>
          <a:stretch/>
        </p:blipFill>
        <p:spPr bwMode="auto">
          <a:xfrm>
            <a:off x="5556738" y="-1"/>
            <a:ext cx="6635262"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6DBE595-6E9D-4F35-B927-CE9543F55E53}"/>
              </a:ext>
            </a:extLst>
          </p:cNvPr>
          <p:cNvSpPr>
            <a:spLocks noGrp="1"/>
          </p:cNvSpPr>
          <p:nvPr>
            <p:ph type="title"/>
          </p:nvPr>
        </p:nvSpPr>
        <p:spPr>
          <a:xfrm>
            <a:off x="677333" y="609600"/>
            <a:ext cx="3851123" cy="1320800"/>
          </a:xfrm>
        </p:spPr>
        <p:txBody>
          <a:bodyPr>
            <a:normAutofit/>
          </a:bodyPr>
          <a:lstStyle/>
          <a:p>
            <a:r>
              <a:rPr lang="en-GB" sz="4500" b="1" dirty="0"/>
              <a:t>Children</a:t>
            </a:r>
          </a:p>
        </p:txBody>
      </p:sp>
      <p:sp>
        <p:nvSpPr>
          <p:cNvPr id="3" name="Content Placeholder 2">
            <a:extLst>
              <a:ext uri="{FF2B5EF4-FFF2-40B4-BE49-F238E27FC236}">
                <a16:creationId xmlns:a16="http://schemas.microsoft.com/office/drawing/2014/main" id="{B48F21A3-0D16-4CE2-A95A-2D0091A778A6}"/>
              </a:ext>
            </a:extLst>
          </p:cNvPr>
          <p:cNvSpPr>
            <a:spLocks noGrp="1"/>
          </p:cNvSpPr>
          <p:nvPr>
            <p:ph idx="1"/>
          </p:nvPr>
        </p:nvSpPr>
        <p:spPr>
          <a:xfrm>
            <a:off x="644119" y="1741026"/>
            <a:ext cx="5231097" cy="3880773"/>
          </a:xfrm>
        </p:spPr>
        <p:txBody>
          <a:bodyPr vert="horz" lIns="91440" tIns="45720" rIns="91440" bIns="45720" rtlCol="0" anchor="t">
            <a:normAutofit fontScale="85000" lnSpcReduction="20000"/>
          </a:bodyPr>
          <a:lstStyle/>
          <a:p>
            <a:r>
              <a:rPr lang="en-GB" altLang="en-US" sz="3200" dirty="0"/>
              <a:t>Children are aged 3-12.</a:t>
            </a:r>
          </a:p>
          <a:p>
            <a:pPr marL="0" indent="0">
              <a:buNone/>
            </a:pPr>
            <a:endParaRPr lang="en-GB" altLang="en-US" sz="3000" dirty="0">
              <a:latin typeface="+mj-lt"/>
            </a:endParaRPr>
          </a:p>
          <a:p>
            <a:r>
              <a:rPr lang="en-GB" altLang="en-US" sz="3000" dirty="0">
                <a:latin typeface="+mj-lt"/>
              </a:rPr>
              <a:t>In the UK, children go to school.</a:t>
            </a:r>
          </a:p>
          <a:p>
            <a:endParaRPr lang="en-GB" altLang="en-US" sz="3000" dirty="0">
              <a:latin typeface="+mj-lt"/>
            </a:endParaRPr>
          </a:p>
          <a:p>
            <a:r>
              <a:rPr lang="en-GB" altLang="en-US" sz="3000" dirty="0">
                <a:latin typeface="+mj-lt"/>
              </a:rPr>
              <a:t>Children learn to do things for themselves.</a:t>
            </a:r>
          </a:p>
          <a:p>
            <a:pPr>
              <a:spcBef>
                <a:spcPct val="50000"/>
              </a:spcBef>
            </a:pPr>
            <a:r>
              <a:rPr lang="en-GB" altLang="en-US" dirty="0"/>
              <a:t>Think about the things you can do now that you couldn’t do in Reception.</a:t>
            </a:r>
          </a:p>
          <a:p>
            <a:pPr>
              <a:spcBef>
                <a:spcPct val="50000"/>
              </a:spcBef>
            </a:pPr>
            <a:r>
              <a:rPr lang="en-GB" altLang="en-US" dirty="0"/>
              <a:t>What things can the older children do better than you?</a:t>
            </a:r>
            <a:endParaRPr lang="en-US" altLang="en-US" dirty="0"/>
          </a:p>
          <a:p>
            <a:endParaRPr lang="en-GB" altLang="en-US" sz="3000" dirty="0">
              <a:latin typeface="+mj-lt"/>
            </a:endParaRPr>
          </a:p>
          <a:p>
            <a:endParaRPr lang="en-GB" dirty="0"/>
          </a:p>
        </p:txBody>
      </p:sp>
      <p:cxnSp>
        <p:nvCxnSpPr>
          <p:cNvPr id="9" name="Straight Connector 8">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21"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677383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5" name="Rectangle 74">
            <a:extLst>
              <a:ext uri="{FF2B5EF4-FFF2-40B4-BE49-F238E27FC236}">
                <a16:creationId xmlns:a16="http://schemas.microsoft.com/office/drawing/2014/main" id="{F9CBB306-8362-4E9F-8E8F-724CB89A5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118467E-2F56-4654-B118-EEF82B64926C}"/>
              </a:ext>
            </a:extLst>
          </p:cNvPr>
          <p:cNvSpPr>
            <a:spLocks noGrp="1"/>
          </p:cNvSpPr>
          <p:nvPr>
            <p:ph type="title"/>
          </p:nvPr>
        </p:nvSpPr>
        <p:spPr>
          <a:xfrm>
            <a:off x="677332" y="609600"/>
            <a:ext cx="5217538" cy="1320800"/>
          </a:xfrm>
        </p:spPr>
        <p:txBody>
          <a:bodyPr>
            <a:normAutofit/>
          </a:bodyPr>
          <a:lstStyle/>
          <a:p>
            <a:r>
              <a:rPr lang="en-GB"/>
              <a:t>Children</a:t>
            </a:r>
          </a:p>
        </p:txBody>
      </p:sp>
      <p:sp>
        <p:nvSpPr>
          <p:cNvPr id="77" name="Isosceles Triangle 8">
            <a:extLst>
              <a:ext uri="{FF2B5EF4-FFF2-40B4-BE49-F238E27FC236}">
                <a16:creationId xmlns:a16="http://schemas.microsoft.com/office/drawing/2014/main" id="{F19F8C88-9B7E-4596-8D09-DF90F41CA9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C08E3449-C4E0-4ECE-AF7A-18A12DC383EF}"/>
              </a:ext>
            </a:extLst>
          </p:cNvPr>
          <p:cNvSpPr>
            <a:spLocks noGrp="1"/>
          </p:cNvSpPr>
          <p:nvPr>
            <p:ph idx="1"/>
          </p:nvPr>
        </p:nvSpPr>
        <p:spPr>
          <a:xfrm>
            <a:off x="707862" y="1649480"/>
            <a:ext cx="5987310" cy="4852920"/>
          </a:xfrm>
        </p:spPr>
        <p:txBody>
          <a:bodyPr vert="horz" lIns="91440" tIns="45720" rIns="91440" bIns="45720" rtlCol="0" anchor="t">
            <a:normAutofit/>
          </a:bodyPr>
          <a:lstStyle/>
          <a:p>
            <a:pPr>
              <a:lnSpc>
                <a:spcPct val="90000"/>
              </a:lnSpc>
              <a:defRPr/>
            </a:pPr>
            <a:r>
              <a:rPr lang="en-GB" altLang="en-US" sz="2000"/>
              <a:t>This is the stage of life you are at now!</a:t>
            </a:r>
          </a:p>
          <a:p>
            <a:pPr marL="0" indent="0">
              <a:lnSpc>
                <a:spcPct val="90000"/>
              </a:lnSpc>
              <a:buNone/>
              <a:defRPr/>
            </a:pPr>
            <a:endParaRPr lang="en-GB" altLang="en-US" sz="2000" dirty="0"/>
          </a:p>
          <a:p>
            <a:pPr>
              <a:lnSpc>
                <a:spcPct val="90000"/>
              </a:lnSpc>
              <a:defRPr/>
            </a:pPr>
            <a:r>
              <a:rPr lang="en-GB" altLang="en-US" sz="2000" dirty="0"/>
              <a:t>During these years you learn lots of new skills such as reading and writing, counting, kicking a </a:t>
            </a:r>
            <a:r>
              <a:rPr lang="en-GB" altLang="en-US" sz="2000"/>
              <a:t>ball, swimming and riding a bike.</a:t>
            </a:r>
          </a:p>
          <a:p>
            <a:pPr marL="0" indent="0">
              <a:lnSpc>
                <a:spcPct val="90000"/>
              </a:lnSpc>
              <a:buNone/>
              <a:defRPr/>
            </a:pPr>
            <a:endParaRPr lang="en-GB" altLang="en-US" sz="2000" dirty="0"/>
          </a:p>
          <a:p>
            <a:pPr>
              <a:lnSpc>
                <a:spcPct val="90000"/>
              </a:lnSpc>
              <a:defRPr/>
            </a:pPr>
            <a:r>
              <a:rPr lang="en-GB" altLang="en-US" sz="2000" dirty="0"/>
              <a:t>You have lots of new experiences like starting school, going on a sleepover or getting a pet. </a:t>
            </a:r>
          </a:p>
          <a:p>
            <a:pPr marL="0" indent="0">
              <a:lnSpc>
                <a:spcPct val="90000"/>
              </a:lnSpc>
              <a:buNone/>
              <a:defRPr/>
            </a:pPr>
            <a:endParaRPr lang="en-GB" altLang="en-US" sz="2000" dirty="0"/>
          </a:p>
          <a:p>
            <a:pPr>
              <a:lnSpc>
                <a:spcPct val="90000"/>
              </a:lnSpc>
              <a:defRPr/>
            </a:pPr>
            <a:r>
              <a:rPr lang="en-GB" altLang="en-US" sz="2000" dirty="0"/>
              <a:t>You try different foods and develop tastes you like and dislike. </a:t>
            </a:r>
          </a:p>
          <a:p>
            <a:pPr marL="0" indent="0">
              <a:lnSpc>
                <a:spcPct val="90000"/>
              </a:lnSpc>
              <a:buNone/>
              <a:defRPr/>
            </a:pPr>
            <a:endParaRPr lang="en-GB" altLang="en-US" sz="2000" dirty="0"/>
          </a:p>
          <a:p>
            <a:pPr>
              <a:lnSpc>
                <a:spcPct val="90000"/>
              </a:lnSpc>
              <a:defRPr/>
            </a:pPr>
            <a:r>
              <a:rPr lang="en-GB" altLang="en-US" sz="2000" dirty="0"/>
              <a:t>You grow, both in body size and weight. </a:t>
            </a:r>
          </a:p>
          <a:p>
            <a:pPr>
              <a:lnSpc>
                <a:spcPct val="90000"/>
              </a:lnSpc>
            </a:pPr>
            <a:endParaRPr lang="en-GB" sz="1500" dirty="0"/>
          </a:p>
        </p:txBody>
      </p:sp>
      <p:pic>
        <p:nvPicPr>
          <p:cNvPr id="26628" name="Picture 4" descr="Top ten cycling tips for deaf children | Riding a bike">
            <a:extLst>
              <a:ext uri="{FF2B5EF4-FFF2-40B4-BE49-F238E27FC236}">
                <a16:creationId xmlns:a16="http://schemas.microsoft.com/office/drawing/2014/main" id="{681386FC-C469-4849-B0FC-04491E8173A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2" b="36943"/>
          <a:stretch/>
        </p:blipFill>
        <p:spPr bwMode="auto">
          <a:xfrm>
            <a:off x="6673746" y="10"/>
            <a:ext cx="5515080" cy="2285990"/>
          </a:xfrm>
          <a:custGeom>
            <a:avLst/>
            <a:gdLst/>
            <a:ahLst/>
            <a:cxnLst/>
            <a:rect l="l" t="t" r="r" b="b"/>
            <a:pathLst>
              <a:path w="6304947" h="2286000">
                <a:moveTo>
                  <a:pt x="0" y="0"/>
                </a:moveTo>
                <a:lnTo>
                  <a:pt x="6304947" y="0"/>
                </a:lnTo>
                <a:lnTo>
                  <a:pt x="6304947" y="2286000"/>
                </a:lnTo>
                <a:lnTo>
                  <a:pt x="720670" y="2286000"/>
                </a:lnTo>
                <a:close/>
              </a:path>
            </a:pathLst>
          </a:custGeom>
          <a:noFill/>
          <a:extLst>
            <a:ext uri="{909E8E84-426E-40DD-AFC4-6F175D3DCCD1}">
              <a14:hiddenFill xmlns:a14="http://schemas.microsoft.com/office/drawing/2010/main">
                <a:solidFill>
                  <a:srgbClr val="FFFFFF"/>
                </a:solidFill>
              </a14:hiddenFill>
            </a:ext>
          </a:extLst>
        </p:spPr>
      </p:pic>
      <p:sp>
        <p:nvSpPr>
          <p:cNvPr id="79" name="Isosceles Triangle 78">
            <a:extLst>
              <a:ext uri="{FF2B5EF4-FFF2-40B4-BE49-F238E27FC236}">
                <a16:creationId xmlns:a16="http://schemas.microsoft.com/office/drawing/2014/main" id="{CDFCE3EB-D8EE-4ECA-9D06-6979FD3555D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26630" name="Picture 6" descr="Five top tips for introducing your child to the swimming pool ...">
            <a:extLst>
              <a:ext uri="{FF2B5EF4-FFF2-40B4-BE49-F238E27FC236}">
                <a16:creationId xmlns:a16="http://schemas.microsoft.com/office/drawing/2014/main" id="{C652F843-D4ED-405E-BA85-E8B7CCCD9B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7042" r="2" b="18378"/>
          <a:stretch/>
        </p:blipFill>
        <p:spPr bwMode="auto">
          <a:xfrm>
            <a:off x="7304131" y="2286000"/>
            <a:ext cx="4884692" cy="2286000"/>
          </a:xfrm>
          <a:custGeom>
            <a:avLst/>
            <a:gdLst/>
            <a:ahLst/>
            <a:cxnLst/>
            <a:rect l="l" t="t" r="r" b="b"/>
            <a:pathLst>
              <a:path w="5584275" h="2286000">
                <a:moveTo>
                  <a:pt x="0" y="0"/>
                </a:moveTo>
                <a:lnTo>
                  <a:pt x="5584275" y="0"/>
                </a:lnTo>
                <a:lnTo>
                  <a:pt x="5584275" y="2286000"/>
                </a:lnTo>
                <a:lnTo>
                  <a:pt x="626046" y="2286000"/>
                </a:lnTo>
                <a:lnTo>
                  <a:pt x="692258" y="2195876"/>
                </a:lnTo>
                <a:close/>
              </a:path>
            </a:pathLst>
          </a:custGeom>
          <a:noFill/>
          <a:extLst>
            <a:ext uri="{909E8E84-426E-40DD-AFC4-6F175D3DCCD1}">
              <a14:hiddenFill xmlns:a14="http://schemas.microsoft.com/office/drawing/2010/main">
                <a:solidFill>
                  <a:srgbClr val="FFFFFF"/>
                </a:solidFill>
              </a14:hiddenFill>
            </a:ext>
          </a:extLst>
        </p:spPr>
      </p:pic>
      <p:pic>
        <p:nvPicPr>
          <p:cNvPr id="26626" name="Picture 2" descr="Reading for Meaning with Your Child | Reading Rockets">
            <a:extLst>
              <a:ext uri="{FF2B5EF4-FFF2-40B4-BE49-F238E27FC236}">
                <a16:creationId xmlns:a16="http://schemas.microsoft.com/office/drawing/2014/main" id="{CA1603FF-70C4-4301-9000-0F934A9F2F5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5940" r="-1" b="17861"/>
          <a:stretch/>
        </p:blipFill>
        <p:spPr bwMode="auto">
          <a:xfrm>
            <a:off x="6383064" y="4572000"/>
            <a:ext cx="5808935" cy="2286000"/>
          </a:xfrm>
          <a:custGeom>
            <a:avLst/>
            <a:gdLst/>
            <a:ahLst/>
            <a:cxnLst/>
            <a:rect l="l" t="t" r="r" b="b"/>
            <a:pathLst>
              <a:path w="6640888" h="2286000">
                <a:moveTo>
                  <a:pt x="1679482" y="0"/>
                </a:moveTo>
                <a:lnTo>
                  <a:pt x="6640888" y="0"/>
                </a:lnTo>
                <a:lnTo>
                  <a:pt x="6640888" y="2286000"/>
                </a:lnTo>
                <a:lnTo>
                  <a:pt x="0" y="2286000"/>
                </a:lnTo>
                <a:close/>
              </a:path>
            </a:pathLst>
          </a:custGeom>
          <a:noFill/>
          <a:extLst>
            <a:ext uri="{909E8E84-426E-40DD-AFC4-6F175D3DCCD1}">
              <a14:hiddenFill xmlns:a14="http://schemas.microsoft.com/office/drawing/2010/main">
                <a:solidFill>
                  <a:srgbClr val="FFFFFF"/>
                </a:solidFill>
              </a14:hiddenFill>
            </a:ext>
          </a:extLst>
        </p:spPr>
      </p:pic>
      <p:sp>
        <p:nvSpPr>
          <p:cNvPr id="81" name="Freeform: Shape 80">
            <a:extLst>
              <a:ext uri="{FF2B5EF4-FFF2-40B4-BE49-F238E27FC236}">
                <a16:creationId xmlns:a16="http://schemas.microsoft.com/office/drawing/2014/main" id="{F80DA0B5-A290-4512-A78A-252BC48294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7537" y="0"/>
            <a:ext cx="1886594" cy="6858000"/>
          </a:xfrm>
          <a:custGeom>
            <a:avLst/>
            <a:gdLst>
              <a:gd name="connsiteX0" fmla="*/ 332766 w 1886594"/>
              <a:gd name="connsiteY0" fmla="*/ 0 h 6858000"/>
              <a:gd name="connsiteX1" fmla="*/ 473666 w 1886594"/>
              <a:gd name="connsiteY1" fmla="*/ 0 h 6858000"/>
              <a:gd name="connsiteX2" fmla="*/ 1886594 w 1886594"/>
              <a:gd name="connsiteY2" fmla="*/ 4481876 h 6858000"/>
              <a:gd name="connsiteX3" fmla="*/ 140900 w 1886594"/>
              <a:gd name="connsiteY3" fmla="*/ 6858000 h 6858000"/>
              <a:gd name="connsiteX4" fmla="*/ 0 w 1886594"/>
              <a:gd name="connsiteY4" fmla="*/ 6858000 h 6858000"/>
              <a:gd name="connsiteX5" fmla="*/ 1745694 w 1886594"/>
              <a:gd name="connsiteY5" fmla="*/ 448187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6594" h="6858000">
                <a:moveTo>
                  <a:pt x="332766" y="0"/>
                </a:moveTo>
                <a:lnTo>
                  <a:pt x="473666" y="0"/>
                </a:lnTo>
                <a:lnTo>
                  <a:pt x="1886594" y="4481876"/>
                </a:lnTo>
                <a:lnTo>
                  <a:pt x="140900" y="6858000"/>
                </a:lnTo>
                <a:lnTo>
                  <a:pt x="0" y="6858000"/>
                </a:lnTo>
                <a:lnTo>
                  <a:pt x="1745694" y="4481876"/>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3" name="Rectangle 29">
            <a:extLst>
              <a:ext uri="{FF2B5EF4-FFF2-40B4-BE49-F238E27FC236}">
                <a16:creationId xmlns:a16="http://schemas.microsoft.com/office/drawing/2014/main" id="{2C020F0B-C1D1-4E35-8674-2F6D2EB488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Isosceles Triangle 84">
            <a:extLst>
              <a:ext uri="{FF2B5EF4-FFF2-40B4-BE49-F238E27FC236}">
                <a16:creationId xmlns:a16="http://schemas.microsoft.com/office/drawing/2014/main" id="{45A9F879-5728-4241-84BE-EBFBB9D63D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7" name="Straight Connector 86">
            <a:extLst>
              <a:ext uri="{FF2B5EF4-FFF2-40B4-BE49-F238E27FC236}">
                <a16:creationId xmlns:a16="http://schemas.microsoft.com/office/drawing/2014/main" id="{72424A02-0F86-4C43-9C35-0E226651553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9" name="Straight Connector 88">
            <a:extLst>
              <a:ext uri="{FF2B5EF4-FFF2-40B4-BE49-F238E27FC236}">
                <a16:creationId xmlns:a16="http://schemas.microsoft.com/office/drawing/2014/main" id="{375B55B4-9E05-4924-946C-92CE670DF63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91" name="Rectangle 23">
            <a:extLst>
              <a:ext uri="{FF2B5EF4-FFF2-40B4-BE49-F238E27FC236}">
                <a16:creationId xmlns:a16="http://schemas.microsoft.com/office/drawing/2014/main" id="{0F30D126-B32B-40C9-84A3-C2FAD3B515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41326198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34523D-EFB8-4AC4-B095-073A001E0573}"/>
              </a:ext>
            </a:extLst>
          </p:cNvPr>
          <p:cNvSpPr>
            <a:spLocks noGrp="1"/>
          </p:cNvSpPr>
          <p:nvPr>
            <p:ph type="title"/>
          </p:nvPr>
        </p:nvSpPr>
        <p:spPr/>
        <p:txBody>
          <a:bodyPr>
            <a:normAutofit/>
          </a:bodyPr>
          <a:lstStyle/>
          <a:p>
            <a:r>
              <a:rPr lang="en-GB" sz="4500" b="1" dirty="0"/>
              <a:t>Children</a:t>
            </a:r>
          </a:p>
        </p:txBody>
      </p:sp>
      <p:sp>
        <p:nvSpPr>
          <p:cNvPr id="5" name="Thought Bubble: Cloud 4">
            <a:extLst>
              <a:ext uri="{FF2B5EF4-FFF2-40B4-BE49-F238E27FC236}">
                <a16:creationId xmlns:a16="http://schemas.microsoft.com/office/drawing/2014/main" id="{E1348B17-87A5-47B5-96F6-9673455CC5BC}"/>
              </a:ext>
            </a:extLst>
          </p:cNvPr>
          <p:cNvSpPr/>
          <p:nvPr/>
        </p:nvSpPr>
        <p:spPr>
          <a:xfrm>
            <a:off x="2077445" y="609600"/>
            <a:ext cx="7574508" cy="4503761"/>
          </a:xfrm>
          <a:prstGeom prst="cloudCallout">
            <a:avLst>
              <a:gd name="adj1" fmla="val -52272"/>
              <a:gd name="adj2" fmla="val 712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9ACBD9D4-1862-48DF-B9FC-13714E747A98}"/>
              </a:ext>
            </a:extLst>
          </p:cNvPr>
          <p:cNvSpPr txBox="1">
            <a:spLocks/>
          </p:cNvSpPr>
          <p:nvPr/>
        </p:nvSpPr>
        <p:spPr>
          <a:xfrm>
            <a:off x="3329201" y="2053988"/>
            <a:ext cx="5070996" cy="2750024"/>
          </a:xfrm>
          <a:prstGeom prst="rect">
            <a:avLst/>
          </a:prstGeom>
        </p:spPr>
        <p:txBody>
          <a:bodyPr vert="horz" lIns="91440" tIns="45720" rIns="91440" bIns="45720" rtlCol="0" anchor="t">
            <a:normAutofit fontScale="525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8300" dirty="0">
                <a:solidFill>
                  <a:schemeClr val="accent1">
                    <a:lumMod val="40000"/>
                    <a:lumOff val="60000"/>
                  </a:schemeClr>
                </a:solidFill>
                <a:latin typeface="Twinkl SemiBold" pitchFamily="2" charset="0"/>
              </a:rPr>
              <a:t>What changes are happening to you at the moment?</a:t>
            </a:r>
          </a:p>
          <a:p>
            <a:pPr algn="ctr"/>
            <a:br>
              <a:rPr lang="en-GB" altLang="en-US" dirty="0">
                <a:latin typeface="Twinkl SemiBold" pitchFamily="2" charset="0"/>
                <a:ea typeface="Sassoon Infant Rg" panose="02000503030000020003" pitchFamily="50" charset="0"/>
              </a:rPr>
            </a:br>
            <a:endParaRPr lang="en-GB" dirty="0"/>
          </a:p>
        </p:txBody>
      </p:sp>
    </p:spTree>
    <p:extLst>
      <p:ext uri="{BB962C8B-B14F-4D97-AF65-F5344CB8AC3E}">
        <p14:creationId xmlns:p14="http://schemas.microsoft.com/office/powerpoint/2010/main" val="3876315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1C92DC-0A2C-4DAC-83EA-4765D396D0B4}"/>
              </a:ext>
            </a:extLst>
          </p:cNvPr>
          <p:cNvSpPr>
            <a:spLocks noGrp="1"/>
          </p:cNvSpPr>
          <p:nvPr>
            <p:ph type="title"/>
          </p:nvPr>
        </p:nvSpPr>
        <p:spPr>
          <a:xfrm>
            <a:off x="499913" y="438150"/>
            <a:ext cx="8596668" cy="721910"/>
          </a:xfrm>
        </p:spPr>
        <p:txBody>
          <a:bodyPr>
            <a:normAutofit fontScale="90000"/>
          </a:bodyPr>
          <a:lstStyle/>
          <a:p>
            <a:r>
              <a:rPr lang="en-GB" sz="4400" b="1" dirty="0"/>
              <a:t>Children</a:t>
            </a:r>
            <a:br>
              <a:rPr lang="en-GB" sz="4000" b="1" dirty="0"/>
            </a:br>
            <a:br>
              <a:rPr lang="en-GB" sz="4000" b="1" dirty="0"/>
            </a:br>
            <a:br>
              <a:rPr lang="en-GB" altLang="en-US" sz="4000" dirty="0">
                <a:solidFill>
                  <a:schemeClr val="accent1">
                    <a:lumMod val="40000"/>
                    <a:lumOff val="60000"/>
                  </a:schemeClr>
                </a:solidFill>
                <a:latin typeface="Twinkl SemiBold" pitchFamily="2" charset="0"/>
              </a:rPr>
            </a:br>
            <a:endParaRPr lang="en-GB" sz="4000" b="1" dirty="0"/>
          </a:p>
        </p:txBody>
      </p:sp>
      <p:sp>
        <p:nvSpPr>
          <p:cNvPr id="3" name="Content Placeholder 2">
            <a:extLst>
              <a:ext uri="{FF2B5EF4-FFF2-40B4-BE49-F238E27FC236}">
                <a16:creationId xmlns:a16="http://schemas.microsoft.com/office/drawing/2014/main" id="{B3D67B4B-E236-41AC-8BC6-FBC05B74C880}"/>
              </a:ext>
            </a:extLst>
          </p:cNvPr>
          <p:cNvSpPr>
            <a:spLocks noGrp="1"/>
          </p:cNvSpPr>
          <p:nvPr>
            <p:ph idx="1"/>
          </p:nvPr>
        </p:nvSpPr>
        <p:spPr>
          <a:xfrm>
            <a:off x="772869" y="2539077"/>
            <a:ext cx="8596668" cy="3880773"/>
          </a:xfrm>
        </p:spPr>
        <p:txBody>
          <a:bodyPr vert="horz" lIns="91440" tIns="45720" rIns="91440" bIns="45720" rtlCol="0" anchor="t">
            <a:normAutofit lnSpcReduction="10000"/>
          </a:bodyPr>
          <a:lstStyle/>
          <a:p>
            <a:pPr>
              <a:buFont typeface="Wingdings" panose="05000000000000000000" pitchFamily="2" charset="2"/>
              <a:buChar char="ü"/>
              <a:defRPr/>
            </a:pPr>
            <a:r>
              <a:rPr lang="en-GB" altLang="en-US" sz="3000" dirty="0">
                <a:ea typeface="Sassoon Infant Rg" panose="02000503030000020003" pitchFamily="50" charset="0"/>
              </a:rPr>
              <a:t>Wobbly tooth.</a:t>
            </a:r>
          </a:p>
          <a:p>
            <a:pPr marL="0" indent="0">
              <a:buNone/>
              <a:defRPr/>
            </a:pPr>
            <a:endParaRPr lang="en-GB" altLang="en-US" sz="1300" dirty="0">
              <a:ea typeface="Sassoon Infant Rg" panose="02000503030000020003" pitchFamily="50" charset="0"/>
            </a:endParaRPr>
          </a:p>
          <a:p>
            <a:pPr>
              <a:buFont typeface="Wingdings" panose="05000000000000000000" pitchFamily="2" charset="2"/>
              <a:buChar char="ü"/>
              <a:defRPr/>
            </a:pPr>
            <a:r>
              <a:rPr lang="en-GB" altLang="en-US" sz="3000">
                <a:ea typeface="Sassoon Infant Rg" panose="02000503030000020003" pitchFamily="50" charset="0"/>
              </a:rPr>
              <a:t>New shoes because your feet have </a:t>
            </a:r>
            <a:r>
              <a:rPr lang="en-GB" altLang="en-US" sz="3000" dirty="0">
                <a:ea typeface="Sassoon Infant Rg" panose="02000503030000020003" pitchFamily="50" charset="0"/>
              </a:rPr>
              <a:t>grown.</a:t>
            </a:r>
          </a:p>
          <a:p>
            <a:pPr marL="0" indent="0">
              <a:buNone/>
              <a:defRPr/>
            </a:pPr>
            <a:endParaRPr lang="en-GB" altLang="en-US" sz="1300" dirty="0">
              <a:ea typeface="Sassoon Infant Rg" panose="02000503030000020003" pitchFamily="50" charset="0"/>
            </a:endParaRPr>
          </a:p>
          <a:p>
            <a:pPr>
              <a:buFont typeface="Wingdings" panose="05000000000000000000" pitchFamily="2" charset="2"/>
              <a:buChar char="ü"/>
              <a:defRPr/>
            </a:pPr>
            <a:r>
              <a:rPr lang="en-GB" altLang="en-US" sz="3000" dirty="0">
                <a:ea typeface="Sassoon Infant Rg" panose="02000503030000020003" pitchFamily="50" charset="0"/>
              </a:rPr>
              <a:t>Starting to go to play at a friend’s </a:t>
            </a:r>
          </a:p>
          <a:p>
            <a:pPr marL="0" indent="0">
              <a:buNone/>
              <a:defRPr/>
            </a:pPr>
            <a:r>
              <a:rPr lang="en-GB" altLang="en-US" sz="3000" dirty="0">
                <a:ea typeface="Sassoon Infant Rg" panose="02000503030000020003" pitchFamily="50" charset="0"/>
              </a:rPr>
              <a:t>   house without mum or dad being there.</a:t>
            </a:r>
          </a:p>
          <a:p>
            <a:pPr marL="0" indent="0">
              <a:buNone/>
              <a:defRPr/>
            </a:pPr>
            <a:endParaRPr lang="en-GB" altLang="en-US" sz="2000" dirty="0">
              <a:ea typeface="Sassoon Infant Rg" panose="02000503030000020003" pitchFamily="50" charset="0"/>
            </a:endParaRPr>
          </a:p>
          <a:p>
            <a:pPr>
              <a:buFont typeface="Wingdings" panose="05000000000000000000" pitchFamily="2" charset="2"/>
              <a:buChar char="ü"/>
              <a:defRPr/>
            </a:pPr>
            <a:r>
              <a:rPr lang="en-GB" altLang="en-US" sz="3000" dirty="0">
                <a:ea typeface="Sassoon Infant Rg" panose="02000503030000020003" pitchFamily="50" charset="0"/>
              </a:rPr>
              <a:t>Going to bed later.</a:t>
            </a:r>
          </a:p>
          <a:p>
            <a:endParaRPr lang="en-GB" dirty="0"/>
          </a:p>
        </p:txBody>
      </p:sp>
      <p:pic>
        <p:nvPicPr>
          <p:cNvPr id="27650" name="Picture 2" descr="Wobbly tooth by Kellie French - Teeth, Wobbly - Stocksy United">
            <a:extLst>
              <a:ext uri="{FF2B5EF4-FFF2-40B4-BE49-F238E27FC236}">
                <a16:creationId xmlns:a16="http://schemas.microsoft.com/office/drawing/2014/main" id="{82D42A54-89F3-40B2-9BF6-335C3175BE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0518" y="236867"/>
            <a:ext cx="257175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27652" name="Picture 4" descr="Where to buy school shoes and trainers in Singapore | Kids">
            <a:extLst>
              <a:ext uri="{FF2B5EF4-FFF2-40B4-BE49-F238E27FC236}">
                <a16:creationId xmlns:a16="http://schemas.microsoft.com/office/drawing/2014/main" id="{E94A5F4C-D72A-40EF-B27F-372E34D755A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47342" y="4210050"/>
            <a:ext cx="3225800" cy="241935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2224321-BA3B-459B-9F4D-9DBD95A31972}"/>
              </a:ext>
            </a:extLst>
          </p:cNvPr>
          <p:cNvSpPr/>
          <p:nvPr/>
        </p:nvSpPr>
        <p:spPr>
          <a:xfrm>
            <a:off x="499913" y="1160060"/>
            <a:ext cx="6096000" cy="1015663"/>
          </a:xfrm>
          <a:prstGeom prst="rect">
            <a:avLst/>
          </a:prstGeom>
        </p:spPr>
        <p:txBody>
          <a:bodyPr>
            <a:spAutoFit/>
          </a:bodyPr>
          <a:lstStyle/>
          <a:p>
            <a:r>
              <a:rPr lang="en-GB" altLang="en-US" sz="3000" dirty="0">
                <a:solidFill>
                  <a:schemeClr val="accent1">
                    <a:lumMod val="75000"/>
                  </a:schemeClr>
                </a:solidFill>
                <a:latin typeface="Twinkl SemiBold" pitchFamily="2" charset="0"/>
              </a:rPr>
              <a:t>What changes are happening </a:t>
            </a:r>
            <a:br>
              <a:rPr lang="en-GB" altLang="en-US" sz="3000" dirty="0">
                <a:solidFill>
                  <a:schemeClr val="accent1">
                    <a:lumMod val="75000"/>
                  </a:schemeClr>
                </a:solidFill>
                <a:latin typeface="Twinkl SemiBold" pitchFamily="2" charset="0"/>
              </a:rPr>
            </a:br>
            <a:r>
              <a:rPr lang="en-GB" altLang="en-US" sz="3000" dirty="0">
                <a:solidFill>
                  <a:schemeClr val="accent1">
                    <a:lumMod val="75000"/>
                  </a:schemeClr>
                </a:solidFill>
                <a:latin typeface="Twinkl SemiBold" pitchFamily="2" charset="0"/>
              </a:rPr>
              <a:t>to you at the moment?</a:t>
            </a:r>
            <a:endParaRPr lang="en-GB" sz="3000" dirty="0"/>
          </a:p>
        </p:txBody>
      </p:sp>
    </p:spTree>
    <p:extLst>
      <p:ext uri="{BB962C8B-B14F-4D97-AF65-F5344CB8AC3E}">
        <p14:creationId xmlns:p14="http://schemas.microsoft.com/office/powerpoint/2010/main" val="14948532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88C9B83F-64CD-41C1-925F-A08801FFD0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10" name="Straight Connector 9">
              <a:extLst>
                <a:ext uri="{FF2B5EF4-FFF2-40B4-BE49-F238E27FC236}">
                  <a16:creationId xmlns:a16="http://schemas.microsoft.com/office/drawing/2014/main" id="{E1655065-0BD7-4422-BEC0-4401E99809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11" name="Straight Connector 10">
              <a:extLst>
                <a:ext uri="{FF2B5EF4-FFF2-40B4-BE49-F238E27FC236}">
                  <a16:creationId xmlns:a16="http://schemas.microsoft.com/office/drawing/2014/main" id="{4DDD90AC-ABEC-4A76-9C9C-AD0A5F8FC7F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12" name="Rectangle 23">
              <a:extLst>
                <a:ext uri="{FF2B5EF4-FFF2-40B4-BE49-F238E27FC236}">
                  <a16:creationId xmlns:a16="http://schemas.microsoft.com/office/drawing/2014/main" id="{21A8AFEF-EC50-4C0B-9C64-814B76C82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Rectangle 25">
              <a:extLst>
                <a:ext uri="{FF2B5EF4-FFF2-40B4-BE49-F238E27FC236}">
                  <a16:creationId xmlns:a16="http://schemas.microsoft.com/office/drawing/2014/main" id="{CAFAA800-E117-4357-84E4-56B63EA03E3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Isosceles Triangle 13">
              <a:extLst>
                <a:ext uri="{FF2B5EF4-FFF2-40B4-BE49-F238E27FC236}">
                  <a16:creationId xmlns:a16="http://schemas.microsoft.com/office/drawing/2014/main" id="{8DDFC9F4-3B45-402D-8AD7-60B3F08ED75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Rectangle 27">
              <a:extLst>
                <a:ext uri="{FF2B5EF4-FFF2-40B4-BE49-F238E27FC236}">
                  <a16:creationId xmlns:a16="http://schemas.microsoft.com/office/drawing/2014/main" id="{F26A0854-FBE4-4587-B349-06BE192BD7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Rectangle 28">
              <a:extLst>
                <a:ext uri="{FF2B5EF4-FFF2-40B4-BE49-F238E27FC236}">
                  <a16:creationId xmlns:a16="http://schemas.microsoft.com/office/drawing/2014/main" id="{54A9C4C6-FF7D-470E-BFCA-CE4F60A1F0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7" name="Rectangle 29">
              <a:extLst>
                <a:ext uri="{FF2B5EF4-FFF2-40B4-BE49-F238E27FC236}">
                  <a16:creationId xmlns:a16="http://schemas.microsoft.com/office/drawing/2014/main" id="{B1721EA8-4871-45D4-B78F-AE805A3004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Isosceles Triangle 17">
              <a:extLst>
                <a:ext uri="{FF2B5EF4-FFF2-40B4-BE49-F238E27FC236}">
                  <a16:creationId xmlns:a16="http://schemas.microsoft.com/office/drawing/2014/main" id="{E5763971-E3A3-45C6-9BA8-2E032C7A55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a:extLst>
                <a:ext uri="{FF2B5EF4-FFF2-40B4-BE49-F238E27FC236}">
                  <a16:creationId xmlns:a16="http://schemas.microsoft.com/office/drawing/2014/main" id="{32752E94-0E01-4AF5-A43A-F2FAD8737C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4" name="Picture 11">
            <a:extLst>
              <a:ext uri="{FF2B5EF4-FFF2-40B4-BE49-F238E27FC236}">
                <a16:creationId xmlns:a16="http://schemas.microsoft.com/office/drawing/2014/main" id="{394507CB-730B-4CFE-8B38-1A705AA6516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4990" r="7871"/>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2CCA5BC2-603B-410F-A5ED-7EF2D212C515}"/>
              </a:ext>
            </a:extLst>
          </p:cNvPr>
          <p:cNvSpPr>
            <a:spLocks noGrp="1"/>
          </p:cNvSpPr>
          <p:nvPr>
            <p:ph type="title"/>
          </p:nvPr>
        </p:nvSpPr>
        <p:spPr>
          <a:xfrm>
            <a:off x="5292402" y="130179"/>
            <a:ext cx="3887839" cy="1006670"/>
          </a:xfrm>
        </p:spPr>
        <p:txBody>
          <a:bodyPr vert="horz" lIns="91440" tIns="45720" rIns="91440" bIns="45720" rtlCol="0" anchor="b">
            <a:normAutofit/>
          </a:bodyPr>
          <a:lstStyle/>
          <a:p>
            <a:pPr algn="r"/>
            <a:r>
              <a:rPr lang="en-US" sz="5000" b="1" dirty="0"/>
              <a:t>Teenagers</a:t>
            </a:r>
          </a:p>
        </p:txBody>
      </p:sp>
      <p:sp>
        <p:nvSpPr>
          <p:cNvPr id="20" name="Content Placeholder 2">
            <a:extLst>
              <a:ext uri="{FF2B5EF4-FFF2-40B4-BE49-F238E27FC236}">
                <a16:creationId xmlns:a16="http://schemas.microsoft.com/office/drawing/2014/main" id="{7928A553-D2E9-4303-A514-7927393A5BB6}"/>
              </a:ext>
            </a:extLst>
          </p:cNvPr>
          <p:cNvSpPr txBox="1">
            <a:spLocks/>
          </p:cNvSpPr>
          <p:nvPr/>
        </p:nvSpPr>
        <p:spPr>
          <a:xfrm>
            <a:off x="5408390" y="1649480"/>
            <a:ext cx="5231097" cy="3880773"/>
          </a:xfrm>
          <a:prstGeom prst="rect">
            <a:avLst/>
          </a:prstGeom>
        </p:spPr>
        <p:txBody>
          <a:bodyPr vert="horz" lIns="91440" tIns="45720" rIns="91440" bIns="45720" rtlCol="0" anchor="t">
            <a:normAutofit fontScale="6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altLang="en-US" sz="3000" dirty="0">
                <a:latin typeface="Comic Sans MS"/>
              </a:rPr>
              <a:t>As children </a:t>
            </a:r>
            <a:r>
              <a:rPr lang="en-GB" altLang="en-US" sz="3200">
                <a:latin typeface="Comic Sans MS"/>
              </a:rPr>
              <a:t>grow,</a:t>
            </a:r>
            <a:r>
              <a:rPr lang="en-GB" altLang="en-US" sz="3200" dirty="0">
                <a:latin typeface="Comic Sans MS"/>
              </a:rPr>
              <a:t> they become teenagers.</a:t>
            </a:r>
          </a:p>
          <a:p>
            <a:pPr marL="0" indent="0">
              <a:buNone/>
            </a:pPr>
            <a:endParaRPr lang="en-GB" altLang="en-US" sz="3200" dirty="0">
              <a:latin typeface="Comic Sans MS" panose="030F0702030302020204" pitchFamily="66" charset="0"/>
            </a:endParaRPr>
          </a:p>
          <a:p>
            <a:r>
              <a:rPr lang="en-GB" altLang="en-US" sz="3200" dirty="0">
                <a:latin typeface="Comic Sans MS"/>
              </a:rPr>
              <a:t>Children start to become teenagers when they are 13.</a:t>
            </a:r>
          </a:p>
          <a:p>
            <a:pPr marL="0" indent="0">
              <a:buNone/>
            </a:pPr>
            <a:endParaRPr lang="en-GB" altLang="en-US" sz="3200" dirty="0">
              <a:latin typeface="Comic Sans MS" panose="030F0702030302020204" pitchFamily="66" charset="0"/>
            </a:endParaRPr>
          </a:p>
          <a:p>
            <a:r>
              <a:rPr lang="en-GB" sz="3200" dirty="0"/>
              <a:t>Th</a:t>
            </a:r>
            <a:r>
              <a:rPr lang="en-GB" altLang="en-US" sz="3200">
                <a:latin typeface="Comic Sans MS"/>
              </a:rPr>
              <a:t>is is the time when a child starts  to </a:t>
            </a:r>
            <a:r>
              <a:rPr lang="en-GB" altLang="en-US" sz="3200" dirty="0">
                <a:latin typeface="Comic Sans MS"/>
              </a:rPr>
              <a:t>turn into an adult.</a:t>
            </a:r>
          </a:p>
          <a:p>
            <a:endParaRPr lang="en-GB" altLang="en-US" sz="3200" dirty="0">
              <a:latin typeface="Comic Sans MS" panose="030F0702030302020204" pitchFamily="66" charset="0"/>
            </a:endParaRPr>
          </a:p>
          <a:p>
            <a:r>
              <a:rPr lang="en-GB" altLang="en-US" sz="3200" dirty="0">
                <a:latin typeface="Comic Sans MS"/>
              </a:rPr>
              <a:t>They finish being a teenager the day </a:t>
            </a:r>
            <a:endParaRPr lang="en-GB" altLang="en-US" sz="3200" dirty="0">
              <a:latin typeface="Comic Sans MS" panose="030F0702030302020204" pitchFamily="66" charset="0"/>
            </a:endParaRPr>
          </a:p>
          <a:p>
            <a:pPr>
              <a:buFontTx/>
              <a:buNone/>
            </a:pPr>
            <a:r>
              <a:rPr lang="en-GB" altLang="en-US" sz="3200" dirty="0">
                <a:latin typeface="Comic Sans MS" panose="030F0702030302020204" pitchFamily="66" charset="0"/>
              </a:rPr>
              <a:t>     they turn 20.</a:t>
            </a:r>
          </a:p>
          <a:p>
            <a:pPr>
              <a:buFontTx/>
              <a:buNone/>
            </a:pPr>
            <a:endParaRPr lang="en-GB" altLang="en-US" sz="3200" dirty="0">
              <a:latin typeface="Comic Sans MS" panose="030F0702030302020204" pitchFamily="66" charset="0"/>
            </a:endParaRPr>
          </a:p>
          <a:p>
            <a:endParaRPr lang="en-GB" altLang="en-US" sz="3200" dirty="0">
              <a:latin typeface="Comic Sans MS" panose="030F0702030302020204" pitchFamily="66" charset="0"/>
            </a:endParaRPr>
          </a:p>
          <a:p>
            <a:endParaRPr lang="en-GB" altLang="en-US" sz="3200" dirty="0">
              <a:latin typeface="Comic Sans MS" panose="030F0702030302020204" pitchFamily="66" charset="0"/>
            </a:endParaRPr>
          </a:p>
        </p:txBody>
      </p:sp>
    </p:spTree>
    <p:extLst>
      <p:ext uri="{BB962C8B-B14F-4D97-AF65-F5344CB8AC3E}">
        <p14:creationId xmlns:p14="http://schemas.microsoft.com/office/powerpoint/2010/main" val="2233143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52BD62B-5A2D-4697-9DDE-951ECF86E7B5}"/>
              </a:ext>
            </a:extLst>
          </p:cNvPr>
          <p:cNvSpPr>
            <a:spLocks noGrp="1"/>
          </p:cNvSpPr>
          <p:nvPr>
            <p:ph type="title"/>
          </p:nvPr>
        </p:nvSpPr>
        <p:spPr>
          <a:xfrm>
            <a:off x="644224" y="148339"/>
            <a:ext cx="3729076" cy="1320800"/>
          </a:xfrm>
        </p:spPr>
        <p:txBody>
          <a:bodyPr vert="horz" lIns="91440" tIns="45720" rIns="91440" bIns="45720" rtlCol="0" anchor="ctr">
            <a:normAutofit/>
          </a:bodyPr>
          <a:lstStyle/>
          <a:p>
            <a:r>
              <a:rPr lang="en-US" sz="4200" b="1" dirty="0"/>
              <a:t>Teenagers</a:t>
            </a:r>
          </a:p>
        </p:txBody>
      </p:sp>
      <p:sp>
        <p:nvSpPr>
          <p:cNvPr id="3" name="Content Placeholder 2">
            <a:extLst>
              <a:ext uri="{FF2B5EF4-FFF2-40B4-BE49-F238E27FC236}">
                <a16:creationId xmlns:a16="http://schemas.microsoft.com/office/drawing/2014/main" id="{7F0E78D5-CFCF-4EFF-8AA6-D989AA3A49EE}"/>
              </a:ext>
            </a:extLst>
          </p:cNvPr>
          <p:cNvSpPr>
            <a:spLocks noGrp="1"/>
          </p:cNvSpPr>
          <p:nvPr>
            <p:ph idx="1"/>
          </p:nvPr>
        </p:nvSpPr>
        <p:spPr>
          <a:xfrm>
            <a:off x="501587" y="1442537"/>
            <a:ext cx="4927842" cy="4576126"/>
          </a:xfrm>
        </p:spPr>
        <p:txBody>
          <a:bodyPr vert="horz" lIns="91440" tIns="45720" rIns="91440" bIns="45720" rtlCol="0" anchor="t">
            <a:normAutofit fontScale="92500" lnSpcReduction="20000"/>
          </a:bodyPr>
          <a:lstStyle/>
          <a:p>
            <a:r>
              <a:rPr lang="en-GB" altLang="en-US" sz="2400" dirty="0">
                <a:latin typeface="Comic Sans MS" panose="030F0702030302020204" pitchFamily="66" charset="0"/>
              </a:rPr>
              <a:t>All the time they are teenagers their bodies are changing …. fast!</a:t>
            </a:r>
            <a:endParaRPr lang="en-US" altLang="en-US" sz="2400" dirty="0">
              <a:latin typeface="Comic Sans MS" panose="030F0702030302020204" pitchFamily="66" charset="0"/>
            </a:endParaRPr>
          </a:p>
          <a:p>
            <a:pPr marL="0" indent="0">
              <a:buNone/>
            </a:pPr>
            <a:endParaRPr lang="en-GB" altLang="en-US" sz="1200" dirty="0">
              <a:latin typeface="Comic Sans MS" panose="030F0702030302020204" pitchFamily="66" charset="0"/>
            </a:endParaRPr>
          </a:p>
          <a:p>
            <a:r>
              <a:rPr lang="en-GB" altLang="en-US" sz="2400">
                <a:latin typeface="Comic Sans MS"/>
              </a:rPr>
              <a:t>T</a:t>
            </a:r>
            <a:r>
              <a:rPr lang="en-GB" sz="2400">
                <a:latin typeface="Comic Sans MS"/>
              </a:rPr>
              <a:t>eenagers eat lots!!! </a:t>
            </a:r>
            <a:r>
              <a:rPr lang="en-GB" sz="2400" dirty="0">
                <a:latin typeface="Comic Sans MS"/>
              </a:rPr>
              <a:t>This is because they are growing and changing a lot.</a:t>
            </a:r>
          </a:p>
          <a:p>
            <a:pPr marL="0" indent="0">
              <a:buNone/>
            </a:pPr>
            <a:endParaRPr lang="en-GB" sz="1600" dirty="0">
              <a:latin typeface="Comic Sans MS" panose="030F0702030302020204" pitchFamily="66" charset="0"/>
            </a:endParaRPr>
          </a:p>
          <a:p>
            <a:r>
              <a:rPr lang="en-GB" altLang="en-US" sz="2400" dirty="0"/>
              <a:t>They can get spots and their hair changes. </a:t>
            </a:r>
          </a:p>
          <a:p>
            <a:pPr marL="0" indent="0">
              <a:buNone/>
            </a:pPr>
            <a:endParaRPr lang="en-GB" altLang="en-US" sz="2200" dirty="0"/>
          </a:p>
          <a:p>
            <a:r>
              <a:rPr lang="en-GB" altLang="en-US" sz="2400" dirty="0"/>
              <a:t>They can sometimes be a bit grumpy! This is because new hormones are growing and changing in their body.</a:t>
            </a:r>
            <a:endParaRPr lang="en-GB" sz="2400" dirty="0"/>
          </a:p>
          <a:p>
            <a:endParaRPr lang="en-GB" sz="2400" dirty="0"/>
          </a:p>
          <a:p>
            <a:pPr marL="0" indent="0">
              <a:buNone/>
            </a:pPr>
            <a:endParaRPr lang="en-GB" altLang="en-US" dirty="0">
              <a:latin typeface="Comic Sans MS" panose="030F0702030302020204" pitchFamily="66" charset="0"/>
            </a:endParaRPr>
          </a:p>
          <a:p>
            <a:endParaRPr lang="en-GB" altLang="en-US" dirty="0">
              <a:latin typeface="Comic Sans MS" panose="030F0702030302020204" pitchFamily="66" charset="0"/>
            </a:endParaRPr>
          </a:p>
          <a:p>
            <a:endParaRPr lang="en-GB" dirty="0"/>
          </a:p>
        </p:txBody>
      </p:sp>
      <p:pic>
        <p:nvPicPr>
          <p:cNvPr id="7" name="Picture 6">
            <a:extLst>
              <a:ext uri="{FF2B5EF4-FFF2-40B4-BE49-F238E27FC236}">
                <a16:creationId xmlns:a16="http://schemas.microsoft.com/office/drawing/2014/main" id="{D027E61B-71D0-4AD8-914A-7F830AF8F02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453809" y="3429000"/>
            <a:ext cx="3870987" cy="328066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a:extLst>
              <a:ext uri="{FF2B5EF4-FFF2-40B4-BE49-F238E27FC236}">
                <a16:creationId xmlns:a16="http://schemas.microsoft.com/office/drawing/2014/main" id="{83C8A81F-0BA7-48ED-A4FC-CB66A2E8C8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614" y="148339"/>
            <a:ext cx="3889375"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488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834523D-EFB8-4AC4-B095-073A001E0573}"/>
              </a:ext>
            </a:extLst>
          </p:cNvPr>
          <p:cNvSpPr>
            <a:spLocks noGrp="1"/>
          </p:cNvSpPr>
          <p:nvPr>
            <p:ph type="title"/>
          </p:nvPr>
        </p:nvSpPr>
        <p:spPr/>
        <p:txBody>
          <a:bodyPr>
            <a:normAutofit/>
          </a:bodyPr>
          <a:lstStyle/>
          <a:p>
            <a:r>
              <a:rPr lang="en-GB" sz="4500" b="1" dirty="0"/>
              <a:t>Teenager</a:t>
            </a:r>
          </a:p>
        </p:txBody>
      </p:sp>
      <p:sp>
        <p:nvSpPr>
          <p:cNvPr id="5" name="Thought Bubble: Cloud 4">
            <a:extLst>
              <a:ext uri="{FF2B5EF4-FFF2-40B4-BE49-F238E27FC236}">
                <a16:creationId xmlns:a16="http://schemas.microsoft.com/office/drawing/2014/main" id="{E1348B17-87A5-47B5-96F6-9673455CC5BC}"/>
              </a:ext>
            </a:extLst>
          </p:cNvPr>
          <p:cNvSpPr/>
          <p:nvPr/>
        </p:nvSpPr>
        <p:spPr>
          <a:xfrm>
            <a:off x="2186627" y="718782"/>
            <a:ext cx="7574508" cy="4503761"/>
          </a:xfrm>
          <a:prstGeom prst="cloudCallout">
            <a:avLst>
              <a:gd name="adj1" fmla="val -52272"/>
              <a:gd name="adj2" fmla="val 7122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itle 1">
            <a:extLst>
              <a:ext uri="{FF2B5EF4-FFF2-40B4-BE49-F238E27FC236}">
                <a16:creationId xmlns:a16="http://schemas.microsoft.com/office/drawing/2014/main" id="{9ACBD9D4-1862-48DF-B9FC-13714E747A98}"/>
              </a:ext>
            </a:extLst>
          </p:cNvPr>
          <p:cNvSpPr txBox="1">
            <a:spLocks/>
          </p:cNvSpPr>
          <p:nvPr/>
        </p:nvSpPr>
        <p:spPr>
          <a:xfrm>
            <a:off x="3329201" y="2053988"/>
            <a:ext cx="5070996" cy="2750024"/>
          </a:xfrm>
          <a:prstGeom prst="rect">
            <a:avLst/>
          </a:prstGeom>
        </p:spPr>
        <p:txBody>
          <a:bodyPr vert="horz" lIns="91440" tIns="45720" rIns="91440" bIns="45720" rtlCol="0" anchor="t">
            <a:normAutofit fontScale="60000" lnSpcReduction="20000"/>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altLang="en-US" sz="8800" dirty="0">
                <a:solidFill>
                  <a:schemeClr val="accent1">
                    <a:lumMod val="40000"/>
                    <a:lumOff val="60000"/>
                  </a:schemeClr>
                </a:solidFill>
                <a:latin typeface="Twinkl SemiBold" pitchFamily="2" charset="0"/>
              </a:rPr>
              <a:t>How can you tell someone is a teenager?</a:t>
            </a:r>
          </a:p>
          <a:p>
            <a:pPr algn="ctr"/>
            <a:br>
              <a:rPr lang="en-GB" altLang="en-US" dirty="0">
                <a:latin typeface="Twinkl SemiBold" pitchFamily="2" charset="0"/>
                <a:ea typeface="Sassoon Infant Rg" panose="02000503030000020003" pitchFamily="50" charset="0"/>
              </a:rPr>
            </a:br>
            <a:endParaRPr lang="en-GB" dirty="0"/>
          </a:p>
        </p:txBody>
      </p:sp>
    </p:spTree>
    <p:extLst>
      <p:ext uri="{BB962C8B-B14F-4D97-AF65-F5344CB8AC3E}">
        <p14:creationId xmlns:p14="http://schemas.microsoft.com/office/powerpoint/2010/main" val="293782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0D214B-7D0A-4139-98CA-ACFF6FD38C73}"/>
              </a:ext>
            </a:extLst>
          </p:cNvPr>
          <p:cNvSpPr>
            <a:spLocks noGrp="1"/>
          </p:cNvSpPr>
          <p:nvPr>
            <p:ph type="title"/>
          </p:nvPr>
        </p:nvSpPr>
        <p:spPr/>
        <p:txBody>
          <a:bodyPr>
            <a:normAutofit fontScale="90000"/>
          </a:bodyPr>
          <a:lstStyle/>
          <a:p>
            <a:r>
              <a:rPr lang="en-GB" sz="5000" b="1" dirty="0"/>
              <a:t>Teenager</a:t>
            </a:r>
            <a:br>
              <a:rPr lang="en-GB" sz="5000" b="1" dirty="0"/>
            </a:br>
            <a:br>
              <a:rPr lang="en-GB" dirty="0"/>
            </a:br>
            <a:r>
              <a:rPr lang="en-GB" altLang="en-US" dirty="0">
                <a:solidFill>
                  <a:schemeClr val="accent1">
                    <a:lumMod val="75000"/>
                  </a:schemeClr>
                </a:solidFill>
                <a:latin typeface="Twinkl SemiBold" pitchFamily="2" charset="0"/>
              </a:rPr>
              <a:t>How can you tell someone is a teenager?</a:t>
            </a:r>
            <a:br>
              <a:rPr lang="en-GB" altLang="en-US" dirty="0">
                <a:solidFill>
                  <a:schemeClr val="accent1">
                    <a:lumMod val="75000"/>
                  </a:schemeClr>
                </a:solidFill>
                <a:latin typeface="Twinkl SemiBold" pitchFamily="2" charset="0"/>
              </a:rPr>
            </a:br>
            <a:br>
              <a:rPr lang="en-GB" altLang="en-US" dirty="0">
                <a:solidFill>
                  <a:schemeClr val="accent1">
                    <a:lumMod val="75000"/>
                  </a:schemeClr>
                </a:solidFill>
                <a:latin typeface="Twinkl SemiBold" pitchFamily="2" charset="0"/>
              </a:rPr>
            </a:br>
            <a:br>
              <a:rPr lang="en-GB" altLang="en-US" dirty="0">
                <a:solidFill>
                  <a:schemeClr val="accent1">
                    <a:lumMod val="40000"/>
                    <a:lumOff val="60000"/>
                  </a:schemeClr>
                </a:solidFill>
                <a:latin typeface="Twinkl SemiBold" pitchFamily="2" charset="0"/>
              </a:rPr>
            </a:br>
            <a:br>
              <a:rPr lang="en-GB" dirty="0"/>
            </a:br>
            <a:endParaRPr lang="en-GB" dirty="0"/>
          </a:p>
        </p:txBody>
      </p:sp>
      <p:sp>
        <p:nvSpPr>
          <p:cNvPr id="3" name="Content Placeholder 2">
            <a:extLst>
              <a:ext uri="{FF2B5EF4-FFF2-40B4-BE49-F238E27FC236}">
                <a16:creationId xmlns:a16="http://schemas.microsoft.com/office/drawing/2014/main" id="{B0B166C0-BB27-4A63-AF88-18ED1280948A}"/>
              </a:ext>
            </a:extLst>
          </p:cNvPr>
          <p:cNvSpPr>
            <a:spLocks noGrp="1"/>
          </p:cNvSpPr>
          <p:nvPr>
            <p:ph idx="1"/>
          </p:nvPr>
        </p:nvSpPr>
        <p:spPr>
          <a:xfrm>
            <a:off x="677334" y="2842976"/>
            <a:ext cx="8596668" cy="3880773"/>
          </a:xfrm>
        </p:spPr>
        <p:txBody>
          <a:bodyPr/>
          <a:lstStyle/>
          <a:p>
            <a:pPr>
              <a:buFont typeface="Wingdings" panose="05000000000000000000" pitchFamily="2" charset="2"/>
              <a:buChar char="ü"/>
              <a:defRPr/>
            </a:pPr>
            <a:r>
              <a:rPr lang="en-GB" sz="2500" dirty="0">
                <a:ea typeface="Sassoon Infant Rg" panose="02000503030000020003" pitchFamily="50" charset="0"/>
              </a:rPr>
              <a:t>Taller than a child.</a:t>
            </a:r>
          </a:p>
          <a:p>
            <a:pPr>
              <a:buFont typeface="Wingdings" panose="05000000000000000000" pitchFamily="2" charset="2"/>
              <a:buChar char="ü"/>
              <a:defRPr/>
            </a:pPr>
            <a:r>
              <a:rPr lang="en-GB" sz="2500" dirty="0">
                <a:ea typeface="Sassoon Infant Rg" panose="02000503030000020003" pitchFamily="50" charset="0"/>
              </a:rPr>
              <a:t>Often out without a parent to look after them.</a:t>
            </a:r>
          </a:p>
          <a:p>
            <a:pPr>
              <a:buFont typeface="Wingdings" panose="05000000000000000000" pitchFamily="2" charset="2"/>
              <a:buChar char="ü"/>
              <a:defRPr/>
            </a:pPr>
            <a:r>
              <a:rPr lang="en-GB" sz="2500" dirty="0">
                <a:ea typeface="Sassoon Infant Rg" panose="02000503030000020003" pitchFamily="50" charset="0"/>
              </a:rPr>
              <a:t>Might have spots.</a:t>
            </a:r>
          </a:p>
          <a:p>
            <a:endParaRPr lang="en-GB" dirty="0"/>
          </a:p>
        </p:txBody>
      </p:sp>
      <p:pic>
        <p:nvPicPr>
          <p:cNvPr id="30722" name="Picture 2" descr="Why teenagers are dropping the ball when it comes to exercise">
            <a:extLst>
              <a:ext uri="{FF2B5EF4-FFF2-40B4-BE49-F238E27FC236}">
                <a16:creationId xmlns:a16="http://schemas.microsoft.com/office/drawing/2014/main" id="{CFDF8831-120D-4770-A09D-6506D8C762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93163" y="4543424"/>
            <a:ext cx="3380839" cy="2387718"/>
          </a:xfrm>
          <a:prstGeom prst="rect">
            <a:avLst/>
          </a:prstGeom>
          <a:noFill/>
          <a:extLst>
            <a:ext uri="{909E8E84-426E-40DD-AFC4-6F175D3DCCD1}">
              <a14:hiddenFill xmlns:a14="http://schemas.microsoft.com/office/drawing/2010/main">
                <a:solidFill>
                  <a:srgbClr val="FFFFFF"/>
                </a:solidFill>
              </a14:hiddenFill>
            </a:ext>
          </a:extLst>
        </p:spPr>
      </p:pic>
      <p:pic>
        <p:nvPicPr>
          <p:cNvPr id="30726" name="Picture 6" descr="Why more American schools are implementing school uniforms - Study ...">
            <a:extLst>
              <a:ext uri="{FF2B5EF4-FFF2-40B4-BE49-F238E27FC236}">
                <a16:creationId xmlns:a16="http://schemas.microsoft.com/office/drawing/2014/main" id="{966B57F6-68F7-4899-B228-C3BB37272D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172" y="4543424"/>
            <a:ext cx="4673427" cy="23367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008728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9E4D8AF-83D1-44AA-9345-3E31D9450D88}"/>
              </a:ext>
            </a:extLst>
          </p:cNvPr>
          <p:cNvSpPr txBox="1">
            <a:spLocks/>
          </p:cNvSpPr>
          <p:nvPr/>
        </p:nvSpPr>
        <p:spPr>
          <a:xfrm>
            <a:off x="677334" y="609600"/>
            <a:ext cx="5222281"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sz="4600" b="1" dirty="0"/>
              <a:t>Adults</a:t>
            </a:r>
          </a:p>
        </p:txBody>
      </p:sp>
      <p:sp>
        <p:nvSpPr>
          <p:cNvPr id="7174" name="Isosceles Triangle 8">
            <a:extLst>
              <a:ext uri="{FF2B5EF4-FFF2-40B4-BE49-F238E27FC236}">
                <a16:creationId xmlns:a16="http://schemas.microsoft.com/office/drawing/2014/main" id="{212CBC7C-F294-455B-AE07-8B43A5705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37D9773-A2AD-43A3-8585-923FEC78CB12}"/>
              </a:ext>
            </a:extLst>
          </p:cNvPr>
          <p:cNvSpPr>
            <a:spLocks noGrp="1"/>
          </p:cNvSpPr>
          <p:nvPr>
            <p:ph idx="1"/>
          </p:nvPr>
        </p:nvSpPr>
        <p:spPr>
          <a:xfrm>
            <a:off x="677334" y="1562100"/>
            <a:ext cx="5799666" cy="4686300"/>
          </a:xfrm>
        </p:spPr>
        <p:txBody>
          <a:bodyPr vert="horz" lIns="91440" tIns="45720" rIns="91440" bIns="45720" rtlCol="0" anchor="t">
            <a:normAutofit fontScale="85000" lnSpcReduction="20000"/>
          </a:bodyPr>
          <a:lstStyle/>
          <a:p>
            <a:r>
              <a:rPr lang="en-US" sz="3500" dirty="0"/>
              <a:t>Adults are mature and fully grown – they have stopped growing.</a:t>
            </a:r>
          </a:p>
          <a:p>
            <a:pPr marL="0" indent="0"/>
            <a:endParaRPr lang="en-US" sz="3500" dirty="0"/>
          </a:p>
          <a:p>
            <a:r>
              <a:rPr lang="en-US" sz="3500"/>
              <a:t>Adults can do things for, and by, themselves.</a:t>
            </a:r>
          </a:p>
          <a:p>
            <a:pPr marL="0" indent="0"/>
            <a:endParaRPr lang="en-US" sz="3500" dirty="0"/>
          </a:p>
          <a:p>
            <a:r>
              <a:rPr lang="en-US" altLang="en-US" sz="3500"/>
              <a:t>It is important continue to eat </a:t>
            </a:r>
            <a:r>
              <a:rPr lang="en-US" altLang="en-US" sz="3500" dirty="0"/>
              <a:t>healthily and exercise </a:t>
            </a:r>
            <a:r>
              <a:rPr lang="en-US" altLang="en-US" sz="3500"/>
              <a:t>to  keep their body working </a:t>
            </a:r>
            <a:r>
              <a:rPr lang="en-US" altLang="en-US" sz="3500" dirty="0"/>
              <a:t>well.</a:t>
            </a:r>
          </a:p>
          <a:p>
            <a:endParaRPr lang="en-US" dirty="0"/>
          </a:p>
          <a:p>
            <a:endParaRPr lang="en-US" dirty="0"/>
          </a:p>
          <a:p>
            <a:endParaRPr lang="en-US" dirty="0"/>
          </a:p>
        </p:txBody>
      </p:sp>
      <p:pic>
        <p:nvPicPr>
          <p:cNvPr id="7172" name="Picture 4" descr="Tips For Photographing Large Groups | Savage Universal">
            <a:extLst>
              <a:ext uri="{FF2B5EF4-FFF2-40B4-BE49-F238E27FC236}">
                <a16:creationId xmlns:a16="http://schemas.microsoft.com/office/drawing/2014/main" id="{335F4DF3-D62F-4920-9988-1890684F599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789" r="12770" b="-4"/>
          <a:stretch/>
        </p:blipFill>
        <p:spPr bwMode="auto">
          <a:xfrm>
            <a:off x="6891405" y="609600"/>
            <a:ext cx="3144597" cy="3127248"/>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What are the Benefits and Drawbacks of the Eatwell Guide ...">
            <a:extLst>
              <a:ext uri="{FF2B5EF4-FFF2-40B4-BE49-F238E27FC236}">
                <a16:creationId xmlns:a16="http://schemas.microsoft.com/office/drawing/2014/main" id="{D1DCB264-4E11-4057-B303-0B23D28CDD30}"/>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6581" r="5" b="3367"/>
          <a:stretch/>
        </p:blipFill>
        <p:spPr bwMode="auto">
          <a:xfrm>
            <a:off x="6891405" y="4013201"/>
            <a:ext cx="3144597" cy="2076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68951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146" name="Picture 2" descr="Work and Career Issues | San Diego, CA | Healthy Minds Counseling ...">
            <a:extLst>
              <a:ext uri="{FF2B5EF4-FFF2-40B4-BE49-F238E27FC236}">
                <a16:creationId xmlns:a16="http://schemas.microsoft.com/office/drawing/2014/main" id="{95663D9E-AA7C-41E3-B616-2E720D75A08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7882" r="6744" b="1"/>
          <a:stretch/>
        </p:blipFill>
        <p:spPr bwMode="auto">
          <a:xfrm>
            <a:off x="4269854" y="-1"/>
            <a:ext cx="7922146"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19E4D8AF-83D1-44AA-9345-3E31D9450D88}"/>
              </a:ext>
            </a:extLst>
          </p:cNvPr>
          <p:cNvSpPr txBox="1">
            <a:spLocks/>
          </p:cNvSpPr>
          <p:nvPr/>
        </p:nvSpPr>
        <p:spPr>
          <a:xfrm>
            <a:off x="677333" y="609600"/>
            <a:ext cx="385112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b="1"/>
              <a:t>Adults</a:t>
            </a:r>
          </a:p>
        </p:txBody>
      </p:sp>
      <p:sp>
        <p:nvSpPr>
          <p:cNvPr id="3" name="Content Placeholder 2">
            <a:extLst>
              <a:ext uri="{FF2B5EF4-FFF2-40B4-BE49-F238E27FC236}">
                <a16:creationId xmlns:a16="http://schemas.microsoft.com/office/drawing/2014/main" id="{B37D9773-A2AD-43A3-8585-923FEC78CB12}"/>
              </a:ext>
            </a:extLst>
          </p:cNvPr>
          <p:cNvSpPr>
            <a:spLocks noGrp="1"/>
          </p:cNvSpPr>
          <p:nvPr>
            <p:ph idx="1"/>
          </p:nvPr>
        </p:nvSpPr>
        <p:spPr>
          <a:xfrm>
            <a:off x="473139" y="1484379"/>
            <a:ext cx="4351866" cy="3880773"/>
          </a:xfrm>
        </p:spPr>
        <p:txBody>
          <a:bodyPr vert="horz" lIns="91440" tIns="45720" rIns="91440" bIns="45720" rtlCol="0" anchor="t">
            <a:normAutofit/>
          </a:bodyPr>
          <a:lstStyle/>
          <a:p>
            <a:r>
              <a:rPr lang="en-US" altLang="en-US" sz="3000" dirty="0"/>
              <a:t>When a person becomes an </a:t>
            </a:r>
            <a:r>
              <a:rPr lang="en-US" altLang="en-US" sz="3000"/>
              <a:t>adult,</a:t>
            </a:r>
            <a:r>
              <a:rPr lang="en-US" altLang="en-US" sz="3000" dirty="0"/>
              <a:t> they usually start work.</a:t>
            </a:r>
          </a:p>
          <a:p>
            <a:r>
              <a:rPr lang="en-US" altLang="en-US" sz="1600" dirty="0"/>
              <a:t>Why do you think they need a job? </a:t>
            </a:r>
          </a:p>
          <a:p>
            <a:r>
              <a:rPr lang="en-US" altLang="en-US" sz="1600" dirty="0"/>
              <a:t>What jobs do some of the adults you know do?</a:t>
            </a:r>
          </a:p>
          <a:p>
            <a:r>
              <a:rPr lang="en-US" sz="1600" dirty="0"/>
              <a:t>What job might you like to do when you are an adult?</a:t>
            </a:r>
          </a:p>
        </p:txBody>
      </p:sp>
      <p:cxnSp>
        <p:nvCxnSpPr>
          <p:cNvPr id="71" name="Straight Connector 70">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5"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83"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5"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7"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774935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9E4D8AF-83D1-44AA-9345-3E31D9450D88}"/>
              </a:ext>
            </a:extLst>
          </p:cNvPr>
          <p:cNvSpPr txBox="1">
            <a:spLocks/>
          </p:cNvSpPr>
          <p:nvPr/>
        </p:nvSpPr>
        <p:spPr>
          <a:xfrm>
            <a:off x="677334" y="609600"/>
            <a:ext cx="5222281"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sz="4500" b="1" dirty="0"/>
              <a:t>Adults</a:t>
            </a:r>
          </a:p>
        </p:txBody>
      </p:sp>
      <p:sp>
        <p:nvSpPr>
          <p:cNvPr id="75" name="Isosceles Triangle 8">
            <a:extLst>
              <a:ext uri="{FF2B5EF4-FFF2-40B4-BE49-F238E27FC236}">
                <a16:creationId xmlns:a16="http://schemas.microsoft.com/office/drawing/2014/main" id="{82FCA8AA-470A-46EF-AC08-74C610468F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B37D9773-A2AD-43A3-8585-923FEC78CB12}"/>
              </a:ext>
            </a:extLst>
          </p:cNvPr>
          <p:cNvSpPr>
            <a:spLocks noGrp="1"/>
          </p:cNvSpPr>
          <p:nvPr>
            <p:ph idx="1"/>
          </p:nvPr>
        </p:nvSpPr>
        <p:spPr>
          <a:xfrm>
            <a:off x="603451" y="1692634"/>
            <a:ext cx="5211607" cy="3880773"/>
          </a:xfrm>
        </p:spPr>
        <p:txBody>
          <a:bodyPr vert="horz" lIns="91440" tIns="45720" rIns="91440" bIns="45720" rtlCol="0" anchor="t">
            <a:normAutofit fontScale="92500" lnSpcReduction="20000"/>
          </a:bodyPr>
          <a:lstStyle/>
          <a:p>
            <a:endParaRPr lang="en-US" dirty="0"/>
          </a:p>
          <a:p>
            <a:r>
              <a:rPr lang="en-US" altLang="en-US" sz="3400" dirty="0"/>
              <a:t> </a:t>
            </a:r>
            <a:r>
              <a:rPr lang="en-US" sz="3400" dirty="0"/>
              <a:t>They can have babies of their own!</a:t>
            </a:r>
          </a:p>
          <a:p>
            <a:pPr marL="0" indent="0"/>
            <a:endParaRPr lang="en-US" sz="3400" dirty="0"/>
          </a:p>
          <a:p>
            <a:r>
              <a:rPr lang="en-US" sz="3400" dirty="0"/>
              <a:t>Adults can become parents…</a:t>
            </a:r>
          </a:p>
          <a:p>
            <a:endParaRPr lang="en-US" sz="3400" dirty="0"/>
          </a:p>
          <a:p>
            <a:r>
              <a:rPr lang="en-US" sz="3400" dirty="0"/>
              <a:t>…and then </a:t>
            </a:r>
            <a:r>
              <a:rPr lang="en-US" sz="3400"/>
              <a:t>grandparents!</a:t>
            </a:r>
            <a:endParaRPr lang="en-US" sz="3400" dirty="0"/>
          </a:p>
          <a:p>
            <a:endParaRPr lang="en-US" dirty="0"/>
          </a:p>
        </p:txBody>
      </p:sp>
      <p:pic>
        <p:nvPicPr>
          <p:cNvPr id="5126" name="Picture 6" descr="baby-girl-grandparents-parents-family-chinese-tradition-100-days ...">
            <a:extLst>
              <a:ext uri="{FF2B5EF4-FFF2-40B4-BE49-F238E27FC236}">
                <a16:creationId xmlns:a16="http://schemas.microsoft.com/office/drawing/2014/main" id="{515989B3-E37A-42D8-A593-1509FAF9B0A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474" r="7846" b="-4"/>
          <a:stretch/>
        </p:blipFill>
        <p:spPr bwMode="auto">
          <a:xfrm>
            <a:off x="5815058" y="187926"/>
            <a:ext cx="3824241" cy="3023421"/>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Grandparents, Babies &amp; Breastfeeding | Nursing Bras | Leading Lady">
            <a:extLst>
              <a:ext uri="{FF2B5EF4-FFF2-40B4-BE49-F238E27FC236}">
                <a16:creationId xmlns:a16="http://schemas.microsoft.com/office/drawing/2014/main" id="{2D94B165-CD42-4B55-87D0-E47F429E44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818" r="29407" b="3"/>
          <a:stretch/>
        </p:blipFill>
        <p:spPr bwMode="auto">
          <a:xfrm>
            <a:off x="5815058" y="3646654"/>
            <a:ext cx="3824241" cy="3164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87128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20249-8107-4D3B-B93D-0B21E4029B73}"/>
              </a:ext>
            </a:extLst>
          </p:cNvPr>
          <p:cNvSpPr>
            <a:spLocks noGrp="1"/>
          </p:cNvSpPr>
          <p:nvPr>
            <p:ph type="title"/>
          </p:nvPr>
        </p:nvSpPr>
        <p:spPr>
          <a:xfrm>
            <a:off x="524934" y="400050"/>
            <a:ext cx="8596668" cy="1320800"/>
          </a:xfrm>
        </p:spPr>
        <p:txBody>
          <a:bodyPr>
            <a:normAutofit/>
          </a:bodyPr>
          <a:lstStyle/>
          <a:p>
            <a:r>
              <a:rPr lang="en-GB" sz="4500" b="1" dirty="0"/>
              <a:t>Elderly</a:t>
            </a:r>
          </a:p>
        </p:txBody>
      </p:sp>
      <p:pic>
        <p:nvPicPr>
          <p:cNvPr id="28674" name="Picture 2" descr="TAKE CARE OF YOUR ELDERLY — Steemit">
            <a:extLst>
              <a:ext uri="{FF2B5EF4-FFF2-40B4-BE49-F238E27FC236}">
                <a16:creationId xmlns:a16="http://schemas.microsoft.com/office/drawing/2014/main" id="{315A5697-FCBC-4AAC-82D4-D5D50E681C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363" y="3225007"/>
            <a:ext cx="5117084" cy="340518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836A067-C032-4FFF-8193-0C97468A5005}"/>
              </a:ext>
            </a:extLst>
          </p:cNvPr>
          <p:cNvSpPr/>
          <p:nvPr/>
        </p:nvSpPr>
        <p:spPr>
          <a:xfrm>
            <a:off x="524934" y="1397198"/>
            <a:ext cx="9419166" cy="1661993"/>
          </a:xfrm>
          <a:prstGeom prst="rect">
            <a:avLst/>
          </a:prstGeom>
        </p:spPr>
        <p:txBody>
          <a:bodyPr wrap="square">
            <a:spAutoFit/>
          </a:bodyPr>
          <a:lstStyle/>
          <a:p>
            <a:pPr algn="ctr">
              <a:defRPr/>
            </a:pPr>
            <a:r>
              <a:rPr lang="en-GB" altLang="en-US" sz="3400" dirty="0"/>
              <a:t>Adults continue to age throughout their lives. You are classed as elderly after the age of 60, but many adults of this age don’t feel old!</a:t>
            </a:r>
          </a:p>
        </p:txBody>
      </p:sp>
      <p:pic>
        <p:nvPicPr>
          <p:cNvPr id="28676" name="Picture 4" descr="Older people to make gains in Budget 2018">
            <a:extLst>
              <a:ext uri="{FF2B5EF4-FFF2-40B4-BE49-F238E27FC236}">
                <a16:creationId xmlns:a16="http://schemas.microsoft.com/office/drawing/2014/main" id="{1C883EBC-A85D-4A73-A7B8-E0E2E1E7F8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0447" y="3225006"/>
            <a:ext cx="6397624" cy="3405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75881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71" name="Group 70">
            <a:extLst>
              <a:ext uri="{FF2B5EF4-FFF2-40B4-BE49-F238E27FC236}">
                <a16:creationId xmlns:a16="http://schemas.microsoft.com/office/drawing/2014/main" id="{10BE40E3-5550-4CDD-B4FD-387C33EBF15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cxnSp>
          <p:nvCxnSpPr>
            <p:cNvPr id="72" name="Straight Connector 71">
              <a:extLst>
                <a:ext uri="{FF2B5EF4-FFF2-40B4-BE49-F238E27FC236}">
                  <a16:creationId xmlns:a16="http://schemas.microsoft.com/office/drawing/2014/main" id="{71A6B738-E50C-4653-B343-B9D6A5EA277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73" name="Straight Connector 72">
              <a:extLst>
                <a:ext uri="{FF2B5EF4-FFF2-40B4-BE49-F238E27FC236}">
                  <a16:creationId xmlns:a16="http://schemas.microsoft.com/office/drawing/2014/main" id="{498768D6-B28C-40A3-B381-39306F5816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74" name="Rectangle 23">
              <a:extLst>
                <a:ext uri="{FF2B5EF4-FFF2-40B4-BE49-F238E27FC236}">
                  <a16:creationId xmlns:a16="http://schemas.microsoft.com/office/drawing/2014/main" id="{B27C15B9-7795-4321-AB30-DF1DEF65C19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5" name="Rectangle 25">
              <a:extLst>
                <a:ext uri="{FF2B5EF4-FFF2-40B4-BE49-F238E27FC236}">
                  <a16:creationId xmlns:a16="http://schemas.microsoft.com/office/drawing/2014/main" id="{578EC957-1F3F-4C00-B023-C8725C2171C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6" name="Isosceles Triangle 75">
              <a:extLst>
                <a:ext uri="{FF2B5EF4-FFF2-40B4-BE49-F238E27FC236}">
                  <a16:creationId xmlns:a16="http://schemas.microsoft.com/office/drawing/2014/main" id="{3D642632-BBD5-46D6-A91D-9B2BF68219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77" name="Rectangle 27">
              <a:extLst>
                <a:ext uri="{FF2B5EF4-FFF2-40B4-BE49-F238E27FC236}">
                  <a16:creationId xmlns:a16="http://schemas.microsoft.com/office/drawing/2014/main" id="{BF9D518D-AFF5-4DE2-AEE2-0EC15479A9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8" name="Rectangle 28">
              <a:extLst>
                <a:ext uri="{FF2B5EF4-FFF2-40B4-BE49-F238E27FC236}">
                  <a16:creationId xmlns:a16="http://schemas.microsoft.com/office/drawing/2014/main" id="{14EF979B-B00D-460C-BD56-7EEAFB7E0F9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79" name="Rectangle 29">
              <a:extLst>
                <a:ext uri="{FF2B5EF4-FFF2-40B4-BE49-F238E27FC236}">
                  <a16:creationId xmlns:a16="http://schemas.microsoft.com/office/drawing/2014/main" id="{3E40F9A1-6B82-400F-9397-26D1D36F1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80" name="Isosceles Triangle 79">
              <a:extLst>
                <a:ext uri="{FF2B5EF4-FFF2-40B4-BE49-F238E27FC236}">
                  <a16:creationId xmlns:a16="http://schemas.microsoft.com/office/drawing/2014/main" id="{2EF7DDF1-FF86-4CA4-B08B-8939557EBD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1" name="Isosceles Triangle 80">
              <a:extLst>
                <a:ext uri="{FF2B5EF4-FFF2-40B4-BE49-F238E27FC236}">
                  <a16:creationId xmlns:a16="http://schemas.microsoft.com/office/drawing/2014/main" id="{6D7C1F89-72B2-4FDC-B9E2-04F52D5C50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pic>
        <p:nvPicPr>
          <p:cNvPr id="29698" name="Picture 2" descr="Elderly face impossible search for a care home | News | The Times">
            <a:extLst>
              <a:ext uri="{FF2B5EF4-FFF2-40B4-BE49-F238E27FC236}">
                <a16:creationId xmlns:a16="http://schemas.microsoft.com/office/drawing/2014/main" id="{4488B201-3B87-472E-8A72-C8810EF27B4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35022"/>
          <a:stretch/>
        </p:blipFill>
        <p:spPr bwMode="auto">
          <a:xfrm>
            <a:off x="5373689" y="32741"/>
            <a:ext cx="6324600" cy="6858001"/>
          </a:xfrm>
          <a:custGeom>
            <a:avLst/>
            <a:gdLst/>
            <a:ahLst/>
            <a:cxnLst/>
            <a:rect l="l" t="t" r="r" b="b"/>
            <a:pathLst>
              <a:path w="7922146" h="6858001">
                <a:moveTo>
                  <a:pt x="379987" y="0"/>
                </a:moveTo>
                <a:lnTo>
                  <a:pt x="5304971" y="0"/>
                </a:lnTo>
                <a:lnTo>
                  <a:pt x="7065281" y="0"/>
                </a:lnTo>
                <a:lnTo>
                  <a:pt x="7397540" y="0"/>
                </a:lnTo>
                <a:lnTo>
                  <a:pt x="7397540" y="1"/>
                </a:lnTo>
                <a:lnTo>
                  <a:pt x="7922146" y="1"/>
                </a:lnTo>
                <a:lnTo>
                  <a:pt x="7922146" y="6858001"/>
                </a:lnTo>
                <a:lnTo>
                  <a:pt x="7065281" y="6858001"/>
                </a:lnTo>
                <a:lnTo>
                  <a:pt x="7065281" y="6858000"/>
                </a:lnTo>
                <a:lnTo>
                  <a:pt x="5932989" y="6858000"/>
                </a:lnTo>
                <a:lnTo>
                  <a:pt x="5932989" y="6858001"/>
                </a:lnTo>
                <a:lnTo>
                  <a:pt x="27809" y="6858001"/>
                </a:lnTo>
                <a:lnTo>
                  <a:pt x="1803228" y="4521201"/>
                </a:lnTo>
                <a:close/>
                <a:moveTo>
                  <a:pt x="0" y="0"/>
                </a:moveTo>
                <a:lnTo>
                  <a:pt x="379987" y="0"/>
                </a:lnTo>
                <a:lnTo>
                  <a:pt x="0" y="40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4CEAB0C-895D-43DF-B7B0-32A582E6010E}"/>
              </a:ext>
            </a:extLst>
          </p:cNvPr>
          <p:cNvSpPr txBox="1">
            <a:spLocks/>
          </p:cNvSpPr>
          <p:nvPr/>
        </p:nvSpPr>
        <p:spPr>
          <a:xfrm>
            <a:off x="677333" y="609600"/>
            <a:ext cx="385112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b="1" dirty="0"/>
              <a:t>Elderly</a:t>
            </a:r>
          </a:p>
        </p:txBody>
      </p:sp>
      <p:sp>
        <p:nvSpPr>
          <p:cNvPr id="4" name="Content Placeholder 2">
            <a:extLst>
              <a:ext uri="{FF2B5EF4-FFF2-40B4-BE49-F238E27FC236}">
                <a16:creationId xmlns:a16="http://schemas.microsoft.com/office/drawing/2014/main" id="{D184E5F4-E861-4634-92BE-94FA043AF052}"/>
              </a:ext>
            </a:extLst>
          </p:cNvPr>
          <p:cNvSpPr txBox="1">
            <a:spLocks/>
          </p:cNvSpPr>
          <p:nvPr/>
        </p:nvSpPr>
        <p:spPr>
          <a:xfrm>
            <a:off x="697875" y="1388933"/>
            <a:ext cx="4672639" cy="4859467"/>
          </a:xfrm>
          <a:prstGeom prst="rect">
            <a:avLst/>
          </a:prstGeom>
        </p:spPr>
        <p:txBody>
          <a:bodyPr vert="horz" lIns="91440" tIns="45720" rIns="91440" bIns="45720" rtlCol="0" anchor="t">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nSpc>
                <a:spcPct val="90000"/>
              </a:lnSpc>
            </a:pPr>
            <a:endParaRPr lang="en-US" sz="1300" dirty="0"/>
          </a:p>
          <a:p>
            <a:pPr>
              <a:lnSpc>
                <a:spcPct val="90000"/>
              </a:lnSpc>
            </a:pPr>
            <a:r>
              <a:rPr lang="en-US" altLang="en-US" sz="2700" dirty="0"/>
              <a:t>Elderly people begin to slow down as their body ages. </a:t>
            </a:r>
          </a:p>
          <a:p>
            <a:pPr marL="0" indent="0">
              <a:lnSpc>
                <a:spcPct val="90000"/>
              </a:lnSpc>
            </a:pPr>
            <a:endParaRPr lang="en-US" altLang="en-US" sz="2700" dirty="0"/>
          </a:p>
          <a:p>
            <a:pPr>
              <a:lnSpc>
                <a:spcPct val="90000"/>
              </a:lnSpc>
            </a:pPr>
            <a:r>
              <a:rPr lang="en-US" altLang="en-US" sz="2700"/>
              <a:t>Their skin goes softer and becomes </a:t>
            </a:r>
            <a:r>
              <a:rPr lang="en-US" altLang="en-US" sz="2700" dirty="0"/>
              <a:t> wrinkly &amp; their hair </a:t>
            </a:r>
            <a:r>
              <a:rPr lang="en-US" altLang="en-US" sz="2700"/>
              <a:t>goes grey and often becomes thinner.</a:t>
            </a:r>
          </a:p>
          <a:p>
            <a:pPr marL="0" indent="0">
              <a:lnSpc>
                <a:spcPct val="90000"/>
              </a:lnSpc>
            </a:pPr>
            <a:endParaRPr lang="en-US" altLang="en-US" sz="2700" dirty="0"/>
          </a:p>
          <a:p>
            <a:pPr>
              <a:lnSpc>
                <a:spcPct val="90000"/>
              </a:lnSpc>
            </a:pPr>
            <a:r>
              <a:rPr lang="en-US" altLang="en-US" sz="2700" dirty="0"/>
              <a:t>Their eyes stop working as well and often need glasses.</a:t>
            </a:r>
          </a:p>
          <a:p>
            <a:pPr marL="0" indent="0">
              <a:lnSpc>
                <a:spcPct val="90000"/>
              </a:lnSpc>
            </a:pPr>
            <a:endParaRPr lang="en-US" altLang="en-US" sz="2700" dirty="0"/>
          </a:p>
          <a:p>
            <a:pPr>
              <a:lnSpc>
                <a:spcPct val="90000"/>
              </a:lnSpc>
            </a:pPr>
            <a:r>
              <a:rPr lang="en-US" altLang="en-US" sz="2700" dirty="0"/>
              <a:t>Joints and muscles can ache more.</a:t>
            </a:r>
          </a:p>
          <a:p>
            <a:pPr marL="0" indent="0">
              <a:lnSpc>
                <a:spcPct val="90000"/>
              </a:lnSpc>
            </a:pPr>
            <a:endParaRPr lang="en-US" altLang="en-US" sz="2700" dirty="0"/>
          </a:p>
          <a:p>
            <a:pPr>
              <a:lnSpc>
                <a:spcPct val="90000"/>
              </a:lnSpc>
            </a:pPr>
            <a:r>
              <a:rPr lang="en-US" altLang="en-US" sz="2700"/>
              <a:t>They shrink!  Just a bit, but their bones </a:t>
            </a:r>
            <a:r>
              <a:rPr lang="en-US" altLang="en-US" sz="2700" dirty="0"/>
              <a:t>are not being remade as they </a:t>
            </a:r>
            <a:r>
              <a:rPr lang="en-US" altLang="en-US" sz="2700"/>
              <a:t>were when they were younger.</a:t>
            </a:r>
          </a:p>
          <a:p>
            <a:pPr>
              <a:lnSpc>
                <a:spcPct val="90000"/>
              </a:lnSpc>
            </a:pPr>
            <a:endParaRPr lang="en-US" altLang="en-US" sz="1300" dirty="0"/>
          </a:p>
          <a:p>
            <a:pPr>
              <a:lnSpc>
                <a:spcPct val="90000"/>
              </a:lnSpc>
            </a:pPr>
            <a:endParaRPr lang="en-US" altLang="en-US" sz="1300" dirty="0"/>
          </a:p>
          <a:p>
            <a:pPr>
              <a:lnSpc>
                <a:spcPct val="90000"/>
              </a:lnSpc>
            </a:pPr>
            <a:endParaRPr lang="en-US" sz="1300" dirty="0"/>
          </a:p>
          <a:p>
            <a:pPr>
              <a:lnSpc>
                <a:spcPct val="90000"/>
              </a:lnSpc>
            </a:pPr>
            <a:endParaRPr lang="en-US" sz="1300" dirty="0"/>
          </a:p>
        </p:txBody>
      </p:sp>
      <p:cxnSp>
        <p:nvCxnSpPr>
          <p:cNvPr id="83" name="Straight Connector 82">
            <a:extLst>
              <a:ext uri="{FF2B5EF4-FFF2-40B4-BE49-F238E27FC236}">
                <a16:creationId xmlns:a16="http://schemas.microsoft.com/office/drawing/2014/main" id="{64FA5DFF-7FE6-4855-84E6-DFA78EE978B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85" name="Straight Connector 84">
            <a:extLst>
              <a:ext uri="{FF2B5EF4-FFF2-40B4-BE49-F238E27FC236}">
                <a16:creationId xmlns:a16="http://schemas.microsoft.com/office/drawing/2014/main" id="{2AFD8CBA-54A3-4363-991B-B9C631BBFA7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87" name="Rectangle 23">
            <a:extLst>
              <a:ext uri="{FF2B5EF4-FFF2-40B4-BE49-F238E27FC236}">
                <a16:creationId xmlns:a16="http://schemas.microsoft.com/office/drawing/2014/main" id="{3F088236-D655-4F88-B238-E1676235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89" name="Rectangle 25">
            <a:extLst>
              <a:ext uri="{FF2B5EF4-FFF2-40B4-BE49-F238E27FC236}">
                <a16:creationId xmlns:a16="http://schemas.microsoft.com/office/drawing/2014/main" id="{3DAC0C92-199E-475C-9390-119A9B0272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1" name="Isosceles Triangle 24">
            <a:extLst>
              <a:ext uri="{FF2B5EF4-FFF2-40B4-BE49-F238E27FC236}">
                <a16:creationId xmlns:a16="http://schemas.microsoft.com/office/drawing/2014/main" id="{C4CFB339-0ED8-4FE2-9EF1-6D1375B8499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93" name="Rectangle 27">
            <a:extLst>
              <a:ext uri="{FF2B5EF4-FFF2-40B4-BE49-F238E27FC236}">
                <a16:creationId xmlns:a16="http://schemas.microsoft.com/office/drawing/2014/main" id="{31896C80-2069-4431-9C19-83B9137344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47000"/>
            </a:schemeClr>
          </a:solidFill>
          <a:ln>
            <a:noFill/>
          </a:ln>
          <a:effectLst/>
        </p:spPr>
        <p:style>
          <a:lnRef idx="1">
            <a:schemeClr val="accent1"/>
          </a:lnRef>
          <a:fillRef idx="3">
            <a:schemeClr val="accent1"/>
          </a:fillRef>
          <a:effectRef idx="2">
            <a:schemeClr val="accent1"/>
          </a:effectRef>
          <a:fontRef idx="minor">
            <a:schemeClr val="lt1"/>
          </a:fontRef>
        </p:style>
      </p:sp>
      <p:sp>
        <p:nvSpPr>
          <p:cNvPr id="95" name="Rectangle 28">
            <a:extLst>
              <a:ext uri="{FF2B5EF4-FFF2-40B4-BE49-F238E27FC236}">
                <a16:creationId xmlns:a16="http://schemas.microsoft.com/office/drawing/2014/main" id="{BF120A21-0841-4823-B0C4-28AEBCEF9B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97" name="Rectangle 29">
            <a:extLst>
              <a:ext uri="{FF2B5EF4-FFF2-40B4-BE49-F238E27FC236}">
                <a16:creationId xmlns:a16="http://schemas.microsoft.com/office/drawing/2014/main" id="{DBB05BAE-BBD3-4289-899F-A6851503C6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99" name="Isosceles Triangle 29">
            <a:extLst>
              <a:ext uri="{FF2B5EF4-FFF2-40B4-BE49-F238E27FC236}">
                <a16:creationId xmlns:a16="http://schemas.microsoft.com/office/drawing/2014/main" id="{9874D11C-36F5-4BBE-A490-019A54E953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pic>
        <p:nvPicPr>
          <p:cNvPr id="5" name="Picture 4" descr="Personal Care for the Elderly - Comfort Home Care">
            <a:extLst>
              <a:ext uri="{FF2B5EF4-FFF2-40B4-BE49-F238E27FC236}">
                <a16:creationId xmlns:a16="http://schemas.microsoft.com/office/drawing/2014/main" id="{BCC963A2-82B0-4E48-8170-3730081F6E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783735">
            <a:off x="8670460" y="4572000"/>
            <a:ext cx="342900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538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F506F-768A-4B7D-9419-01A961C19437}"/>
              </a:ext>
            </a:extLst>
          </p:cNvPr>
          <p:cNvSpPr txBox="1">
            <a:spLocks/>
          </p:cNvSpPr>
          <p:nvPr/>
        </p:nvSpPr>
        <p:spPr>
          <a:xfrm>
            <a:off x="554504" y="335449"/>
            <a:ext cx="3851123" cy="1320800"/>
          </a:xfrm>
          <a:prstGeom prst="rect">
            <a:avLst/>
          </a:prstGeom>
        </p:spPr>
        <p:txBody>
          <a:bodyPr vert="horz" lIns="91440" tIns="45720" rIns="91440" bIns="45720" rtlCol="0" anchor="t">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spcAft>
                <a:spcPts val="600"/>
              </a:spcAft>
            </a:pPr>
            <a:r>
              <a:rPr lang="en-US" sz="4000" b="1" dirty="0"/>
              <a:t>Activity:</a:t>
            </a:r>
          </a:p>
        </p:txBody>
      </p:sp>
      <p:sp>
        <p:nvSpPr>
          <p:cNvPr id="3" name="Rectangle 2">
            <a:extLst>
              <a:ext uri="{FF2B5EF4-FFF2-40B4-BE49-F238E27FC236}">
                <a16:creationId xmlns:a16="http://schemas.microsoft.com/office/drawing/2014/main" id="{446AB54D-7084-4640-982C-969CFF10A45C}"/>
              </a:ext>
            </a:extLst>
          </p:cNvPr>
          <p:cNvSpPr/>
          <p:nvPr/>
        </p:nvSpPr>
        <p:spPr>
          <a:xfrm>
            <a:off x="2825086" y="440854"/>
            <a:ext cx="7070712" cy="892552"/>
          </a:xfrm>
          <a:prstGeom prst="rect">
            <a:avLst/>
          </a:prstGeom>
        </p:spPr>
        <p:txBody>
          <a:bodyPr wrap="square" anchor="t">
            <a:spAutoFit/>
          </a:bodyPr>
          <a:lstStyle/>
          <a:p>
            <a:pPr algn="ctr">
              <a:lnSpc>
                <a:spcPct val="100000"/>
              </a:lnSpc>
              <a:spcBef>
                <a:spcPct val="0"/>
              </a:spcBef>
              <a:buFontTx/>
              <a:buNone/>
            </a:pPr>
            <a:r>
              <a:rPr lang="en-GB" altLang="en-US" sz="2600" b="1" dirty="0">
                <a:solidFill>
                  <a:schemeClr val="accent1">
                    <a:lumMod val="75000"/>
                  </a:schemeClr>
                </a:solidFill>
                <a:latin typeface="Twinkl SemiBold" pitchFamily="2" charset="0"/>
              </a:rPr>
              <a:t>Can you make a timeline to show how </a:t>
            </a:r>
          </a:p>
          <a:p>
            <a:pPr algn="ctr">
              <a:spcBef>
                <a:spcPct val="0"/>
              </a:spcBef>
            </a:pPr>
            <a:r>
              <a:rPr lang="en-GB" altLang="en-US" sz="2600" b="1">
                <a:solidFill>
                  <a:schemeClr val="accent1">
                    <a:lumMod val="75000"/>
                  </a:schemeClr>
                </a:solidFill>
                <a:latin typeface="Twinkl SemiBold"/>
              </a:rPr>
              <a:t>a human changes from a baby to elderly?</a:t>
            </a:r>
          </a:p>
        </p:txBody>
      </p:sp>
      <p:sp>
        <p:nvSpPr>
          <p:cNvPr id="4" name="Content Placeholder 2">
            <a:extLst>
              <a:ext uri="{FF2B5EF4-FFF2-40B4-BE49-F238E27FC236}">
                <a16:creationId xmlns:a16="http://schemas.microsoft.com/office/drawing/2014/main" id="{60CD5273-DBB5-416C-B2EE-E29A42A42341}"/>
              </a:ext>
            </a:extLst>
          </p:cNvPr>
          <p:cNvSpPr txBox="1">
            <a:spLocks/>
          </p:cNvSpPr>
          <p:nvPr/>
        </p:nvSpPr>
        <p:spPr>
          <a:xfrm>
            <a:off x="554503" y="1761654"/>
            <a:ext cx="9558487" cy="4529964"/>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US" sz="2200" dirty="0"/>
              <a:t>Go back through the slides to remind yourself of the different stages of human growth and what these stages are called (there should be 6!).</a:t>
            </a:r>
          </a:p>
          <a:p>
            <a:r>
              <a:rPr lang="en-US" sz="2200" dirty="0"/>
              <a:t>Draw a picture to match each stage and write the name of the stage. Alternatively, you can try to find appropriate pictures in magazines. You can use the attached grid split into sections to help you.</a:t>
            </a:r>
          </a:p>
          <a:p>
            <a:r>
              <a:rPr lang="en-US" sz="2200" dirty="0"/>
              <a:t>Place these pictures in the correct order.</a:t>
            </a:r>
          </a:p>
          <a:p>
            <a:pPr marL="0" indent="0" algn="ctr">
              <a:buNone/>
            </a:pPr>
            <a:r>
              <a:rPr lang="en-US" sz="2200" b="1" dirty="0">
                <a:solidFill>
                  <a:schemeClr val="accent1">
                    <a:lumMod val="75000"/>
                  </a:schemeClr>
                </a:solidFill>
              </a:rPr>
              <a:t>WELL DONE! </a:t>
            </a:r>
            <a:r>
              <a:rPr lang="en-US" sz="2200" dirty="0">
                <a:solidFill>
                  <a:schemeClr val="accent1">
                    <a:lumMod val="75000"/>
                  </a:schemeClr>
                </a:solidFill>
              </a:rPr>
              <a:t>You have produced a timeline.</a:t>
            </a:r>
          </a:p>
          <a:p>
            <a:pPr marL="0" indent="0">
              <a:buNone/>
            </a:pPr>
            <a:r>
              <a:rPr lang="en-US" sz="2200" dirty="0">
                <a:solidFill>
                  <a:schemeClr val="accent1">
                    <a:lumMod val="75000"/>
                  </a:schemeClr>
                </a:solidFill>
              </a:rPr>
              <a:t>Challenge:</a:t>
            </a:r>
          </a:p>
          <a:p>
            <a:pPr>
              <a:buFont typeface="Wingdings" panose="05000000000000000000" pitchFamily="2" charset="2"/>
              <a:buChar char="v"/>
            </a:pPr>
            <a:r>
              <a:rPr lang="en-US" sz="2200" i="1" dirty="0">
                <a:solidFill>
                  <a:schemeClr val="tx1"/>
                </a:solidFill>
              </a:rPr>
              <a:t>Can you add the age range for each stage of growth?</a:t>
            </a:r>
          </a:p>
          <a:p>
            <a:pPr>
              <a:buFont typeface="Wingdings" panose="05000000000000000000" pitchFamily="2" charset="2"/>
              <a:buChar char="v"/>
            </a:pPr>
            <a:r>
              <a:rPr lang="en-US" sz="2200" i="1" dirty="0">
                <a:solidFill>
                  <a:schemeClr val="tx1"/>
                </a:solidFill>
              </a:rPr>
              <a:t>Can you add a caption to </a:t>
            </a:r>
            <a:r>
              <a:rPr lang="en-US" sz="2200" i="1" dirty="0" err="1">
                <a:solidFill>
                  <a:schemeClr val="tx1"/>
                </a:solidFill>
              </a:rPr>
              <a:t>summarise</a:t>
            </a:r>
            <a:r>
              <a:rPr lang="en-US" sz="2200" i="1" dirty="0">
                <a:solidFill>
                  <a:schemeClr val="tx1"/>
                </a:solidFill>
              </a:rPr>
              <a:t> the main things that happen at each stage?</a:t>
            </a:r>
          </a:p>
          <a:p>
            <a:pPr marL="0" indent="0"/>
            <a:endParaRPr lang="en-US" sz="3400" dirty="0"/>
          </a:p>
          <a:p>
            <a:endParaRPr lang="en-US" dirty="0"/>
          </a:p>
        </p:txBody>
      </p:sp>
    </p:spTree>
    <p:extLst>
      <p:ext uri="{BB962C8B-B14F-4D97-AF65-F5344CB8AC3E}">
        <p14:creationId xmlns:p14="http://schemas.microsoft.com/office/powerpoint/2010/main" val="212515281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otalTime>15</TotalTime>
  <Words>1034</Words>
  <Application>Microsoft Office PowerPoint</Application>
  <PresentationFormat>Widescreen</PresentationFormat>
  <Paragraphs>150</Paragraphs>
  <Slides>25</Slides>
  <Notes>0</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Facet</vt:lpstr>
      <vt:lpstr>How do humans  change and grow?</vt:lpstr>
      <vt:lpstr>PowerPoint Presentation</vt:lpstr>
      <vt:lpstr>Babies</vt:lpstr>
      <vt:lpstr>Babies</vt:lpstr>
      <vt:lpstr>Babies  </vt:lpstr>
      <vt:lpstr>Babies</vt:lpstr>
      <vt:lpstr>Toddlers</vt:lpstr>
      <vt:lpstr>Toddlers</vt:lpstr>
      <vt:lpstr>Toddlers</vt:lpstr>
      <vt:lpstr>Toddlers</vt:lpstr>
      <vt:lpstr>Toddlers</vt:lpstr>
      <vt:lpstr>Children</vt:lpstr>
      <vt:lpstr>Children</vt:lpstr>
      <vt:lpstr>Children</vt:lpstr>
      <vt:lpstr>Children   </vt:lpstr>
      <vt:lpstr>Teenagers</vt:lpstr>
      <vt:lpstr>Teenagers</vt:lpstr>
      <vt:lpstr>Teenager</vt:lpstr>
      <vt:lpstr>Teenager  How can you tell someone is a teenager?    </vt:lpstr>
      <vt:lpstr>PowerPoint Presentation</vt:lpstr>
      <vt:lpstr>PowerPoint Presentation</vt:lpstr>
      <vt:lpstr>PowerPoint Presentation</vt:lpstr>
      <vt:lpstr>Elderly</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humans  change and grow?</dc:title>
  <dc:creator>StaffHarrison</dc:creator>
  <cp:lastModifiedBy>StaffHarrison</cp:lastModifiedBy>
  <cp:revision>58</cp:revision>
  <dcterms:created xsi:type="dcterms:W3CDTF">2020-06-14T23:44:12Z</dcterms:created>
  <dcterms:modified xsi:type="dcterms:W3CDTF">2020-06-21T16:39:43Z</dcterms:modified>
</cp:coreProperties>
</file>