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18"/>
  </p:notesMasterIdLst>
  <p:sldIdLst>
    <p:sldId id="298" r:id="rId11"/>
    <p:sldId id="309" r:id="rId12"/>
    <p:sldId id="310" r:id="rId13"/>
    <p:sldId id="304" r:id="rId14"/>
    <p:sldId id="306" r:id="rId15"/>
    <p:sldId id="307" r:id="rId16"/>
    <p:sldId id="300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tableStyles" Target="tableStyles.xml"/><Relationship Id="rId28" Type="http://schemas.microsoft.com/office/2016/11/relationships/changesInfo" Target="changesInfos/changesInfo1.xml"/><Relationship Id="rId10" Type="http://schemas.openxmlformats.org/officeDocument/2006/relationships/slideMaster" Target="slideMasters/slideMaster7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15B8204-A708-49A6-925E-0A86172D05A2}"/>
    <pc:docChg chg="custSel modSld">
      <pc:chgData name="James Clegg" userId="c6df1435-7a36-4b38-be4d-16e68e91152f" providerId="ADAL" clId="{D15B8204-A708-49A6-925E-0A86172D05A2}" dt="2020-10-02T12:35:49.243" v="8"/>
      <pc:docMkLst>
        <pc:docMk/>
      </pc:docMkLst>
      <pc:sldChg chg="modTransition">
        <pc:chgData name="James Clegg" userId="c6df1435-7a36-4b38-be4d-16e68e91152f" providerId="ADAL" clId="{D15B8204-A708-49A6-925E-0A86172D05A2}" dt="2020-10-02T12:35:49.243" v="8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D15B8204-A708-49A6-925E-0A86172D05A2}" dt="2020-10-02T12:35:49.243" v="8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D15B8204-A708-49A6-925E-0A86172D05A2}" dt="2020-10-02T12:35:49.243" v="8"/>
        <pc:sldMkLst>
          <pc:docMk/>
          <pc:sldMk cId="4128357408" sldId="298"/>
        </pc:sldMkLst>
        <pc:picChg chg="del">
          <ac:chgData name="James Clegg" userId="c6df1435-7a36-4b38-be4d-16e68e91152f" providerId="ADAL" clId="{D15B8204-A708-49A6-925E-0A86172D05A2}" dt="2020-10-02T12:35:16.714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D15B8204-A708-49A6-925E-0A86172D05A2}" dt="2020-10-02T12:35:49.243" v="8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D15B8204-A708-49A6-925E-0A86172D05A2}" dt="2020-10-02T12:35:49.243" v="8"/>
        <pc:sldMkLst>
          <pc:docMk/>
          <pc:sldMk cId="3939627984" sldId="300"/>
        </pc:sldMkLst>
        <pc:picChg chg="del">
          <ac:chgData name="James Clegg" userId="c6df1435-7a36-4b38-be4d-16e68e91152f" providerId="ADAL" clId="{D15B8204-A708-49A6-925E-0A86172D05A2}" dt="2020-10-02T12:35:31.633" v="6" actId="478"/>
          <ac:picMkLst>
            <pc:docMk/>
            <pc:sldMk cId="3939627984" sldId="300"/>
            <ac:picMk id="8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15B8204-A708-49A6-925E-0A86172D05A2}" dt="2020-10-02T12:35:49.243" v="8"/>
        <pc:sldMkLst>
          <pc:docMk/>
          <pc:sldMk cId="3782242679" sldId="301"/>
        </pc:sldMkLst>
        <pc:picChg chg="del">
          <ac:chgData name="James Clegg" userId="c6df1435-7a36-4b38-be4d-16e68e91152f" providerId="ADAL" clId="{D15B8204-A708-49A6-925E-0A86172D05A2}" dt="2020-10-02T12:35:35.037" v="7" actId="478"/>
          <ac:picMkLst>
            <pc:docMk/>
            <pc:sldMk cId="3782242679" sldId="30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15B8204-A708-49A6-925E-0A86172D05A2}" dt="2020-10-02T12:35:49.243" v="8"/>
        <pc:sldMkLst>
          <pc:docMk/>
          <pc:sldMk cId="3195527484" sldId="304"/>
        </pc:sldMkLst>
        <pc:picChg chg="del">
          <ac:chgData name="James Clegg" userId="c6df1435-7a36-4b38-be4d-16e68e91152f" providerId="ADAL" clId="{D15B8204-A708-49A6-925E-0A86172D05A2}" dt="2020-10-02T12:35:21.770" v="2" actId="478"/>
          <ac:picMkLst>
            <pc:docMk/>
            <pc:sldMk cId="3195527484" sldId="304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15B8204-A708-49A6-925E-0A86172D05A2}" dt="2020-10-02T12:35:49.243" v="8"/>
        <pc:sldMkLst>
          <pc:docMk/>
          <pc:sldMk cId="2851702777" sldId="306"/>
        </pc:sldMkLst>
        <pc:picChg chg="del">
          <ac:chgData name="James Clegg" userId="c6df1435-7a36-4b38-be4d-16e68e91152f" providerId="ADAL" clId="{D15B8204-A708-49A6-925E-0A86172D05A2}" dt="2020-10-02T12:35:24.207" v="3" actId="478"/>
          <ac:picMkLst>
            <pc:docMk/>
            <pc:sldMk cId="2851702777" sldId="306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15B8204-A708-49A6-925E-0A86172D05A2}" dt="2020-10-02T12:35:49.243" v="8"/>
        <pc:sldMkLst>
          <pc:docMk/>
          <pc:sldMk cId="1334666735" sldId="307"/>
        </pc:sldMkLst>
        <pc:picChg chg="del">
          <ac:chgData name="James Clegg" userId="c6df1435-7a36-4b38-be4d-16e68e91152f" providerId="ADAL" clId="{D15B8204-A708-49A6-925E-0A86172D05A2}" dt="2020-10-02T12:35:26.696" v="4" actId="478"/>
          <ac:picMkLst>
            <pc:docMk/>
            <pc:sldMk cId="1334666735" sldId="30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15B8204-A708-49A6-925E-0A86172D05A2}" dt="2020-10-02T12:35:49.243" v="8"/>
        <pc:sldMkLst>
          <pc:docMk/>
          <pc:sldMk cId="51789949" sldId="308"/>
        </pc:sldMkLst>
        <pc:picChg chg="del">
          <ac:chgData name="James Clegg" userId="c6df1435-7a36-4b38-be4d-16e68e91152f" providerId="ADAL" clId="{D15B8204-A708-49A6-925E-0A86172D05A2}" dt="2020-10-02T12:35:29.336" v="5" actId="478"/>
          <ac:picMkLst>
            <pc:docMk/>
            <pc:sldMk cId="51789949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15B8204-A708-49A6-925E-0A86172D05A2}" dt="2020-10-02T12:35:49.243" v="8"/>
        <pc:sldMkLst>
          <pc:docMk/>
          <pc:sldMk cId="2885839375" sldId="309"/>
        </pc:sldMkLst>
        <pc:picChg chg="del">
          <ac:chgData name="James Clegg" userId="c6df1435-7a36-4b38-be4d-16e68e91152f" providerId="ADAL" clId="{D15B8204-A708-49A6-925E-0A86172D05A2}" dt="2020-10-02T12:35:18.930" v="1" actId="478"/>
          <ac:picMkLst>
            <pc:docMk/>
            <pc:sldMk cId="2885839375" sldId="309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What is the sum of 31 and 79?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What is the difference between 31 and 79?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Round 73,499 to the nearest 10,000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Round 73,967 to the nearest 100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What is the sum of 31 and 79?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What is the difference between 31 and 79?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Round 73,499 to the nearest 10,000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Round 73,967 to the nearest 100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31130" y="757999"/>
            <a:ext cx="895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26866" y="2304260"/>
            <a:ext cx="895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48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78381" y="3561965"/>
            <a:ext cx="1592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70,000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78381" y="4918229"/>
            <a:ext cx="1592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74,000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5839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818606"/>
            <a:ext cx="6644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L.C. Can I draw line graphs? </a:t>
            </a:r>
          </a:p>
          <a:p>
            <a:endParaRPr lang="en-GB" dirty="0"/>
          </a:p>
          <a:p>
            <a:r>
              <a:rPr lang="en-GB" dirty="0" smtClean="0"/>
              <a:t>Toolkit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241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1218" y="1772405"/>
            <a:ext cx="747045" cy="747045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612486"/>
              </p:ext>
            </p:extLst>
          </p:nvPr>
        </p:nvGraphicFramePr>
        <p:xfrm>
          <a:off x="503514" y="345043"/>
          <a:ext cx="7702148" cy="797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8081">
                  <a:extLst>
                    <a:ext uri="{9D8B030D-6E8A-4147-A177-3AD203B41FA5}">
                      <a16:colId xmlns:a16="http://schemas.microsoft.com/office/drawing/2014/main" val="876692753"/>
                    </a:ext>
                  </a:extLst>
                </a:gridCol>
                <a:gridCol w="796834">
                  <a:extLst>
                    <a:ext uri="{9D8B030D-6E8A-4147-A177-3AD203B41FA5}">
                      <a16:colId xmlns:a16="http://schemas.microsoft.com/office/drawing/2014/main" val="2538230034"/>
                    </a:ext>
                  </a:extLst>
                </a:gridCol>
                <a:gridCol w="875211">
                  <a:extLst>
                    <a:ext uri="{9D8B030D-6E8A-4147-A177-3AD203B41FA5}">
                      <a16:colId xmlns:a16="http://schemas.microsoft.com/office/drawing/2014/main" val="1027989558"/>
                    </a:ext>
                  </a:extLst>
                </a:gridCol>
                <a:gridCol w="906960">
                  <a:extLst>
                    <a:ext uri="{9D8B030D-6E8A-4147-A177-3AD203B41FA5}">
                      <a16:colId xmlns:a16="http://schemas.microsoft.com/office/drawing/2014/main" val="547442720"/>
                    </a:ext>
                  </a:extLst>
                </a:gridCol>
                <a:gridCol w="738354">
                  <a:extLst>
                    <a:ext uri="{9D8B030D-6E8A-4147-A177-3AD203B41FA5}">
                      <a16:colId xmlns:a16="http://schemas.microsoft.com/office/drawing/2014/main" val="4200292886"/>
                    </a:ext>
                  </a:extLst>
                </a:gridCol>
                <a:gridCol w="738354">
                  <a:extLst>
                    <a:ext uri="{9D8B030D-6E8A-4147-A177-3AD203B41FA5}">
                      <a16:colId xmlns:a16="http://schemas.microsoft.com/office/drawing/2014/main" val="1784340337"/>
                    </a:ext>
                  </a:extLst>
                </a:gridCol>
                <a:gridCol w="738354">
                  <a:extLst>
                    <a:ext uri="{9D8B030D-6E8A-4147-A177-3AD203B41FA5}">
                      <a16:colId xmlns:a16="http://schemas.microsoft.com/office/drawing/2014/main" val="1190682941"/>
                    </a:ext>
                  </a:extLst>
                </a:gridCol>
              </a:tblGrid>
              <a:tr h="39891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Time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8 am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10 am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12 noon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 pm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4 pm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6 pm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8501440"/>
                  </a:ext>
                </a:extLst>
              </a:tr>
              <a:tr h="39891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Biscuits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 in staff room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51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164467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363719"/>
              </p:ext>
            </p:extLst>
          </p:nvPr>
        </p:nvGraphicFramePr>
        <p:xfrm>
          <a:off x="1530919" y="1533132"/>
          <a:ext cx="4322868" cy="35199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239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 flipV="1">
            <a:off x="1518927" y="5053104"/>
            <a:ext cx="4493405" cy="884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cxnSpLocks/>
          </p:cNvCxnSpPr>
          <p:nvPr/>
        </p:nvCxnSpPr>
        <p:spPr>
          <a:xfrm flipV="1">
            <a:off x="1524923" y="1371600"/>
            <a:ext cx="12162" cy="3690353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51639" y="4842039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0</a:t>
            </a:r>
          </a:p>
        </p:txBody>
      </p:sp>
      <p:sp>
        <p:nvSpPr>
          <p:cNvPr id="19" name="TextBox 18"/>
          <p:cNvSpPr txBox="1"/>
          <p:nvPr/>
        </p:nvSpPr>
        <p:spPr>
          <a:xfrm rot="17940000">
            <a:off x="1031409" y="5154511"/>
            <a:ext cx="9341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8 am</a:t>
            </a:r>
          </a:p>
        </p:txBody>
      </p:sp>
      <p:sp>
        <p:nvSpPr>
          <p:cNvPr id="21" name="TextBox 20"/>
          <p:cNvSpPr txBox="1"/>
          <p:nvPr/>
        </p:nvSpPr>
        <p:spPr>
          <a:xfrm rot="16200000">
            <a:off x="-307831" y="3129249"/>
            <a:ext cx="21379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Biscuits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2248728" y="2062635"/>
            <a:ext cx="0" cy="2988193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2853369" y="5729620"/>
            <a:ext cx="18245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Time</a:t>
            </a:r>
          </a:p>
        </p:txBody>
      </p:sp>
      <p:sp>
        <p:nvSpPr>
          <p:cNvPr id="78" name="TextBox 77"/>
          <p:cNvSpPr txBox="1"/>
          <p:nvPr/>
        </p:nvSpPr>
        <p:spPr>
          <a:xfrm rot="17940000">
            <a:off x="1712789" y="5205003"/>
            <a:ext cx="9341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10 am</a:t>
            </a:r>
          </a:p>
        </p:txBody>
      </p:sp>
      <p:sp>
        <p:nvSpPr>
          <p:cNvPr id="79" name="TextBox 78"/>
          <p:cNvSpPr txBox="1"/>
          <p:nvPr/>
        </p:nvSpPr>
        <p:spPr>
          <a:xfrm rot="17940000">
            <a:off x="2325175" y="5311860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12 noon</a:t>
            </a:r>
          </a:p>
        </p:txBody>
      </p:sp>
      <p:sp>
        <p:nvSpPr>
          <p:cNvPr id="80" name="TextBox 79"/>
          <p:cNvSpPr txBox="1"/>
          <p:nvPr/>
        </p:nvSpPr>
        <p:spPr>
          <a:xfrm rot="17940000">
            <a:off x="3067173" y="5167045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2 pm</a:t>
            </a:r>
          </a:p>
        </p:txBody>
      </p:sp>
      <p:sp>
        <p:nvSpPr>
          <p:cNvPr id="81" name="TextBox 80"/>
          <p:cNvSpPr txBox="1"/>
          <p:nvPr/>
        </p:nvSpPr>
        <p:spPr>
          <a:xfrm rot="17940000">
            <a:off x="3809171" y="5167044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4 pm</a:t>
            </a:r>
          </a:p>
        </p:txBody>
      </p:sp>
      <p:sp>
        <p:nvSpPr>
          <p:cNvPr id="82" name="TextBox 81"/>
          <p:cNvSpPr txBox="1"/>
          <p:nvPr/>
        </p:nvSpPr>
        <p:spPr>
          <a:xfrm rot="17940000">
            <a:off x="4510693" y="5154512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6 pm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51639" y="4535103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1009059" y="4237263"/>
            <a:ext cx="494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10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1011830" y="3943901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15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1011830" y="3633541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20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1011830" y="3331153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25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011830" y="3051184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30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1011830" y="2771055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35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1011830" y="2480232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40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011830" y="2194485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45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011830" y="1879087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50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011830" y="1603283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55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1011830" y="1303391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60</a:t>
            </a:r>
          </a:p>
        </p:txBody>
      </p:sp>
      <p:cxnSp>
        <p:nvCxnSpPr>
          <p:cNvPr id="101" name="Straight Connector 100"/>
          <p:cNvCxnSpPr/>
          <p:nvPr/>
        </p:nvCxnSpPr>
        <p:spPr>
          <a:xfrm>
            <a:off x="1536915" y="1695853"/>
            <a:ext cx="719659" cy="376365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1541781" y="2062634"/>
            <a:ext cx="714793" cy="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flipV="1">
            <a:off x="2973346" y="3068316"/>
            <a:ext cx="0" cy="1954049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1533935" y="3068316"/>
            <a:ext cx="1439411" cy="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2263056" y="2067075"/>
            <a:ext cx="713306" cy="1018815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>
            <a:off x="2959268" y="3059467"/>
            <a:ext cx="725841" cy="813145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>
            <a:off x="3714242" y="3879316"/>
            <a:ext cx="736459" cy="56327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>
            <a:off x="4375159" y="4415078"/>
            <a:ext cx="795373" cy="15109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139"/>
          <p:cNvSpPr txBox="1"/>
          <p:nvPr/>
        </p:nvSpPr>
        <p:spPr>
          <a:xfrm>
            <a:off x="6012332" y="2682358"/>
            <a:ext cx="2213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Estimate the number of biscuits at </a:t>
            </a:r>
            <a:r>
              <a:rPr lang="en-GB" sz="2400" dirty="0">
                <a:ea typeface="Cambria Math" panose="02040503050406030204" pitchFamily="18" charset="0"/>
                <a:cs typeface="Calibri" panose="020F0502020204030204" pitchFamily="34" charset="0"/>
              </a:rPr>
              <a:t>3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pm.</a:t>
            </a:r>
          </a:p>
        </p:txBody>
      </p:sp>
      <p:cxnSp>
        <p:nvCxnSpPr>
          <p:cNvPr id="141" name="Straight Connector 140"/>
          <p:cNvCxnSpPr/>
          <p:nvPr/>
        </p:nvCxnSpPr>
        <p:spPr>
          <a:xfrm flipV="1">
            <a:off x="4060736" y="4159344"/>
            <a:ext cx="0" cy="898139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/>
          <p:cNvCxnSpPr/>
          <p:nvPr/>
        </p:nvCxnSpPr>
        <p:spPr>
          <a:xfrm flipV="1">
            <a:off x="1535061" y="4176060"/>
            <a:ext cx="2513037" cy="4367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/>
          <p:cNvSpPr txBox="1"/>
          <p:nvPr/>
        </p:nvSpPr>
        <p:spPr>
          <a:xfrm>
            <a:off x="6893391" y="3913543"/>
            <a:ext cx="895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82938" y="19244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F2EB871-FEC1-4A1E-B771-D84402919AA6}"/>
              </a:ext>
            </a:extLst>
          </p:cNvPr>
          <p:cNvCxnSpPr/>
          <p:nvPr/>
        </p:nvCxnSpPr>
        <p:spPr>
          <a:xfrm>
            <a:off x="1525064" y="5050828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BD045572-3F8B-42A6-AEF2-335532659E2E}"/>
              </a:ext>
            </a:extLst>
          </p:cNvPr>
          <p:cNvCxnSpPr/>
          <p:nvPr/>
        </p:nvCxnSpPr>
        <p:spPr>
          <a:xfrm>
            <a:off x="2252033" y="5057483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F07BB24E-75C2-45A6-BBC6-2BB230BA5F87}"/>
              </a:ext>
            </a:extLst>
          </p:cNvPr>
          <p:cNvCxnSpPr/>
          <p:nvPr/>
        </p:nvCxnSpPr>
        <p:spPr>
          <a:xfrm>
            <a:off x="2973346" y="5053104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3FC6459-88F1-4C5B-9252-CFEA62477F86}"/>
              </a:ext>
            </a:extLst>
          </p:cNvPr>
          <p:cNvCxnSpPr/>
          <p:nvPr/>
        </p:nvCxnSpPr>
        <p:spPr>
          <a:xfrm>
            <a:off x="3692352" y="5057482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EA8E40B1-1D02-4FDF-8C33-39151B270B61}"/>
              </a:ext>
            </a:extLst>
          </p:cNvPr>
          <p:cNvCxnSpPr/>
          <p:nvPr/>
        </p:nvCxnSpPr>
        <p:spPr>
          <a:xfrm>
            <a:off x="4415307" y="5057483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815732A4-93E4-4548-ACE7-A177CAC05AA2}"/>
              </a:ext>
            </a:extLst>
          </p:cNvPr>
          <p:cNvCxnSpPr/>
          <p:nvPr/>
        </p:nvCxnSpPr>
        <p:spPr>
          <a:xfrm>
            <a:off x="5133524" y="5046866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37E670FA-275C-4C24-8D3D-D3A49643C982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5009031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B12497D1-A9F1-479C-8366-AD2D08DC3F08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4705495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E6959B54-B9AB-4F17-B16A-795BCA547D94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4418207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11663FD7-7E13-48F3-94C4-24DE1C142BD2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4123139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4B2BB8A1-CA02-48CB-96EA-ED16AB04E0FB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3826097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40551120-4E2B-4AC6-A67D-4AECA5B5EE41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3528912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CA74B8C9-6049-448B-ADE6-03497F4D81B5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3243741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9E2DEB5D-0B9A-4D4F-9C46-04A9E3DD0C22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2944439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C856F2B0-2C86-4238-BA32-7D6369FA2907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2651696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6C179E58-0A23-442C-8B75-49BA7E1C8E21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2358745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2B432C37-3F7E-4ABC-9E53-0D56800A8B77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2069340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3FFE5E74-8FA6-4912-9F2B-3302BFD8E4A4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1765804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8F233337-3C80-484E-9B98-21CBE4E87280}"/>
              </a:ext>
            </a:extLst>
          </p:cNvPr>
          <p:cNvCxnSpPr>
            <a:cxnSpLocks/>
          </p:cNvCxnSpPr>
          <p:nvPr/>
        </p:nvCxnSpPr>
        <p:spPr>
          <a:xfrm rot="16200000">
            <a:off x="1484626" y="1480210"/>
            <a:ext cx="0" cy="1058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8253FBF2-0CEC-4269-9622-4F99BB519FBD}"/>
              </a:ext>
            </a:extLst>
          </p:cNvPr>
          <p:cNvSpPr txBox="1"/>
          <p:nvPr/>
        </p:nvSpPr>
        <p:spPr>
          <a:xfrm>
            <a:off x="751639" y="4535103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30F47E3-BAE2-4782-A70C-252159D55C62}"/>
              </a:ext>
            </a:extLst>
          </p:cNvPr>
          <p:cNvSpPr txBox="1"/>
          <p:nvPr/>
        </p:nvSpPr>
        <p:spPr>
          <a:xfrm>
            <a:off x="751639" y="4237263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802FC4E-2DB9-45E2-BBCD-523A62B5C563}"/>
              </a:ext>
            </a:extLst>
          </p:cNvPr>
          <p:cNvSpPr txBox="1"/>
          <p:nvPr/>
        </p:nvSpPr>
        <p:spPr>
          <a:xfrm>
            <a:off x="751639" y="3943901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4EE1FB3-A501-435F-9620-1B9797E609D8}"/>
              </a:ext>
            </a:extLst>
          </p:cNvPr>
          <p:cNvSpPr txBox="1"/>
          <p:nvPr/>
        </p:nvSpPr>
        <p:spPr>
          <a:xfrm>
            <a:off x="751639" y="4535103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1D6ECBA3-796E-4A19-A189-25030A48E3FA}"/>
              </a:ext>
            </a:extLst>
          </p:cNvPr>
          <p:cNvSpPr txBox="1"/>
          <p:nvPr/>
        </p:nvSpPr>
        <p:spPr>
          <a:xfrm>
            <a:off x="751639" y="4237263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DD1EF3FF-B13E-4235-BBCF-75689F8CC225}"/>
              </a:ext>
            </a:extLst>
          </p:cNvPr>
          <p:cNvSpPr txBox="1"/>
          <p:nvPr/>
        </p:nvSpPr>
        <p:spPr>
          <a:xfrm>
            <a:off x="751639" y="3943901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6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DD65E6FD-BB71-4B76-9E3B-4D350E8CE4B0}"/>
              </a:ext>
            </a:extLst>
          </p:cNvPr>
          <p:cNvSpPr txBox="1"/>
          <p:nvPr/>
        </p:nvSpPr>
        <p:spPr>
          <a:xfrm>
            <a:off x="751639" y="4535103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10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40965F3B-7505-4DB3-B144-96DEF18FC05D}"/>
              </a:ext>
            </a:extLst>
          </p:cNvPr>
          <p:cNvSpPr txBox="1"/>
          <p:nvPr/>
        </p:nvSpPr>
        <p:spPr>
          <a:xfrm>
            <a:off x="751639" y="4237263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20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C50772E3-44F4-4EA1-A23E-27BCF73E1A2D}"/>
              </a:ext>
            </a:extLst>
          </p:cNvPr>
          <p:cNvSpPr txBox="1"/>
          <p:nvPr/>
        </p:nvSpPr>
        <p:spPr>
          <a:xfrm>
            <a:off x="751639" y="3943901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30</a:t>
            </a:r>
          </a:p>
        </p:txBody>
      </p:sp>
      <p:sp>
        <p:nvSpPr>
          <p:cNvPr id="37" name="Plus 36"/>
          <p:cNvSpPr/>
          <p:nvPr/>
        </p:nvSpPr>
        <p:spPr>
          <a:xfrm>
            <a:off x="1445192" y="1610304"/>
            <a:ext cx="183445" cy="183445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100" name="Plus 99"/>
          <p:cNvSpPr/>
          <p:nvPr/>
        </p:nvSpPr>
        <p:spPr>
          <a:xfrm>
            <a:off x="2158588" y="1970912"/>
            <a:ext cx="183445" cy="183445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116" name="Plus 115"/>
          <p:cNvSpPr/>
          <p:nvPr/>
        </p:nvSpPr>
        <p:spPr>
          <a:xfrm>
            <a:off x="2877843" y="2975456"/>
            <a:ext cx="183445" cy="183445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123" name="Plus 122"/>
          <p:cNvSpPr/>
          <p:nvPr/>
        </p:nvSpPr>
        <p:spPr>
          <a:xfrm>
            <a:off x="3600630" y="3784806"/>
            <a:ext cx="183445" cy="183445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124" name="Plus 123"/>
          <p:cNvSpPr/>
          <p:nvPr/>
        </p:nvSpPr>
        <p:spPr>
          <a:xfrm>
            <a:off x="4323585" y="4323356"/>
            <a:ext cx="183445" cy="183445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125" name="Plus 124"/>
          <p:cNvSpPr/>
          <p:nvPr/>
        </p:nvSpPr>
        <p:spPr>
          <a:xfrm>
            <a:off x="5042979" y="4460496"/>
            <a:ext cx="183445" cy="183445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21" grpId="0"/>
      <p:bldP spid="76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140" grpId="0"/>
      <p:bldP spid="148" grpId="0"/>
      <p:bldP spid="4" grpId="0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7" grpId="0"/>
      <p:bldP spid="77" grpId="1"/>
      <p:bldP spid="85" grpId="0"/>
      <p:bldP spid="85" grpId="1"/>
      <p:bldP spid="96" grpId="0"/>
      <p:bldP spid="96" grpId="1"/>
      <p:bldP spid="97" grpId="0"/>
      <p:bldP spid="97" grpId="1"/>
      <p:bldP spid="98" grpId="0"/>
      <p:bldP spid="98" grpId="1"/>
      <p:bldP spid="37" grpId="0" animBg="1"/>
      <p:bldP spid="100" grpId="0" animBg="1"/>
      <p:bldP spid="116" grpId="0" animBg="1"/>
      <p:bldP spid="123" grpId="0" animBg="1"/>
      <p:bldP spid="124" grpId="0" animBg="1"/>
      <p:bldP spid="1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518652"/>
              </p:ext>
            </p:extLst>
          </p:nvPr>
        </p:nvGraphicFramePr>
        <p:xfrm>
          <a:off x="1618615" y="2519655"/>
          <a:ext cx="4322868" cy="29333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239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5103" y="2115221"/>
            <a:ext cx="747045" cy="747045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188512"/>
              </p:ext>
            </p:extLst>
          </p:nvPr>
        </p:nvGraphicFramePr>
        <p:xfrm>
          <a:off x="345539" y="291806"/>
          <a:ext cx="7867346" cy="13546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2381">
                  <a:extLst>
                    <a:ext uri="{9D8B030D-6E8A-4147-A177-3AD203B41FA5}">
                      <a16:colId xmlns:a16="http://schemas.microsoft.com/office/drawing/2014/main" val="876692753"/>
                    </a:ext>
                  </a:extLst>
                </a:gridCol>
                <a:gridCol w="847165">
                  <a:extLst>
                    <a:ext uri="{9D8B030D-6E8A-4147-A177-3AD203B41FA5}">
                      <a16:colId xmlns:a16="http://schemas.microsoft.com/office/drawing/2014/main" val="3523303187"/>
                    </a:ext>
                  </a:extLst>
                </a:gridCol>
                <a:gridCol w="887506">
                  <a:extLst>
                    <a:ext uri="{9D8B030D-6E8A-4147-A177-3AD203B41FA5}">
                      <a16:colId xmlns:a16="http://schemas.microsoft.com/office/drawing/2014/main" val="2538230034"/>
                    </a:ext>
                  </a:extLst>
                </a:gridCol>
                <a:gridCol w="927847">
                  <a:extLst>
                    <a:ext uri="{9D8B030D-6E8A-4147-A177-3AD203B41FA5}">
                      <a16:colId xmlns:a16="http://schemas.microsoft.com/office/drawing/2014/main" val="102798955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547442720"/>
                    </a:ext>
                  </a:extLst>
                </a:gridCol>
                <a:gridCol w="847165">
                  <a:extLst>
                    <a:ext uri="{9D8B030D-6E8A-4147-A177-3AD203B41FA5}">
                      <a16:colId xmlns:a16="http://schemas.microsoft.com/office/drawing/2014/main" val="4200292886"/>
                    </a:ext>
                  </a:extLst>
                </a:gridCol>
                <a:gridCol w="847164">
                  <a:extLst>
                    <a:ext uri="{9D8B030D-6E8A-4147-A177-3AD203B41FA5}">
                      <a16:colId xmlns:a16="http://schemas.microsoft.com/office/drawing/2014/main" val="1784340337"/>
                    </a:ext>
                  </a:extLst>
                </a:gridCol>
                <a:gridCol w="833718">
                  <a:extLst>
                    <a:ext uri="{9D8B030D-6E8A-4147-A177-3AD203B41FA5}">
                      <a16:colId xmlns:a16="http://schemas.microsoft.com/office/drawing/2014/main" val="1190682941"/>
                    </a:ext>
                  </a:extLst>
                </a:gridCol>
              </a:tblGrid>
              <a:tr h="623145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Year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2013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2014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2015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2016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2017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2018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2019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850144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Visitors (millions)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3.3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4.7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4.4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1644674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 flipV="1">
            <a:off x="1606623" y="5455241"/>
            <a:ext cx="4493405" cy="884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cxnSpLocks/>
          </p:cNvCxnSpPr>
          <p:nvPr/>
        </p:nvCxnSpPr>
        <p:spPr>
          <a:xfrm flipV="1">
            <a:off x="1613268" y="2323769"/>
            <a:ext cx="5347" cy="3140324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67644" y="5244176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 rot="16200000">
            <a:off x="-387483" y="3554285"/>
            <a:ext cx="247267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Visitors (millions)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096757" y="5555122"/>
            <a:ext cx="93895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Year</a:t>
            </a:r>
          </a:p>
        </p:txBody>
      </p:sp>
      <p:sp>
        <p:nvSpPr>
          <p:cNvPr id="80" name="TextBox 79"/>
          <p:cNvSpPr txBox="1"/>
          <p:nvPr/>
        </p:nvSpPr>
        <p:spPr>
          <a:xfrm rot="16200000">
            <a:off x="993884" y="5592228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2013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867644" y="4933322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0.5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1125064" y="4642598"/>
            <a:ext cx="494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1012115" y="4350762"/>
            <a:ext cx="6071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1.5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1127835" y="4065793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1027219" y="3733290"/>
            <a:ext cx="59204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2.5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127835" y="3465028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97741" y="3173192"/>
            <a:ext cx="6215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3.5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1127835" y="2882369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024304" y="2594327"/>
            <a:ext cx="5949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4.5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127835" y="2305564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5</a:t>
            </a:r>
          </a:p>
        </p:txBody>
      </p:sp>
      <p:cxnSp>
        <p:nvCxnSpPr>
          <p:cNvPr id="132" name="Straight Connector 131"/>
          <p:cNvCxnSpPr/>
          <p:nvPr/>
        </p:nvCxnSpPr>
        <p:spPr>
          <a:xfrm>
            <a:off x="1623124" y="3764753"/>
            <a:ext cx="681571" cy="145039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421057" y="27959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Oval 8"/>
          <p:cNvSpPr/>
          <p:nvPr/>
        </p:nvSpPr>
        <p:spPr>
          <a:xfrm>
            <a:off x="3035842" y="1013795"/>
            <a:ext cx="731169" cy="57108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>
            <a:cxnSpLocks/>
            <a:endCxn id="53" idx="1"/>
          </p:cNvCxnSpPr>
          <p:nvPr/>
        </p:nvCxnSpPr>
        <p:spPr>
          <a:xfrm>
            <a:off x="3654329" y="1507450"/>
            <a:ext cx="549657" cy="401292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4203986" y="1677909"/>
            <a:ext cx="3214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2.6 million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2,600,000</a:t>
            </a:r>
          </a:p>
        </p:txBody>
      </p:sp>
      <p:sp>
        <p:nvSpPr>
          <p:cNvPr id="55" name="TextBox 54"/>
          <p:cNvSpPr txBox="1"/>
          <p:nvPr/>
        </p:nvSpPr>
        <p:spPr>
          <a:xfrm rot="16200000">
            <a:off x="1697399" y="5573704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2014</a:t>
            </a:r>
          </a:p>
        </p:txBody>
      </p:sp>
      <p:sp>
        <p:nvSpPr>
          <p:cNvPr id="56" name="TextBox 55"/>
          <p:cNvSpPr txBox="1"/>
          <p:nvPr/>
        </p:nvSpPr>
        <p:spPr>
          <a:xfrm rot="16200000">
            <a:off x="2431063" y="5553936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2015</a:t>
            </a:r>
          </a:p>
        </p:txBody>
      </p:sp>
      <p:sp>
        <p:nvSpPr>
          <p:cNvPr id="57" name="TextBox 56"/>
          <p:cNvSpPr txBox="1"/>
          <p:nvPr/>
        </p:nvSpPr>
        <p:spPr>
          <a:xfrm rot="16200000">
            <a:off x="3172644" y="5585640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2016</a:t>
            </a:r>
          </a:p>
        </p:txBody>
      </p:sp>
      <p:sp>
        <p:nvSpPr>
          <p:cNvPr id="58" name="TextBox 57"/>
          <p:cNvSpPr txBox="1"/>
          <p:nvPr/>
        </p:nvSpPr>
        <p:spPr>
          <a:xfrm rot="16200000">
            <a:off x="3909984" y="5568191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2017</a:t>
            </a:r>
          </a:p>
        </p:txBody>
      </p:sp>
      <p:sp>
        <p:nvSpPr>
          <p:cNvPr id="59" name="TextBox 58"/>
          <p:cNvSpPr txBox="1"/>
          <p:nvPr/>
        </p:nvSpPr>
        <p:spPr>
          <a:xfrm rot="16200000">
            <a:off x="4633398" y="5553935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2018</a:t>
            </a:r>
          </a:p>
        </p:txBody>
      </p:sp>
      <p:sp>
        <p:nvSpPr>
          <p:cNvPr id="60" name="TextBox 59"/>
          <p:cNvSpPr txBox="1"/>
          <p:nvPr/>
        </p:nvSpPr>
        <p:spPr>
          <a:xfrm rot="16200000">
            <a:off x="5343902" y="5548077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2019</a:t>
            </a:r>
          </a:p>
        </p:txBody>
      </p:sp>
      <p:cxnSp>
        <p:nvCxnSpPr>
          <p:cNvPr id="71" name="Straight Connector 70"/>
          <p:cNvCxnSpPr/>
          <p:nvPr/>
        </p:nvCxnSpPr>
        <p:spPr>
          <a:xfrm flipV="1">
            <a:off x="2361883" y="3542751"/>
            <a:ext cx="688447" cy="370138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3045392" y="3528841"/>
            <a:ext cx="765570" cy="173320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V="1">
            <a:off x="3775342" y="2678275"/>
            <a:ext cx="732661" cy="1039185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4470898" y="2700926"/>
            <a:ext cx="751888" cy="210610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5229079" y="2909182"/>
            <a:ext cx="728876" cy="221568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7" name="Picture 1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5103" y="2115221"/>
            <a:ext cx="747045" cy="747045"/>
          </a:xfrm>
          <a:prstGeom prst="rect">
            <a:avLst/>
          </a:prstGeom>
        </p:spPr>
      </p:pic>
      <p:sp>
        <p:nvSpPr>
          <p:cNvPr id="108" name="TextBox 107"/>
          <p:cNvSpPr txBox="1"/>
          <p:nvPr/>
        </p:nvSpPr>
        <p:spPr>
          <a:xfrm>
            <a:off x="6007229" y="3388635"/>
            <a:ext cx="2260875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 what year do you think a new exhibit was opened?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1057" y="27959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159542" y="4802943"/>
            <a:ext cx="1226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2017</a:t>
            </a:r>
          </a:p>
        </p:txBody>
      </p:sp>
      <p:sp>
        <p:nvSpPr>
          <p:cNvPr id="112" name="Oval 111"/>
          <p:cNvSpPr/>
          <p:nvPr/>
        </p:nvSpPr>
        <p:spPr>
          <a:xfrm rot="2135947">
            <a:off x="3760932" y="2310950"/>
            <a:ext cx="782412" cy="177746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44206" y="1281914"/>
            <a:ext cx="1354554" cy="407527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Plus 122"/>
          <p:cNvSpPr/>
          <p:nvPr/>
        </p:nvSpPr>
        <p:spPr>
          <a:xfrm>
            <a:off x="1520108" y="3670754"/>
            <a:ext cx="183445" cy="183445"/>
          </a:xfrm>
          <a:prstGeom prst="mathPlus">
            <a:avLst/>
          </a:prstGeom>
          <a:solidFill>
            <a:schemeClr val="accent4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3" name="Plus 62"/>
          <p:cNvSpPr/>
          <p:nvPr/>
        </p:nvSpPr>
        <p:spPr>
          <a:xfrm>
            <a:off x="2253429" y="3825126"/>
            <a:ext cx="183445" cy="183445"/>
          </a:xfrm>
          <a:prstGeom prst="mathPlus">
            <a:avLst/>
          </a:prstGeom>
          <a:solidFill>
            <a:schemeClr val="accent4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4" name="Plus 63"/>
          <p:cNvSpPr/>
          <p:nvPr/>
        </p:nvSpPr>
        <p:spPr>
          <a:xfrm>
            <a:off x="2972563" y="3432055"/>
            <a:ext cx="183445" cy="183445"/>
          </a:xfrm>
          <a:prstGeom prst="mathPlus">
            <a:avLst/>
          </a:prstGeom>
          <a:solidFill>
            <a:schemeClr val="accent4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5" name="Plus 64"/>
          <p:cNvSpPr/>
          <p:nvPr/>
        </p:nvSpPr>
        <p:spPr>
          <a:xfrm>
            <a:off x="3682434" y="3607645"/>
            <a:ext cx="183445" cy="183445"/>
          </a:xfrm>
          <a:prstGeom prst="mathPlus">
            <a:avLst/>
          </a:prstGeom>
          <a:solidFill>
            <a:schemeClr val="accent4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6" name="Plus 65"/>
          <p:cNvSpPr/>
          <p:nvPr/>
        </p:nvSpPr>
        <p:spPr>
          <a:xfrm>
            <a:off x="4411311" y="2609203"/>
            <a:ext cx="183445" cy="183445"/>
          </a:xfrm>
          <a:prstGeom prst="mathPlus">
            <a:avLst/>
          </a:prstGeom>
          <a:solidFill>
            <a:schemeClr val="accent4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7" name="Plus 66"/>
          <p:cNvSpPr/>
          <p:nvPr/>
        </p:nvSpPr>
        <p:spPr>
          <a:xfrm>
            <a:off x="5126346" y="2823989"/>
            <a:ext cx="183445" cy="183445"/>
          </a:xfrm>
          <a:prstGeom prst="mathPlus">
            <a:avLst/>
          </a:prstGeom>
          <a:solidFill>
            <a:schemeClr val="accent4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8" name="Plus 67"/>
          <p:cNvSpPr/>
          <p:nvPr/>
        </p:nvSpPr>
        <p:spPr>
          <a:xfrm>
            <a:off x="5836850" y="3015301"/>
            <a:ext cx="183445" cy="183445"/>
          </a:xfrm>
          <a:prstGeom prst="mathPlus">
            <a:avLst/>
          </a:prstGeom>
          <a:solidFill>
            <a:schemeClr val="accent4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1702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0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5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00"/>
                            </p:stCondLst>
                            <p:childTnLst>
                              <p:par>
                                <p:cTn id="1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000"/>
                            </p:stCondLst>
                            <p:childTnLst>
                              <p:par>
                                <p:cTn id="1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1" grpId="0"/>
      <p:bldP spid="76" grpId="0"/>
      <p:bldP spid="80" grpId="0"/>
      <p:bldP spid="83" grpId="0"/>
      <p:bldP spid="84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4" grpId="0"/>
      <p:bldP spid="4" grpId="1"/>
      <p:bldP spid="9" grpId="0" animBg="1"/>
      <p:bldP spid="9" grpId="1" animBg="1"/>
      <p:bldP spid="53" grpId="0"/>
      <p:bldP spid="53" grpId="1"/>
      <p:bldP spid="55" grpId="0"/>
      <p:bldP spid="56" grpId="0"/>
      <p:bldP spid="57" grpId="0"/>
      <p:bldP spid="58" grpId="0"/>
      <p:bldP spid="59" grpId="0"/>
      <p:bldP spid="60" grpId="0"/>
      <p:bldP spid="108" grpId="0" animBg="1"/>
      <p:bldP spid="109" grpId="0"/>
      <p:bldP spid="110" grpId="0"/>
      <p:bldP spid="112" grpId="0" animBg="1"/>
      <p:bldP spid="10" grpId="0" animBg="1"/>
      <p:bldP spid="10" grpId="1" animBg="1"/>
      <p:bldP spid="123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805361"/>
              </p:ext>
            </p:extLst>
          </p:nvPr>
        </p:nvGraphicFramePr>
        <p:xfrm>
          <a:off x="1528138" y="1678516"/>
          <a:ext cx="4322868" cy="29333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239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sp>
        <p:nvSpPr>
          <p:cNvPr id="93" name="TextBox 92"/>
          <p:cNvSpPr txBox="1"/>
          <p:nvPr/>
        </p:nvSpPr>
        <p:spPr>
          <a:xfrm>
            <a:off x="1065145" y="1476521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5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474718"/>
              </p:ext>
            </p:extLst>
          </p:nvPr>
        </p:nvGraphicFramePr>
        <p:xfrm>
          <a:off x="750078" y="317170"/>
          <a:ext cx="7360379" cy="1080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7094">
                  <a:extLst>
                    <a:ext uri="{9D8B030D-6E8A-4147-A177-3AD203B41FA5}">
                      <a16:colId xmlns:a16="http://schemas.microsoft.com/office/drawing/2014/main" val="876692753"/>
                    </a:ext>
                  </a:extLst>
                </a:gridCol>
                <a:gridCol w="804755">
                  <a:extLst>
                    <a:ext uri="{9D8B030D-6E8A-4147-A177-3AD203B41FA5}">
                      <a16:colId xmlns:a16="http://schemas.microsoft.com/office/drawing/2014/main" val="3523303187"/>
                    </a:ext>
                  </a:extLst>
                </a:gridCol>
                <a:gridCol w="804755">
                  <a:extLst>
                    <a:ext uri="{9D8B030D-6E8A-4147-A177-3AD203B41FA5}">
                      <a16:colId xmlns:a16="http://schemas.microsoft.com/office/drawing/2014/main" val="2538230034"/>
                    </a:ext>
                  </a:extLst>
                </a:gridCol>
                <a:gridCol w="804755">
                  <a:extLst>
                    <a:ext uri="{9D8B030D-6E8A-4147-A177-3AD203B41FA5}">
                      <a16:colId xmlns:a16="http://schemas.microsoft.com/office/drawing/2014/main" val="1027989558"/>
                    </a:ext>
                  </a:extLst>
                </a:gridCol>
                <a:gridCol w="804755">
                  <a:extLst>
                    <a:ext uri="{9D8B030D-6E8A-4147-A177-3AD203B41FA5}">
                      <a16:colId xmlns:a16="http://schemas.microsoft.com/office/drawing/2014/main" val="547442720"/>
                    </a:ext>
                  </a:extLst>
                </a:gridCol>
                <a:gridCol w="804755">
                  <a:extLst>
                    <a:ext uri="{9D8B030D-6E8A-4147-A177-3AD203B41FA5}">
                      <a16:colId xmlns:a16="http://schemas.microsoft.com/office/drawing/2014/main" val="4200292886"/>
                    </a:ext>
                  </a:extLst>
                </a:gridCol>
                <a:gridCol w="804755">
                  <a:extLst>
                    <a:ext uri="{9D8B030D-6E8A-4147-A177-3AD203B41FA5}">
                      <a16:colId xmlns:a16="http://schemas.microsoft.com/office/drawing/2014/main" val="1784340337"/>
                    </a:ext>
                  </a:extLst>
                </a:gridCol>
                <a:gridCol w="804755">
                  <a:extLst>
                    <a:ext uri="{9D8B030D-6E8A-4147-A177-3AD203B41FA5}">
                      <a16:colId xmlns:a16="http://schemas.microsoft.com/office/drawing/2014/main" val="1190682941"/>
                    </a:ext>
                  </a:extLst>
                </a:gridCol>
              </a:tblGrid>
              <a:tr h="540173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Centimetres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8501440"/>
                  </a:ext>
                </a:extLst>
              </a:tr>
              <a:tr h="540173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Inches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1.6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2.4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3.1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3.9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  <a:ea typeface="Cambria Math" panose="02040503050406030204" pitchFamily="18" charset="0"/>
                        </a:rPr>
                        <a:t>4.7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1644674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 flipV="1">
            <a:off x="1516146" y="4614102"/>
            <a:ext cx="4493405" cy="884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cxnSpLocks/>
          </p:cNvCxnSpPr>
          <p:nvPr/>
        </p:nvCxnSpPr>
        <p:spPr>
          <a:xfrm flipV="1">
            <a:off x="1522142" y="1498387"/>
            <a:ext cx="0" cy="3124567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77463" y="4403037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 rot="16200000">
            <a:off x="-259698" y="3019687"/>
            <a:ext cx="21379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Inches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889141" y="4923223"/>
            <a:ext cx="199899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Centimetres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940469" y="4596365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0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804954" y="4092183"/>
            <a:ext cx="7516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0.5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1062374" y="3801459"/>
            <a:ext cx="494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949425" y="3509623"/>
            <a:ext cx="6071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1.5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1065145" y="3224654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964529" y="2892151"/>
            <a:ext cx="59204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2.5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065145" y="2623889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35051" y="2332053"/>
            <a:ext cx="6215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3.5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1065145" y="2065246"/>
            <a:ext cx="4914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961614" y="1769086"/>
            <a:ext cx="5949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dirty="0">
                <a:ea typeface="Cambria Math" panose="02040503050406030204" pitchFamily="18" charset="0"/>
              </a:rPr>
              <a:t>4.5</a:t>
            </a:r>
          </a:p>
        </p:txBody>
      </p:sp>
      <p:cxnSp>
        <p:nvCxnSpPr>
          <p:cNvPr id="132" name="Straight Connector 131"/>
          <p:cNvCxnSpPr>
            <a:cxnSpLocks/>
            <a:stCxn id="80" idx="0"/>
          </p:cNvCxnSpPr>
          <p:nvPr/>
        </p:nvCxnSpPr>
        <p:spPr>
          <a:xfrm flipV="1">
            <a:off x="1525141" y="1792528"/>
            <a:ext cx="4325865" cy="2803837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1651375" y="4596365"/>
            <a:ext cx="11693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708913" y="4596365"/>
            <a:ext cx="4836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457379" y="4596365"/>
            <a:ext cx="43618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6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153317" y="4596365"/>
            <a:ext cx="51116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8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848673" y="4596365"/>
            <a:ext cx="5367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10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455630" y="4596365"/>
            <a:ext cx="7649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63" name="Plus 62"/>
          <p:cNvSpPr/>
          <p:nvPr/>
        </p:nvSpPr>
        <p:spPr>
          <a:xfrm>
            <a:off x="2156829" y="4032410"/>
            <a:ext cx="183445" cy="183445"/>
          </a:xfrm>
          <a:prstGeom prst="mathPlus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pic>
        <p:nvPicPr>
          <p:cNvPr id="107" name="Picture 1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735" y="2582047"/>
            <a:ext cx="747045" cy="747045"/>
          </a:xfrm>
          <a:prstGeom prst="rect">
            <a:avLst/>
          </a:prstGeom>
        </p:spPr>
      </p:pic>
      <p:sp>
        <p:nvSpPr>
          <p:cNvPr id="109" name="TextBox 108"/>
          <p:cNvSpPr txBox="1"/>
          <p:nvPr/>
        </p:nvSpPr>
        <p:spPr>
          <a:xfrm>
            <a:off x="6327160" y="32582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0" name="Plus 49"/>
          <p:cNvSpPr/>
          <p:nvPr/>
        </p:nvSpPr>
        <p:spPr>
          <a:xfrm>
            <a:off x="2885568" y="3562960"/>
            <a:ext cx="183445" cy="183445"/>
          </a:xfrm>
          <a:prstGeom prst="mathPlus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1" name="Plus 60"/>
          <p:cNvSpPr/>
          <p:nvPr/>
        </p:nvSpPr>
        <p:spPr>
          <a:xfrm>
            <a:off x="3595096" y="3117248"/>
            <a:ext cx="183445" cy="183445"/>
          </a:xfrm>
          <a:prstGeom prst="mathPlus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2" name="Plus 61"/>
          <p:cNvSpPr/>
          <p:nvPr/>
        </p:nvSpPr>
        <p:spPr>
          <a:xfrm>
            <a:off x="4321019" y="2655586"/>
            <a:ext cx="183445" cy="183445"/>
          </a:xfrm>
          <a:prstGeom prst="mathPlus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9" name="Plus 68"/>
          <p:cNvSpPr/>
          <p:nvPr/>
        </p:nvSpPr>
        <p:spPr>
          <a:xfrm>
            <a:off x="5031678" y="2208700"/>
            <a:ext cx="183445" cy="183445"/>
          </a:xfrm>
          <a:prstGeom prst="mathPlus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70" name="Plus 69"/>
          <p:cNvSpPr/>
          <p:nvPr/>
        </p:nvSpPr>
        <p:spPr>
          <a:xfrm>
            <a:off x="5776993" y="1703487"/>
            <a:ext cx="183445" cy="183445"/>
          </a:xfrm>
          <a:prstGeom prst="mathPlus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63791" y="5318235"/>
            <a:ext cx="6369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/>
              <a:t>How many inches are equal to 6.5 cm?</a:t>
            </a:r>
          </a:p>
          <a:p>
            <a:pPr marL="457200" indent="-457200">
              <a:buAutoNum type="arabicParenR"/>
            </a:pPr>
            <a:r>
              <a:rPr lang="en-GB" sz="2400" dirty="0"/>
              <a:t>What is 4.5 inches in centimetres?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072019" y="5326936"/>
            <a:ext cx="1961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2.6 inches</a:t>
            </a:r>
          </a:p>
        </p:txBody>
      </p:sp>
      <p:cxnSp>
        <p:nvCxnSpPr>
          <p:cNvPr id="75" name="Straight Connector 74"/>
          <p:cNvCxnSpPr/>
          <p:nvPr/>
        </p:nvCxnSpPr>
        <p:spPr>
          <a:xfrm flipV="1">
            <a:off x="3857925" y="3119490"/>
            <a:ext cx="0" cy="1492336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1540276" y="3071846"/>
            <a:ext cx="2308058" cy="9549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1554884" y="1984075"/>
            <a:ext cx="3938431" cy="8255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5493315" y="2017287"/>
            <a:ext cx="0" cy="257907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6072019" y="5724920"/>
            <a:ext cx="1961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11 cm</a:t>
            </a:r>
          </a:p>
        </p:txBody>
      </p:sp>
      <p:sp>
        <p:nvSpPr>
          <p:cNvPr id="123" name="Plus 122"/>
          <p:cNvSpPr/>
          <p:nvPr/>
        </p:nvSpPr>
        <p:spPr>
          <a:xfrm>
            <a:off x="1439212" y="4504425"/>
            <a:ext cx="183445" cy="183445"/>
          </a:xfrm>
          <a:prstGeom prst="mathPlus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466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12" grpId="0"/>
      <p:bldP spid="21" grpId="0"/>
      <p:bldP spid="76" grpId="0"/>
      <p:bldP spid="80" grpId="0"/>
      <p:bldP spid="83" grpId="0"/>
      <p:bldP spid="84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55" grpId="0"/>
      <p:bldP spid="56" grpId="0"/>
      <p:bldP spid="57" grpId="0"/>
      <p:bldP spid="58" grpId="0"/>
      <p:bldP spid="59" grpId="0"/>
      <p:bldP spid="60" grpId="0"/>
      <p:bldP spid="63" grpId="0" animBg="1"/>
      <p:bldP spid="109" grpId="0"/>
      <p:bldP spid="50" grpId="0" animBg="1"/>
      <p:bldP spid="61" grpId="0" animBg="1"/>
      <p:bldP spid="62" grpId="0" animBg="1"/>
      <p:bldP spid="69" grpId="0" animBg="1"/>
      <p:bldP spid="70" grpId="0" animBg="1"/>
      <p:bldP spid="72" grpId="0"/>
      <p:bldP spid="73" grpId="0"/>
      <p:bldP spid="81" grpId="0"/>
      <p:bldP spid="1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5593" y="36879"/>
            <a:ext cx="160569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u="sng" dirty="0"/>
              <a:t>Alex’s run</a:t>
            </a:r>
          </a:p>
          <a:p>
            <a:endParaRPr lang="en-GB" sz="1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162339"/>
              </p:ext>
            </p:extLst>
          </p:nvPr>
        </p:nvGraphicFramePr>
        <p:xfrm>
          <a:off x="667512" y="548424"/>
          <a:ext cx="7523307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0197">
                  <a:extLst>
                    <a:ext uri="{9D8B030D-6E8A-4147-A177-3AD203B41FA5}">
                      <a16:colId xmlns:a16="http://schemas.microsoft.com/office/drawing/2014/main" val="876692753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2538230034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1027989558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547442720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4200292886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1784340337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1190682941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220522865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179426264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1115297529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36806861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Time (minutes)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19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33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41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47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51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59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85014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Distance (km)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164467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474265"/>
              </p:ext>
            </p:extLst>
          </p:nvPr>
        </p:nvGraphicFramePr>
        <p:xfrm>
          <a:off x="857144" y="1866627"/>
          <a:ext cx="4322868" cy="29333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239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3602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331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 flipV="1">
            <a:off x="847306" y="4799937"/>
            <a:ext cx="4493405" cy="884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850549" y="1697566"/>
            <a:ext cx="15401" cy="3110205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4555" y="3685539"/>
            <a:ext cx="1934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0867" y="3965240"/>
            <a:ext cx="1934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7710" y="3078772"/>
            <a:ext cx="1934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7198" y="1619994"/>
            <a:ext cx="62965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3110" y="1929883"/>
            <a:ext cx="1934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4511" y="4266414"/>
            <a:ext cx="3461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1184" y="2759198"/>
            <a:ext cx="1934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7710" y="2492180"/>
            <a:ext cx="1934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305" y="2190437"/>
            <a:ext cx="1934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0866" y="3367839"/>
            <a:ext cx="1934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44335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4573" y="4744357"/>
            <a:ext cx="1934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52184" y="5125486"/>
            <a:ext cx="249605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Time (minutes)</a:t>
            </a:r>
          </a:p>
        </p:txBody>
      </p:sp>
      <p:sp>
        <p:nvSpPr>
          <p:cNvPr id="21" name="TextBox 20"/>
          <p:cNvSpPr txBox="1"/>
          <p:nvPr/>
        </p:nvSpPr>
        <p:spPr>
          <a:xfrm rot="16200000">
            <a:off x="-729657" y="2953622"/>
            <a:ext cx="21379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Distance (km)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79176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10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33817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15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999014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20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34819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25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03761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30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83305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35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433927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40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93709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45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53491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50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14417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55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78352" y="4756642"/>
            <a:ext cx="6073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60</a:t>
            </a:r>
          </a:p>
        </p:txBody>
      </p:sp>
      <p:cxnSp>
        <p:nvCxnSpPr>
          <p:cNvPr id="43" name="Straight Connector 42"/>
          <p:cNvCxnSpPr/>
          <p:nvPr/>
        </p:nvCxnSpPr>
        <p:spPr>
          <a:xfrm flipV="1">
            <a:off x="858263" y="4509318"/>
            <a:ext cx="359086" cy="29679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1205593" y="4223121"/>
            <a:ext cx="359086" cy="29679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cxnSpLocks/>
          </p:cNvCxnSpPr>
          <p:nvPr/>
        </p:nvCxnSpPr>
        <p:spPr>
          <a:xfrm flipV="1">
            <a:off x="1545822" y="3933801"/>
            <a:ext cx="665467" cy="2967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cxnSpLocks/>
          </p:cNvCxnSpPr>
          <p:nvPr/>
        </p:nvCxnSpPr>
        <p:spPr>
          <a:xfrm flipV="1">
            <a:off x="2216368" y="3675528"/>
            <a:ext cx="664822" cy="250018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2881190" y="3353343"/>
            <a:ext cx="322482" cy="31891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cxnSpLocks/>
          </p:cNvCxnSpPr>
          <p:nvPr/>
        </p:nvCxnSpPr>
        <p:spPr>
          <a:xfrm flipV="1">
            <a:off x="3193625" y="3060299"/>
            <a:ext cx="549859" cy="310128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3788502" y="2758395"/>
            <a:ext cx="408126" cy="28621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4196628" y="2485780"/>
            <a:ext cx="280773" cy="267018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cxnSpLocks/>
          </p:cNvCxnSpPr>
          <p:nvPr/>
        </p:nvCxnSpPr>
        <p:spPr>
          <a:xfrm flipV="1">
            <a:off x="4496827" y="2161090"/>
            <a:ext cx="321280" cy="313716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4818107" y="1900518"/>
            <a:ext cx="328895" cy="252558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val 52"/>
          <p:cNvSpPr/>
          <p:nvPr/>
        </p:nvSpPr>
        <p:spPr>
          <a:xfrm rot="20171086">
            <a:off x="1352887" y="3657603"/>
            <a:ext cx="1799066" cy="59415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4" name="Straight Connector 53"/>
          <p:cNvCxnSpPr/>
          <p:nvPr/>
        </p:nvCxnSpPr>
        <p:spPr>
          <a:xfrm>
            <a:off x="5703549" y="1970353"/>
            <a:ext cx="631810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6332692" y="1619139"/>
            <a:ext cx="12352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3000" dirty="0"/>
              <a:t>Alex</a:t>
            </a:r>
          </a:p>
          <a:p>
            <a:endParaRPr lang="en-GB" dirty="0"/>
          </a:p>
        </p:txBody>
      </p:sp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656516"/>
              </p:ext>
            </p:extLst>
          </p:nvPr>
        </p:nvGraphicFramePr>
        <p:xfrm>
          <a:off x="667512" y="548424"/>
          <a:ext cx="7523307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0197">
                  <a:extLst>
                    <a:ext uri="{9D8B030D-6E8A-4147-A177-3AD203B41FA5}">
                      <a16:colId xmlns:a16="http://schemas.microsoft.com/office/drawing/2014/main" val="876692753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2538230034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1027989558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547442720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4200292886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1784340337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1190682941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220522865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179426264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1115297529"/>
                    </a:ext>
                  </a:extLst>
                </a:gridCol>
                <a:gridCol w="521311">
                  <a:extLst>
                    <a:ext uri="{9D8B030D-6E8A-4147-A177-3AD203B41FA5}">
                      <a16:colId xmlns:a16="http://schemas.microsoft.com/office/drawing/2014/main" val="36806861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Time (minutes)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13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31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41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85014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Distance (km)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1644674"/>
                  </a:ext>
                </a:extLst>
              </a:tr>
            </a:tbl>
          </a:graphicData>
        </a:graphic>
      </p:graphicFrame>
      <p:cxnSp>
        <p:nvCxnSpPr>
          <p:cNvPr id="59" name="Straight Connector 58"/>
          <p:cNvCxnSpPr/>
          <p:nvPr/>
        </p:nvCxnSpPr>
        <p:spPr>
          <a:xfrm>
            <a:off x="5703549" y="2415861"/>
            <a:ext cx="631810" cy="0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 flipV="1">
            <a:off x="1200982" y="4509318"/>
            <a:ext cx="884" cy="29310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851588" y="4515428"/>
            <a:ext cx="349394" cy="449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605593" y="36879"/>
            <a:ext cx="147559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u="sng" dirty="0"/>
              <a:t>Mo’s run</a:t>
            </a:r>
          </a:p>
          <a:p>
            <a:endParaRPr lang="en-GB" sz="1400" dirty="0"/>
          </a:p>
        </p:txBody>
      </p:sp>
      <p:cxnSp>
        <p:nvCxnSpPr>
          <p:cNvPr id="63" name="Straight Connector 62"/>
          <p:cNvCxnSpPr>
            <a:cxnSpLocks/>
          </p:cNvCxnSpPr>
          <p:nvPr/>
        </p:nvCxnSpPr>
        <p:spPr>
          <a:xfrm flipV="1">
            <a:off x="859090" y="4500426"/>
            <a:ext cx="225371" cy="301994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1087610" y="4237033"/>
            <a:ext cx="320831" cy="270550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1435636" y="3944013"/>
            <a:ext cx="335161" cy="265746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1809527" y="3637199"/>
            <a:ext cx="335161" cy="265746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2175875" y="3367612"/>
            <a:ext cx="166370" cy="250084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V="1">
            <a:off x="2396571" y="3076702"/>
            <a:ext cx="430732" cy="235064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2881190" y="2791587"/>
            <a:ext cx="148452" cy="227183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3081506" y="2474806"/>
            <a:ext cx="355362" cy="258796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V="1">
            <a:off x="3466110" y="2206105"/>
            <a:ext cx="282092" cy="229898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3792809" y="1906340"/>
            <a:ext cx="184132" cy="240914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6369398" y="2026025"/>
            <a:ext cx="11047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3000" dirty="0"/>
              <a:t>Mo</a:t>
            </a:r>
          </a:p>
          <a:p>
            <a:endParaRPr lang="en-GB" dirty="0"/>
          </a:p>
        </p:txBody>
      </p:sp>
      <p:sp>
        <p:nvSpPr>
          <p:cNvPr id="74" name="Multiply 73"/>
          <p:cNvSpPr/>
          <p:nvPr/>
        </p:nvSpPr>
        <p:spPr>
          <a:xfrm>
            <a:off x="1361144" y="4157308"/>
            <a:ext cx="130054" cy="122778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Multiply 74"/>
          <p:cNvSpPr/>
          <p:nvPr/>
        </p:nvSpPr>
        <p:spPr>
          <a:xfrm>
            <a:off x="1732465" y="3860038"/>
            <a:ext cx="130054" cy="122778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Multiply 75"/>
          <p:cNvSpPr/>
          <p:nvPr/>
        </p:nvSpPr>
        <p:spPr>
          <a:xfrm>
            <a:off x="2100408" y="3568619"/>
            <a:ext cx="130054" cy="122778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Multiply 76"/>
          <p:cNvSpPr/>
          <p:nvPr/>
        </p:nvSpPr>
        <p:spPr>
          <a:xfrm>
            <a:off x="2308091" y="3272882"/>
            <a:ext cx="130054" cy="122778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Multiply 77"/>
          <p:cNvSpPr/>
          <p:nvPr/>
        </p:nvSpPr>
        <p:spPr>
          <a:xfrm>
            <a:off x="2800575" y="2978262"/>
            <a:ext cx="130054" cy="122778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Multiply 78"/>
          <p:cNvSpPr/>
          <p:nvPr/>
        </p:nvSpPr>
        <p:spPr>
          <a:xfrm>
            <a:off x="3002914" y="2694042"/>
            <a:ext cx="130054" cy="122778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Multiply 79"/>
          <p:cNvSpPr/>
          <p:nvPr/>
        </p:nvSpPr>
        <p:spPr>
          <a:xfrm>
            <a:off x="3375016" y="2394635"/>
            <a:ext cx="130054" cy="122778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Multiply 80"/>
          <p:cNvSpPr/>
          <p:nvPr/>
        </p:nvSpPr>
        <p:spPr>
          <a:xfrm>
            <a:off x="3715394" y="2102832"/>
            <a:ext cx="130054" cy="122778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Multiply 81"/>
          <p:cNvSpPr/>
          <p:nvPr/>
        </p:nvSpPr>
        <p:spPr>
          <a:xfrm>
            <a:off x="3950213" y="1808795"/>
            <a:ext cx="130054" cy="122778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Multiply 82"/>
          <p:cNvSpPr/>
          <p:nvPr/>
        </p:nvSpPr>
        <p:spPr>
          <a:xfrm>
            <a:off x="1021224" y="4445007"/>
            <a:ext cx="116663" cy="116136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9482" y="2681955"/>
            <a:ext cx="747045" cy="747045"/>
          </a:xfrm>
          <a:prstGeom prst="rect">
            <a:avLst/>
          </a:prstGeom>
        </p:spPr>
      </p:pic>
      <p:sp>
        <p:nvSpPr>
          <p:cNvPr id="90" name="TextBox 89"/>
          <p:cNvSpPr txBox="1"/>
          <p:nvPr/>
        </p:nvSpPr>
        <p:spPr>
          <a:xfrm>
            <a:off x="5587965" y="28530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5490310" y="3570120"/>
            <a:ext cx="27461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After 35 minutes, how much further has Mo run than Alex?</a:t>
            </a:r>
          </a:p>
        </p:txBody>
      </p:sp>
      <p:cxnSp>
        <p:nvCxnSpPr>
          <p:cNvPr id="92" name="Straight Connector 91"/>
          <p:cNvCxnSpPr/>
          <p:nvPr/>
        </p:nvCxnSpPr>
        <p:spPr>
          <a:xfrm flipH="1" flipV="1">
            <a:off x="3363897" y="2563952"/>
            <a:ext cx="12464" cy="2223844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H="1">
            <a:off x="865008" y="2556238"/>
            <a:ext cx="2485280" cy="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760116" y="5607021"/>
            <a:ext cx="29833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Mo </a:t>
            </a:r>
            <a:r>
              <a:rPr lang="en-GB" sz="27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7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 7.8 km</a:t>
            </a:r>
          </a:p>
        </p:txBody>
      </p:sp>
      <p:cxnSp>
        <p:nvCxnSpPr>
          <p:cNvPr id="103" name="Straight Connector 102"/>
          <p:cNvCxnSpPr/>
          <p:nvPr/>
        </p:nvCxnSpPr>
        <p:spPr>
          <a:xfrm flipH="1">
            <a:off x="878617" y="3272882"/>
            <a:ext cx="2485280" cy="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2937481" y="5607021"/>
            <a:ext cx="29833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Alex </a:t>
            </a:r>
            <a:r>
              <a:rPr lang="en-GB" sz="27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7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 5.1 km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5289425" y="5607021"/>
            <a:ext cx="29833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7.8 </a:t>
            </a:r>
            <a:r>
              <a:rPr lang="en-GB" sz="27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–</a:t>
            </a:r>
            <a:r>
              <a:rPr lang="en-GB" sz="27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 5.1 </a:t>
            </a:r>
            <a:r>
              <a:rPr lang="en-GB" sz="27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7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 2.7 km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043372" y="4816615"/>
            <a:ext cx="130244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2.7 km</a:t>
            </a:r>
          </a:p>
        </p:txBody>
      </p:sp>
      <p:sp>
        <p:nvSpPr>
          <p:cNvPr id="33" name="Plus 32"/>
          <p:cNvSpPr/>
          <p:nvPr/>
        </p:nvSpPr>
        <p:spPr>
          <a:xfrm>
            <a:off x="1142586" y="4458762"/>
            <a:ext cx="115200" cy="115200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4" name="Plus 33"/>
          <p:cNvSpPr/>
          <p:nvPr/>
        </p:nvSpPr>
        <p:spPr>
          <a:xfrm>
            <a:off x="1499836" y="4157645"/>
            <a:ext cx="115200" cy="115200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5" name="Plus 34"/>
          <p:cNvSpPr/>
          <p:nvPr/>
        </p:nvSpPr>
        <p:spPr>
          <a:xfrm>
            <a:off x="2153689" y="3867215"/>
            <a:ext cx="115200" cy="115200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6" name="Plus 35"/>
          <p:cNvSpPr/>
          <p:nvPr/>
        </p:nvSpPr>
        <p:spPr>
          <a:xfrm>
            <a:off x="2835689" y="3583284"/>
            <a:ext cx="115200" cy="115200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7" name="Plus 36"/>
          <p:cNvSpPr/>
          <p:nvPr/>
        </p:nvSpPr>
        <p:spPr>
          <a:xfrm>
            <a:off x="3159372" y="3276533"/>
            <a:ext cx="115200" cy="115200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8" name="Plus 37"/>
          <p:cNvSpPr/>
          <p:nvPr/>
        </p:nvSpPr>
        <p:spPr>
          <a:xfrm>
            <a:off x="3695722" y="2988249"/>
            <a:ext cx="115200" cy="115200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9" name="Plus 38"/>
          <p:cNvSpPr/>
          <p:nvPr/>
        </p:nvSpPr>
        <p:spPr>
          <a:xfrm>
            <a:off x="4131721" y="2694042"/>
            <a:ext cx="115200" cy="115200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0" name="Plus 39"/>
          <p:cNvSpPr/>
          <p:nvPr/>
        </p:nvSpPr>
        <p:spPr>
          <a:xfrm>
            <a:off x="4419801" y="2427269"/>
            <a:ext cx="115200" cy="115200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1" name="Plus 40"/>
          <p:cNvSpPr/>
          <p:nvPr/>
        </p:nvSpPr>
        <p:spPr>
          <a:xfrm>
            <a:off x="4750297" y="2097048"/>
            <a:ext cx="115200" cy="115200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2" name="Plus 41"/>
          <p:cNvSpPr/>
          <p:nvPr/>
        </p:nvSpPr>
        <p:spPr>
          <a:xfrm>
            <a:off x="5102424" y="1817359"/>
            <a:ext cx="115200" cy="115200"/>
          </a:xfrm>
          <a:prstGeom prst="mathPlus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4580392" y="600075"/>
            <a:ext cx="455010" cy="80486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ounded Rectangle 93"/>
          <p:cNvSpPr/>
          <p:nvPr/>
        </p:nvSpPr>
        <p:spPr>
          <a:xfrm>
            <a:off x="7693004" y="618432"/>
            <a:ext cx="455010" cy="80486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3" grpId="0" animBg="1"/>
      <p:bldP spid="53" grpId="1" animBg="1"/>
      <p:bldP spid="55" grpId="0"/>
      <p:bldP spid="6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/>
      <p:bldP spid="91" grpId="0"/>
      <p:bldP spid="102" grpId="0"/>
      <p:bldP spid="104" grpId="0"/>
      <p:bldP spid="105" grpId="0"/>
      <p:bldP spid="106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8" grpId="0" animBg="1"/>
      <p:bldP spid="58" grpId="1" animBg="1"/>
      <p:bldP spid="94" grpId="0" animBg="1"/>
      <p:bldP spid="94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3|4.1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2.7|4.8|1.4|4.5|6|0.9|0.8|0.4|16.2|0.7|6.3|0.4|12.4|0.7|15.7|8.6|3.2|4.8|2.9|0.8|5.3|1.2|2.4|1.9|0.8|3.1|3.9|2.3|1.2|1.3|1.2|1.2|14.4|1.8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8.6|3.9|0.7|7.1|5.2|1.3|7.8|3.1|2.3|16.3|1.1|0.6|0.8|7.1|2.8|1.5|2.4|0.9|6.8|13.2|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7.6|2.4|6.9|2.9|11.9|4.9|10.4|29.2|11.3|6.3|1.2|7.8|1.4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4.2|0.9|3.8|5.5|0.9|1.1|2.5|1.7|0.9|0.6|0.8|0.6|0.5|0.4|0.5|1.1|0.6|0.6|0.6|3.1|16.1|1.7|4.9|2.8|6.4|6.9|18.4|10.8|3.9|4.9|8.1|5|5.6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B58AAE53-B47A-46AC-AE2E-1EE2FCD8B1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2757</TotalTime>
  <Words>340</Words>
  <Application>Microsoft Office PowerPoint</Application>
  <PresentationFormat>On-screen Show (4:3)</PresentationFormat>
  <Paragraphs>235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7</vt:i4>
      </vt:variant>
    </vt:vector>
  </HeadingPairs>
  <TitlesOfParts>
    <vt:vector size="1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247</cp:revision>
  <dcterms:created xsi:type="dcterms:W3CDTF">2019-07-05T11:02:13Z</dcterms:created>
  <dcterms:modified xsi:type="dcterms:W3CDTF">2021-02-28T14:12:58Z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