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0" r:id="rId1"/>
    <p:sldMasterId id="2147483705" r:id="rId2"/>
  </p:sldMasterIdLst>
  <p:notesMasterIdLst>
    <p:notesMasterId r:id="rId22"/>
  </p:notesMasterIdLst>
  <p:handoutMasterIdLst>
    <p:handoutMasterId r:id="rId23"/>
  </p:handoutMasterIdLst>
  <p:sldIdLst>
    <p:sldId id="296" r:id="rId3"/>
    <p:sldId id="303" r:id="rId4"/>
    <p:sldId id="304" r:id="rId5"/>
    <p:sldId id="305" r:id="rId6"/>
    <p:sldId id="307" r:id="rId7"/>
    <p:sldId id="297" r:id="rId8"/>
    <p:sldId id="258" r:id="rId9"/>
    <p:sldId id="264" r:id="rId10"/>
    <p:sldId id="268" r:id="rId11"/>
    <p:sldId id="269" r:id="rId12"/>
    <p:sldId id="270" r:id="rId13"/>
    <p:sldId id="271" r:id="rId14"/>
    <p:sldId id="272" r:id="rId15"/>
    <p:sldId id="277" r:id="rId16"/>
    <p:sldId id="273" r:id="rId17"/>
    <p:sldId id="274" r:id="rId18"/>
    <p:sldId id="275" r:id="rId19"/>
    <p:sldId id="276" r:id="rId20"/>
    <p:sldId id="299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  <p:embeddedFont>
      <p:font typeface="Sassoon Infant Rg" panose="02000503030000020003" charset="0"/>
      <p:regular r:id="rId29"/>
      <p:bold r:id="rId30"/>
    </p:embeddedFont>
    <p:embeddedFont>
      <p:font typeface="Tuffy" panose="020B0603060100000000" charset="0"/>
      <p:regular r:id="rId31"/>
      <p:bold r:id="rId32"/>
      <p:italic r:id="rId33"/>
      <p:boldItalic r:id="rId34"/>
    </p:embeddedFont>
    <p:embeddedFont>
      <p:font typeface="Twinkl" panose="020B0604020202020204" charset="0"/>
      <p:regular r:id="rId35"/>
      <p:bold r:id="rId36"/>
    </p:embeddedFont>
    <p:embeddedFont>
      <p:font typeface="Twinkl SemiBold" charset="0"/>
      <p:bold r:id="rId3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15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62">
          <p15:clr>
            <a:srgbClr val="A4A3A4"/>
          </p15:clr>
        </p15:guide>
        <p15:guide id="7" pos="517">
          <p15:clr>
            <a:srgbClr val="A4A3A4"/>
          </p15:clr>
        </p15:guide>
        <p15:guide id="8" orient="horz" pos="477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A9F9"/>
    <a:srgbClr val="6D84F7"/>
    <a:srgbClr val="FEE57C"/>
    <a:srgbClr val="5260F2"/>
    <a:srgbClr val="79A75A"/>
    <a:srgbClr val="6FF5E0"/>
    <a:srgbClr val="B2144E"/>
    <a:srgbClr val="FDAB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2599E2-090F-7069-4E1C-BCB9AC248B9B}" v="1" dt="2021-02-09T09:28:15.2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5226" autoAdjust="0"/>
  </p:normalViewPr>
  <p:slideViewPr>
    <p:cSldViewPr snapToGrid="0">
      <p:cViewPr varScale="1">
        <p:scale>
          <a:sx n="86" d="100"/>
          <a:sy n="86" d="100"/>
        </p:scale>
        <p:origin x="1536" y="58"/>
      </p:cViewPr>
      <p:guideLst>
        <p:guide orient="horz" pos="2160"/>
        <p:guide pos="2915"/>
        <p:guide pos="317"/>
        <p:guide orient="horz" pos="3997"/>
        <p:guide pos="5443"/>
        <p:guide orient="horz" pos="362"/>
        <p:guide pos="517"/>
        <p:guide orient="horz" pos="477"/>
        <p:guide orient="horz" pos="3838"/>
        <p:guide pos="52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font" Target="fonts/font11.fntdata"/><Relationship Id="rId42" Type="http://schemas.microsoft.com/office/2016/11/relationships/changesInfo" Target="changesInfos/changesInfo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microsoft.com/office/2015/10/relationships/revisionInfo" Target="revisionInfo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912599E2-090F-7069-4E1C-BCB9AC248B9B}"/>
    <pc:docChg chg="delSld">
      <pc:chgData name="Julie Lawson" userId="S::julie.lawson@bramhopeprimaryschool.co.uk::f4fdd5c5-2a5c-4cbb-b41e-960cdf5dabd8" providerId="AD" clId="Web-{912599E2-090F-7069-4E1C-BCB9AC248B9B}" dt="2021-02-09T09:28:15.210" v="0"/>
      <pc:docMkLst>
        <pc:docMk/>
      </pc:docMkLst>
      <pc:sldChg chg="del">
        <pc:chgData name="Julie Lawson" userId="S::julie.lawson@bramhopeprimaryschool.co.uk::f4fdd5c5-2a5c-4cbb-b41e-960cdf5dabd8" providerId="AD" clId="Web-{912599E2-090F-7069-4E1C-BCB9AC248B9B}" dt="2021-02-09T09:28:15.210" v="0"/>
        <pc:sldMkLst>
          <pc:docMk/>
          <pc:sldMk cId="426705849" sldId="30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E58A5E-833C-4EF7-A222-8B4EA16443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A24E1-4AB9-449C-B8DE-42F4B5560A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AE731A-8B10-4316-A27D-395B58CFA7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78BE5A-A65B-4695-94FF-F8B0DCE109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64C31FAB-61AA-4E6D-8C02-7E91D7901402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7C717F-BE21-4584-AEE7-562B8AA4E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33F924-67E8-4934-8610-0F234EBEE9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ea typeface="Arial" panose="020B0604020202020204" pitchFamily="34" charset="0"/>
                <a:cs typeface="+mn-ea"/>
              </a:defRPr>
            </a:lvl1pPr>
          </a:lstStyle>
          <a:p>
            <a:pPr>
              <a:defRPr/>
            </a:pPr>
            <a:fld id="{6C0E455E-65DD-4340-B105-D8C3DD1AA33F}" type="datetimeFigureOut">
              <a:rPr lang="en-US"/>
              <a:pPr>
                <a:defRPr/>
              </a:pPr>
              <a:t>2/9/2021</a:t>
            </a:fld>
            <a:endParaRPr lang="en-US">
              <a:ea typeface="+mn-ea"/>
              <a:cs typeface="+mn-cs"/>
            </a:endParaRPr>
          </a:p>
        </p:txBody>
      </p:sp>
      <p:sp>
        <p:nvSpPr>
          <p:cNvPr id="6148" name="Slide Image Placeholder 3">
            <a:extLst>
              <a:ext uri="{FF2B5EF4-FFF2-40B4-BE49-F238E27FC236}">
                <a16:creationId xmlns:a16="http://schemas.microsoft.com/office/drawing/2014/main" id="{F6144125-A8A4-401F-A649-AAA0317D91DD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Notes Placeholder 4">
            <a:extLst>
              <a:ext uri="{FF2B5EF4-FFF2-40B4-BE49-F238E27FC236}">
                <a16:creationId xmlns:a16="http://schemas.microsoft.com/office/drawing/2014/main" id="{5E1DE3D7-A42F-45B0-B4E1-62334CCD7605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9663CE-0B77-499B-AE54-056741653E6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A0D11-DC36-4B63-96B3-825B52ADE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cs typeface="Arial" panose="020B0604020202020204" pitchFamily="34" charset="0"/>
              </a:defRPr>
            </a:lvl1pPr>
          </a:lstStyle>
          <a:p>
            <a:fld id="{6DA9A4C6-9416-45CF-A963-B377F99A843F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1731DCF-C389-4BBB-9811-08F48B289E9B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FB6C847-DF53-4F15-990B-92592EB952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1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95179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685410-4246-4668-A484-94E131D51EC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48F513EB-7216-4B63-B35A-DB97CCDF5D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680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96592A8A-F4A1-47DD-A8A0-4F2262F923A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0073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1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9457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046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E2364A34-C261-4C93-9E5B-358B70154C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009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8291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60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93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1123813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736659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261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973EEBE-6236-4823-BC4B-D69FA5CD436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1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3EF695B-72CC-4338-A084-6B2410A349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697" r:id="rId4"/>
    <p:sldLayoutId id="2147483698" r:id="rId5"/>
    <p:sldLayoutId id="2147483702" r:id="rId6"/>
    <p:sldLayoutId id="2147483703" r:id="rId7"/>
    <p:sldLayoutId id="2147483704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04301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Warm Up - Riddles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157F6D-D79F-4798-AF1F-38F0A100F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881" y="2570416"/>
            <a:ext cx="378142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41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Warm Up - Riddles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0C543A-6253-42D7-8E19-BBB4B58ED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258" y="2225389"/>
            <a:ext cx="3724275" cy="158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731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Warm Up - Riddles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7EFECE-726D-4CC8-B7FA-3A1185730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693" y="2437706"/>
            <a:ext cx="3819525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13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Nikola Tesla </a:t>
            </a:r>
          </a:p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endParaRPr lang="en-US" sz="3100" b="1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Questions?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D634E9-45DC-4C1B-85CE-6AE610165D92}"/>
              </a:ext>
            </a:extLst>
          </p:cNvPr>
          <p:cNvSpPr txBox="1"/>
          <p:nvPr/>
        </p:nvSpPr>
        <p:spPr>
          <a:xfrm>
            <a:off x="683581" y="2547638"/>
            <a:ext cx="64096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Where was he born?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What is the name of the electrical system he invented?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How many inventions does he have to his name?</a:t>
            </a:r>
          </a:p>
          <a:p>
            <a:pPr marL="342900" indent="-342900">
              <a:buAutoNum type="arabicPeriod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717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Nikola Tesla </a:t>
            </a:r>
          </a:p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endParaRPr lang="en-US" sz="3100" b="1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Answers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D634E9-45DC-4C1B-85CE-6AE610165D92}"/>
              </a:ext>
            </a:extLst>
          </p:cNvPr>
          <p:cNvSpPr txBox="1"/>
          <p:nvPr/>
        </p:nvSpPr>
        <p:spPr>
          <a:xfrm>
            <a:off x="683581" y="2547638"/>
            <a:ext cx="64096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Croatia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AC or alternating current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700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3999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46474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u="sng" dirty="0">
                <a:latin typeface="Sassoon Infant Rg"/>
              </a:rPr>
              <a:t>LC: Can you find out about Thomas Edison?</a:t>
            </a:r>
            <a:endParaRPr lang="en-GB" sz="3600" b="1" u="sng" dirty="0"/>
          </a:p>
          <a:p>
            <a:pPr algn="ctr"/>
            <a:endParaRPr lang="en-GB" sz="3600" b="1" u="sng" dirty="0"/>
          </a:p>
          <a:p>
            <a:r>
              <a:rPr lang="en-GB" sz="2800" b="1" dirty="0">
                <a:solidFill>
                  <a:srgbClr val="0070C0"/>
                </a:solidFill>
                <a:latin typeface="Sassoon Infant Rg"/>
              </a:rPr>
              <a:t>By the end of the lesson, you should: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Sassoon Infant Rg"/>
              </a:rPr>
              <a:t>Be able to explain who Thomas Edison was</a:t>
            </a:r>
            <a:endParaRPr lang="en-GB" sz="2800" b="1" dirty="0">
              <a:solidFill>
                <a:srgbClr val="0070C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Sassoon Infant Rg"/>
              </a:rPr>
              <a:t>Explain what he is known for</a:t>
            </a:r>
            <a:endParaRPr lang="en-GB" sz="2800" b="1" dirty="0">
              <a:solidFill>
                <a:srgbClr val="0070C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Sassoon Infant Rg"/>
              </a:rPr>
              <a:t>Be able to give some key facts about his life</a:t>
            </a:r>
            <a:endParaRPr lang="en-GB" sz="2800" b="1" dirty="0">
              <a:solidFill>
                <a:srgbClr val="0070C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b="1" dirty="0"/>
          </a:p>
        </p:txBody>
      </p:sp>
      <p:pic>
        <p:nvPicPr>
          <p:cNvPr id="2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347136D-C31B-443E-9E76-DA39D181A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5695" y="4589241"/>
            <a:ext cx="257175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5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His Childhood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1699037"/>
          </a:xfrm>
        </p:spPr>
        <p:txBody>
          <a:bodyPr lIns="108000" tIns="108000" rIns="108000" bIns="108000"/>
          <a:lstStyle/>
          <a:p>
            <a:r>
              <a:rPr lang="en-GB" dirty="0"/>
              <a:t>Thomas Alva Edison was born in Ohio, America. He was the seventh child of Samuel and Nancy Edison.</a:t>
            </a:r>
          </a:p>
          <a:p>
            <a:r>
              <a:rPr lang="en-GB" dirty="0"/>
              <a:t>As a child, he had hearing problems from the illness scarlet fever.</a:t>
            </a:r>
            <a:br>
              <a:rPr lang="en-GB" dirty="0"/>
            </a:br>
            <a:r>
              <a:rPr lang="en-GB" dirty="0"/>
              <a:t>His mother was a teacher, so he did not go to school but was</a:t>
            </a:r>
            <a:br>
              <a:rPr lang="en-GB" dirty="0"/>
            </a:br>
            <a:r>
              <a:rPr lang="en-GB" dirty="0"/>
              <a:t>taught at home.</a:t>
            </a: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1201184" y="6245477"/>
            <a:ext cx="6741633" cy="105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User: (WT-shared) 2old at </a:t>
            </a:r>
            <a:r>
              <a:rPr kumimoji="0" lang="en-GB" altLang="en-US" sz="5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wts</a:t>
            </a:r>
            <a:r>
              <a:rPr kumimoji="0" lang="en-GB" alt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</a:t>
            </a:r>
            <a:r>
              <a:rPr kumimoji="0" lang="en-GB" altLang="en-US" sz="5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wikivoyage</a:t>
            </a:r>
            <a:r>
              <a:rPr kumimoji="0" lang="en-GB" alt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[CC BY-SA 4.0-3.0-2.5-2.0-1.0 (http://creativecommons.org/licenses/by-sa/4.0-3.0-2.5-2.0-1.0)], via Wikimedia Commons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21" y="3293856"/>
            <a:ext cx="2923628" cy="25097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Teenage Years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1136975"/>
          </a:xfrm>
        </p:spPr>
        <p:txBody>
          <a:bodyPr lIns="108000" tIns="108000" rIns="108000" bIns="108000"/>
          <a:lstStyle/>
          <a:p>
            <a:r>
              <a:rPr lang="en-GB" dirty="0"/>
              <a:t>As a teenager, Edison sold candy and newspapers on trains. Quickly, he became quite a good businessman and, with four assistants, started selling newspapers on the streets.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577" y="3005379"/>
            <a:ext cx="1961485" cy="25097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4122131" y="3005379"/>
            <a:ext cx="3679631" cy="2488736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Did you know…?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Because he didn’t have access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to books from a school, Thomas got himself a library card for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the local library and it is said that he read all the books in there!</a:t>
            </a:r>
          </a:p>
        </p:txBody>
      </p:sp>
    </p:spTree>
    <p:extLst>
      <p:ext uri="{BB962C8B-B14F-4D97-AF65-F5344CB8AC3E}">
        <p14:creationId xmlns:p14="http://schemas.microsoft.com/office/powerpoint/2010/main" val="225016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Edison First Job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1296366"/>
          </a:xfrm>
        </p:spPr>
        <p:txBody>
          <a:bodyPr lIns="108000" tIns="108000" rIns="108000" bIns="108000"/>
          <a:lstStyle/>
          <a:p>
            <a:r>
              <a:rPr lang="en-GB" dirty="0"/>
              <a:t>Thomas Edison got his first job by accident when he saved a 3</a:t>
            </a:r>
            <a:br>
              <a:rPr lang="en-GB" dirty="0"/>
            </a:br>
            <a:r>
              <a:rPr lang="en-GB" dirty="0"/>
              <a:t>year-old boy from being hit by a train. The boy’s father was so</a:t>
            </a:r>
            <a:br>
              <a:rPr lang="en-GB" dirty="0"/>
            </a:br>
            <a:r>
              <a:rPr lang="en-GB" dirty="0"/>
              <a:t>grateful that he gave Thomas a job as a telegraph operator!</a:t>
            </a:r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669" y="3013768"/>
            <a:ext cx="2003925" cy="25097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4651357" y="3483950"/>
            <a:ext cx="2916230" cy="1569336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What is it?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A telegraph operator is a person who operates a telephone switchboard.</a:t>
            </a:r>
          </a:p>
        </p:txBody>
      </p:sp>
    </p:spTree>
    <p:extLst>
      <p:ext uri="{BB962C8B-B14F-4D97-AF65-F5344CB8AC3E}">
        <p14:creationId xmlns:p14="http://schemas.microsoft.com/office/powerpoint/2010/main" val="73513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Losing His Job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At 19 years of age, Thomas moved to Kentucky to start a new job. He chose to work at night so that he could carry on with his experiments in the daytime. </a:t>
            </a:r>
          </a:p>
          <a:p>
            <a:r>
              <a:rPr lang="en-GB" dirty="0"/>
              <a:t>Unfortunately, he spilt sulfuric acid on the floor and it dripped through the wooden floor boards onto the desk of his boss below. </a:t>
            </a:r>
          </a:p>
          <a:p>
            <a:r>
              <a:rPr lang="en-GB" dirty="0"/>
              <a:t>Thomas Edison was fired!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536" y="3925431"/>
            <a:ext cx="2993398" cy="216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30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His First Invention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4578880"/>
          </a:xfrm>
        </p:spPr>
        <p:txBody>
          <a:bodyPr lIns="108000" tIns="108000" rIns="108000" bIns="108000"/>
          <a:lstStyle/>
          <a:p>
            <a:r>
              <a:rPr lang="en-GB" dirty="0"/>
              <a:t>Thomas Edison’s first invention was completed in 1877 – the phonograph. This was a machine that could record and replay sound. The sound was played through a large horn. </a:t>
            </a:r>
          </a:p>
          <a:p>
            <a:r>
              <a:rPr lang="en-GB" dirty="0"/>
              <a:t>Edison recorded himself saying the nursery rhyme ‘Mary Had a Little Lamb’ and was amazed when his invention played it back to him.</a:t>
            </a:r>
          </a:p>
          <a:p>
            <a:r>
              <a:rPr lang="en-GB" dirty="0"/>
              <a:t>Edison’s phonograph was based on his work on </a:t>
            </a:r>
            <a:br>
              <a:rPr lang="en-GB" dirty="0"/>
            </a:br>
            <a:r>
              <a:rPr lang="en-GB" dirty="0"/>
              <a:t>the telephone and the earlier invention of the </a:t>
            </a:r>
            <a:br>
              <a:rPr lang="en-GB" dirty="0"/>
            </a:br>
            <a:r>
              <a:rPr lang="en-GB" dirty="0" err="1"/>
              <a:t>phonautograph</a:t>
            </a:r>
            <a:r>
              <a:rPr lang="en-GB" dirty="0"/>
              <a:t>, the earliest known sound </a:t>
            </a:r>
            <a:br>
              <a:rPr lang="en-GB" dirty="0"/>
            </a:br>
            <a:r>
              <a:rPr lang="en-GB" dirty="0"/>
              <a:t>recorder, which was invented </a:t>
            </a:r>
            <a:br>
              <a:rPr lang="en-GB" dirty="0"/>
            </a:br>
            <a:r>
              <a:rPr lang="en-GB" dirty="0"/>
              <a:t>by </a:t>
            </a:r>
            <a:r>
              <a:rPr lang="en-GB" dirty="0" err="1"/>
              <a:t>Édouard</a:t>
            </a:r>
            <a:r>
              <a:rPr lang="en-GB" dirty="0"/>
              <a:t>-Léon Scott de </a:t>
            </a:r>
            <a:br>
              <a:rPr lang="en-GB" dirty="0"/>
            </a:br>
            <a:r>
              <a:rPr lang="en-GB" dirty="0" err="1"/>
              <a:t>Martinville</a:t>
            </a:r>
            <a:r>
              <a:rPr lang="en-GB" dirty="0"/>
              <a:t> in 1857.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17" y="3190770"/>
            <a:ext cx="2184391" cy="275283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2" descr="File:EdisonPhonograp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46" y="4211273"/>
            <a:ext cx="1839428" cy="1799440"/>
          </a:xfrm>
          <a:prstGeom prst="rect">
            <a:avLst/>
          </a:prstGeom>
          <a:noFill/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1201184" y="6245477"/>
            <a:ext cx="6741633" cy="105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By </a:t>
            </a:r>
            <a:r>
              <a:rPr kumimoji="0" lang="en-GB" altLang="en-US" sz="5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Terren</a:t>
            </a:r>
            <a:r>
              <a:rPr kumimoji="0" lang="en-GB" alt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(Edison Light Bulb) [CC BY 2.0 (http://creativecommons.org/licenses/by/2.0)], via Wikimedia Commons</a:t>
            </a:r>
          </a:p>
        </p:txBody>
      </p:sp>
    </p:spTree>
    <p:extLst>
      <p:ext uri="{BB962C8B-B14F-4D97-AF65-F5344CB8AC3E}">
        <p14:creationId xmlns:p14="http://schemas.microsoft.com/office/powerpoint/2010/main" val="396909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First Electric Lightbulb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1970002"/>
          </a:xfrm>
        </p:spPr>
        <p:txBody>
          <a:bodyPr lIns="108000" tIns="108000" rIns="108000" bIns="108000">
            <a:normAutofit/>
          </a:bodyPr>
          <a:lstStyle/>
          <a:p>
            <a:r>
              <a:rPr lang="en-GB" dirty="0"/>
              <a:t>Thomas began to try to invent a light that did not need oils or gas to</a:t>
            </a:r>
            <a:br>
              <a:rPr lang="en-GB" dirty="0"/>
            </a:br>
            <a:r>
              <a:rPr lang="en-GB" dirty="0"/>
              <a:t>be lit. Edison created a lightbulb that would stay lit using electricity</a:t>
            </a:r>
            <a:br>
              <a:rPr lang="en-GB" dirty="0"/>
            </a:br>
            <a:r>
              <a:rPr lang="en-GB" dirty="0"/>
              <a:t>for 13 ½ hours!</a:t>
            </a:r>
          </a:p>
          <a:p>
            <a:r>
              <a:rPr lang="en-GB" dirty="0"/>
              <a:t>In 1879, he demonstrated his amazing invention to a group of people</a:t>
            </a:r>
            <a:br>
              <a:rPr lang="en-GB" dirty="0"/>
            </a:br>
            <a:r>
              <a:rPr lang="en-GB" dirty="0"/>
              <a:t>in Menlo Park. Because of this, he became known as the ‘Wizard of Menlo Park’.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04" y="3489502"/>
            <a:ext cx="1446577" cy="2168608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1201184" y="6245477"/>
            <a:ext cx="6741633" cy="105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By </a:t>
            </a:r>
            <a:r>
              <a:rPr kumimoji="0" lang="en-GB" altLang="en-US" sz="5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Terren</a:t>
            </a:r>
            <a:r>
              <a:rPr kumimoji="0" lang="en-GB" alt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(Edison Light Bulb) [CC BY 2.0 (http://creativecommons.org/licenses/by/2.0)], via Wikimedia Commons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90399" y="3789138"/>
            <a:ext cx="3000121" cy="1569336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Did you know…?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The first light bulb needed a tiny piece of bamboo to work properly.</a:t>
            </a:r>
          </a:p>
        </p:txBody>
      </p:sp>
    </p:spTree>
    <p:extLst>
      <p:ext uri="{BB962C8B-B14F-4D97-AF65-F5344CB8AC3E}">
        <p14:creationId xmlns:p14="http://schemas.microsoft.com/office/powerpoint/2010/main" val="263987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First Electric Lightbulb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0"/>
            <a:ext cx="4621692" cy="4298425"/>
          </a:xfrm>
        </p:spPr>
        <p:txBody>
          <a:bodyPr lIns="108000" tIns="108000" rIns="108000" bIns="108000">
            <a:noAutofit/>
          </a:bodyPr>
          <a:lstStyle/>
          <a:p>
            <a:r>
              <a:rPr lang="en-GB" dirty="0"/>
              <a:t>There has been some debate over whether Thomas Edison was the first person to invent the electric lightbulb.</a:t>
            </a:r>
          </a:p>
          <a:p>
            <a:r>
              <a:rPr lang="en-GB" dirty="0"/>
              <a:t>Other inventors had made early versions of electric lamps, including Henry Woodward and Mathew Evans, who later sold their idea to Edison.</a:t>
            </a:r>
          </a:p>
          <a:p>
            <a:r>
              <a:rPr lang="en-GB" dirty="0"/>
              <a:t>In 1850, Joseph Swan, a British inventor, began working on his own version of a lightbulb. In 1879, Swan was able to publically show a working lamp, the same year that Edison’s lightbulb was patented.</a:t>
            </a:r>
          </a:p>
          <a:p>
            <a:r>
              <a:rPr lang="en-GB" dirty="0"/>
              <a:t>In order to avoid competing, Edison and Swan joined companies in 1883 to form Edison and Swan Electric Light Company.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69622" y="3691511"/>
            <a:ext cx="2840730" cy="2080114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Did You Know…?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Joseph Swan’s house in Gateshead, ‘Underhill’, was the first house to have working lightbulbs installed.</a:t>
            </a:r>
          </a:p>
        </p:txBody>
      </p:sp>
      <p:pic>
        <p:nvPicPr>
          <p:cNvPr id="7" name="Picture 2" descr="File:Joseph Wilson Sw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064" y="1338977"/>
            <a:ext cx="1542085" cy="2185945"/>
          </a:xfrm>
          <a:prstGeom prst="rect">
            <a:avLst/>
          </a:prstGeom>
          <a:noFill/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21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Making Friends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Soon, the car maker Henry Ford asked Thomas Edison to design a battery for a car to start itself. Edison did this, and Ford and Edison became great friends.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817" y="3024632"/>
            <a:ext cx="4490835" cy="2619653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06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Other Inventions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Edison invented a machine called a </a:t>
            </a:r>
            <a:r>
              <a:rPr lang="en-GB" dirty="0" err="1"/>
              <a:t>kinetograph</a:t>
            </a:r>
            <a:r>
              <a:rPr lang="en-GB" dirty="0"/>
              <a:t> that could crush</a:t>
            </a:r>
            <a:br>
              <a:rPr lang="en-GB" dirty="0"/>
            </a:br>
            <a:r>
              <a:rPr lang="en-GB" dirty="0"/>
              <a:t>rocks that had been brought up from the mines. </a:t>
            </a:r>
          </a:p>
          <a:p>
            <a:r>
              <a:rPr lang="en-GB" dirty="0"/>
              <a:t>He also developed the carbon transmitter that improved the sound heard down a telephone line.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817" y="3484464"/>
            <a:ext cx="4490835" cy="2013026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087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 Super Inventor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Thomas Edison was a very careful worker, who is now known as</a:t>
            </a:r>
            <a:br>
              <a:rPr lang="en-GB" dirty="0"/>
            </a:br>
            <a:r>
              <a:rPr lang="en-GB" dirty="0"/>
              <a:t>one of the most important inventors in history.</a:t>
            </a:r>
          </a:p>
          <a:p>
            <a:r>
              <a:rPr lang="en-GB" dirty="0"/>
              <a:t>He managed to encourage very important people to support his inventions and put money into them, so that he had the time to</a:t>
            </a:r>
            <a:br>
              <a:rPr lang="en-GB" dirty="0"/>
            </a:br>
            <a:r>
              <a:rPr lang="en-GB" dirty="0"/>
              <a:t>work on them properly.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491" y="3356320"/>
            <a:ext cx="2093018" cy="25108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640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End of an Inventor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Thomas Edison died in 1931 from problems with diabetes. He was 84 years-old. </a:t>
            </a:r>
          </a:p>
          <a:p>
            <a:r>
              <a:rPr lang="en-GB" dirty="0"/>
              <a:t>Almost everyone in the world has used at least one of his inventions: the electric lightbulb. We are still using them today, over 100 years later!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998" y="3229232"/>
            <a:ext cx="1778473" cy="260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50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6623047" cy="20005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u="sng" dirty="0">
                <a:latin typeface="Sassoon Infant Rg"/>
              </a:rPr>
              <a:t>LC: Can you find out about Thomas Edison?</a:t>
            </a:r>
            <a:endParaRPr lang="en-GB" sz="2000" b="1" u="sng" dirty="0"/>
          </a:p>
          <a:p>
            <a:endParaRPr lang="en-GB" sz="2000" b="1" u="sng" dirty="0"/>
          </a:p>
          <a:p>
            <a:r>
              <a:rPr lang="en-GB" sz="1600" b="1" dirty="0">
                <a:solidFill>
                  <a:srgbClr val="0070C0"/>
                </a:solidFill>
                <a:latin typeface="Sassoon Infant Rg"/>
              </a:rPr>
              <a:t>By the end of the lesson, you should:</a:t>
            </a:r>
            <a:endParaRPr lang="en-US" sz="1600" dirty="0">
              <a:latin typeface="Sassoon Infant Rg"/>
            </a:endParaRPr>
          </a:p>
          <a:p>
            <a:pPr marL="571500" indent="-571500">
              <a:buFont typeface="Arial,Sans-Serif"/>
              <a:buChar char="•"/>
            </a:pPr>
            <a:r>
              <a:rPr lang="en-GB" sz="1600" b="1" dirty="0">
                <a:solidFill>
                  <a:srgbClr val="0070C0"/>
                </a:solidFill>
                <a:latin typeface="Sassoon Infant Rg"/>
              </a:rPr>
              <a:t>Be able to explain who Thomas Edison was</a:t>
            </a:r>
            <a:endParaRPr lang="en-GB" sz="1600" dirty="0">
              <a:latin typeface="Sassoon Infant Rg"/>
            </a:endParaRPr>
          </a:p>
          <a:p>
            <a:pPr marL="571500" indent="-571500">
              <a:buFont typeface="Arial,Sans-Serif"/>
              <a:buChar char="•"/>
            </a:pPr>
            <a:r>
              <a:rPr lang="en-GB" sz="1600" b="1" dirty="0">
                <a:solidFill>
                  <a:srgbClr val="0070C0"/>
                </a:solidFill>
                <a:latin typeface="Sassoon Infant Rg"/>
              </a:rPr>
              <a:t>Explain what he is known for</a:t>
            </a:r>
            <a:endParaRPr lang="en-GB" sz="1600" dirty="0"/>
          </a:p>
          <a:p>
            <a:pPr marL="571500" indent="-571500">
              <a:buFont typeface="Arial,Sans-Serif"/>
              <a:buChar char="•"/>
            </a:pPr>
            <a:r>
              <a:rPr lang="en-GB" sz="1600" b="1" dirty="0">
                <a:solidFill>
                  <a:srgbClr val="0070C0"/>
                </a:solidFill>
                <a:latin typeface="Sassoon Infant Rg"/>
              </a:rPr>
              <a:t>Be able to give some key facts about his life</a:t>
            </a:r>
            <a:endParaRPr lang="en-GB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b="1" dirty="0"/>
          </a:p>
        </p:txBody>
      </p:sp>
      <p:pic>
        <p:nvPicPr>
          <p:cNvPr id="2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347136D-C31B-443E-9E76-DA39D181A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3745" y="753136"/>
            <a:ext cx="1409851" cy="10756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079692-5430-4629-8610-A53541496408}"/>
              </a:ext>
            </a:extLst>
          </p:cNvPr>
          <p:cNvSpPr txBox="1"/>
          <p:nvPr/>
        </p:nvSpPr>
        <p:spPr>
          <a:xfrm>
            <a:off x="893898" y="2699726"/>
            <a:ext cx="6711885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b="1" dirty="0">
                <a:latin typeface="Sassoon Infant Rg"/>
              </a:rPr>
              <a:t>Task</a:t>
            </a:r>
          </a:p>
          <a:p>
            <a:r>
              <a:rPr lang="en-US" sz="2400" dirty="0">
                <a:latin typeface="Sassoon Infant Rg"/>
              </a:rPr>
              <a:t>Choose how to present your research.</a:t>
            </a:r>
          </a:p>
          <a:p>
            <a:r>
              <a:rPr lang="en-US" sz="2400" b="1" dirty="0">
                <a:latin typeface="Sassoon Infant Rg"/>
              </a:rPr>
              <a:t>Tips: </a:t>
            </a:r>
            <a:endParaRPr lang="en-US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Rg"/>
              </a:rPr>
              <a:t>Use the PowerPoint to help you. 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Rg"/>
              </a:rPr>
              <a:t>Complete on plain paper or in your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Rg"/>
              </a:rPr>
              <a:t>Make sure you have clearly shown who he is, what he did and some other key facts.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Rg"/>
              </a:rPr>
              <a:t>There is a fact sheet for you to use as well.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483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1092</Words>
  <Application>Microsoft Office PowerPoint</Application>
  <PresentationFormat>On-screen Show (4:3)</PresentationFormat>
  <Paragraphs>96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His Childhood</vt:lpstr>
      <vt:lpstr>Teenage Years</vt:lpstr>
      <vt:lpstr>Edison First Job</vt:lpstr>
      <vt:lpstr>Losing His Job</vt:lpstr>
      <vt:lpstr>His First Invention</vt:lpstr>
      <vt:lpstr>The First Electric Lightbulb</vt:lpstr>
      <vt:lpstr>The First Electric Lightbulb</vt:lpstr>
      <vt:lpstr>Making Friends</vt:lpstr>
      <vt:lpstr>Other Inventions</vt:lpstr>
      <vt:lpstr>A Super Inventor</vt:lpstr>
      <vt:lpstr>The End of an Inventor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Lawson</dc:creator>
  <cp:lastModifiedBy>Julie Lawson</cp:lastModifiedBy>
  <cp:revision>110</cp:revision>
  <dcterms:created xsi:type="dcterms:W3CDTF">2021-01-11T09:12:06Z</dcterms:created>
  <dcterms:modified xsi:type="dcterms:W3CDTF">2021-02-09T09:28:15Z</dcterms:modified>
</cp:coreProperties>
</file>