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1"/>
  </p:notesMasterIdLst>
  <p:sldIdLst>
    <p:sldId id="296" r:id="rId10"/>
    <p:sldId id="310" r:id="rId11"/>
    <p:sldId id="298" r:id="rId12"/>
    <p:sldId id="309" r:id="rId13"/>
    <p:sldId id="299" r:id="rId14"/>
    <p:sldId id="300" r:id="rId15"/>
    <p:sldId id="306" r:id="rId16"/>
    <p:sldId id="301" r:id="rId17"/>
    <p:sldId id="304" r:id="rId18"/>
    <p:sldId id="308" r:id="rId19"/>
    <p:sldId id="307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70A2"/>
    <a:srgbClr val="0084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65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496812718?app_id=12296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1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3100" y="2474893"/>
            <a:ext cx="642574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3.4 - How many ways?">
            <a:hlinkClick r:id="" action="ppaction://media"/>
            <a:extLst>
              <a:ext uri="{FF2B5EF4-FFF2-40B4-BE49-F238E27FC236}">
                <a16:creationId xmlns:a16="http://schemas.microsoft.com/office/drawing/2014/main" id="{05AF2DF9-E978-4687-9F93-4D4498230BD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7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Count up in 4s from 4 to 40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2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5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 Count up in 4s from 4 to 40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repeated additions</a:t>
                </a: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multiplications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32421"/>
              </a:xfrm>
              <a:prstGeom prst="rect">
                <a:avLst/>
              </a:prstGeom>
              <a:blipFill>
                <a:blip r:embed="rId5"/>
                <a:stretch>
                  <a:fillRect l="-1707" t="-10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  <a:p>
                <a:pPr lvl="0"/>
                <a:r>
                  <a:rPr lang="en-GB" sz="2800" dirty="0">
                    <a:solidFill>
                      <a:prstClr val="black"/>
                    </a:solidFill>
                  </a:rPr>
                  <a:t>	 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7305" y="4423690"/>
                <a:ext cx="4572000" cy="1384995"/>
              </a:xfrm>
              <a:prstGeom prst="rect">
                <a:avLst/>
              </a:prstGeom>
              <a:blipFill>
                <a:blip r:embed="rId6"/>
                <a:stretch>
                  <a:fillRect t="-4405" b="-118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1363579" y="882316"/>
            <a:ext cx="657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4, 8, 12, 16, 20, 24, 28, 32, 36, 40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0590" y="2141043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76338" y="2562044"/>
            <a:ext cx="401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11020" y="3002409"/>
            <a:ext cx="5962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0589" y="4442482"/>
            <a:ext cx="665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30379" y="4882847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30379" y="5276009"/>
            <a:ext cx="74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40117" y="4387237"/>
            <a:ext cx="709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32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40116" y="4813518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40117" y="5249567"/>
            <a:ext cx="854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246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The children are dressing the snowman.</a:t>
            </a:r>
          </a:p>
          <a:p>
            <a:r>
              <a:rPr lang="en-GB" sz="2800" dirty="0"/>
              <a:t>They have 3 hats and 2 scarves to choose from.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4828" y="2539590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149931"/>
              </p:ext>
            </p:extLst>
          </p:nvPr>
        </p:nvGraphicFramePr>
        <p:xfrm>
          <a:off x="4806103" y="1447594"/>
          <a:ext cx="2407920" cy="2595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Scarf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039652" y="180734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68416" y="181541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50128" y="216708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78892" y="215979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93211" y="25252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23863" y="251547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993211" y="288427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78892" y="290157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71443" y="3298522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13164" y="327247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63473" y="3672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288225" y="366509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19166" y="1828481"/>
            <a:ext cx="2377472" cy="724172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825567" y="2570049"/>
            <a:ext cx="2377472" cy="724172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819166" y="3313921"/>
            <a:ext cx="2377472" cy="724172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9166" y="4303946"/>
                <a:ext cx="2847703" cy="954107"/>
              </a:xfrm>
              <a:prstGeom prst="rect">
                <a:avLst/>
              </a:prstGeom>
              <a:blipFill>
                <a:blip r:embed="rId12"/>
                <a:stretch>
                  <a:fillRect l="-4497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7512" y="365647"/>
            <a:ext cx="7500708" cy="643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What if they have 4 hats and </a:t>
            </a:r>
          </a:p>
          <a:p>
            <a:r>
              <a:rPr lang="en-GB" sz="2800" dirty="0"/>
              <a:t>3 scarves to choose from?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different combinations could they use?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D26C9DC-6C84-4534-819C-87380468B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8416" y="2570464"/>
            <a:ext cx="2690056" cy="322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85D39A-C1DA-4511-A811-FE6349860C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5243">
            <a:off x="745635" y="1106077"/>
            <a:ext cx="1210901" cy="11383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7B1625-699E-43FC-BB88-377B023B92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806" y="1483389"/>
            <a:ext cx="908120" cy="7684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08" y="1958563"/>
            <a:ext cx="1460029" cy="13159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407" y="2069278"/>
            <a:ext cx="1459404" cy="13153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211" y="1229045"/>
            <a:ext cx="1001906" cy="8924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781810"/>
              </p:ext>
            </p:extLst>
          </p:nvPr>
        </p:nvGraphicFramePr>
        <p:xfrm>
          <a:off x="5641994" y="495757"/>
          <a:ext cx="2407920" cy="5562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960">
                  <a:extLst>
                    <a:ext uri="{9D8B030D-6E8A-4147-A177-3AD203B41FA5}">
                      <a16:colId xmlns:a16="http://schemas.microsoft.com/office/drawing/2014/main" val="109500548"/>
                    </a:ext>
                  </a:extLst>
                </a:gridCol>
                <a:gridCol w="1203960">
                  <a:extLst>
                    <a:ext uri="{9D8B030D-6E8A-4147-A177-3AD203B41FA5}">
                      <a16:colId xmlns:a16="http://schemas.microsoft.com/office/drawing/2014/main" val="5477087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Hat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Scarf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464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7894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0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946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9189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440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996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965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828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283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988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481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1357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7975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95412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875543" y="85550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869" y="4607595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05713" y="47502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4307" y="863581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86019" y="1215249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14783" y="120795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29102" y="195228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59754" y="194246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9102" y="231126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14783" y="232856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07334" y="306514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49055" y="303909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899364" y="3439207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24116" y="343172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667694" y="867733"/>
            <a:ext cx="2377472" cy="1090830"/>
          </a:xfrm>
          <a:prstGeom prst="rect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667694" y="1969757"/>
            <a:ext cx="2377472" cy="1109507"/>
          </a:xfrm>
          <a:prstGeom prst="rect">
            <a:avLst/>
          </a:prstGeom>
          <a:solidFill>
            <a:srgbClr val="0084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657218" y="3125566"/>
            <a:ext cx="2377472" cy="1090348"/>
          </a:xfrm>
          <a:prstGeom prst="rect">
            <a:avLst/>
          </a:prstGeom>
          <a:solidFill>
            <a:srgbClr val="E670A2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164" y="3232863"/>
                <a:ext cx="3180291" cy="954107"/>
              </a:xfrm>
              <a:prstGeom prst="rect">
                <a:avLst/>
              </a:prstGeom>
              <a:blipFill>
                <a:blip r:embed="rId12"/>
                <a:stretch>
                  <a:fillRect l="-3831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887" b="97642" l="840" r="9705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08445" y="1311588"/>
            <a:ext cx="1001906" cy="89245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938" y="1995098"/>
            <a:ext cx="1459404" cy="131538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869221" y="1616238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88600" y="159190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837524" y="269846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009857" y="271137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99363" y="381326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pink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009856" y="381580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044679" y="4181983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green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119740" y="457460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blue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05480" y="4958690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yellow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907334" y="4187325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915305" y="4561384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916713" y="4940476"/>
            <a:ext cx="9704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grey</a:t>
            </a:r>
          </a:p>
        </p:txBody>
      </p:sp>
      <p:sp>
        <p:nvSpPr>
          <p:cNvPr id="48" name="Rectangle 47"/>
          <p:cNvSpPr/>
          <p:nvPr/>
        </p:nvSpPr>
        <p:spPr>
          <a:xfrm>
            <a:off x="5637618" y="4229997"/>
            <a:ext cx="2377472" cy="1090348"/>
          </a:xfrm>
          <a:prstGeom prst="rect">
            <a:avLst/>
          </a:prstGeom>
          <a:solidFill>
            <a:schemeClr val="bg2">
              <a:lumMod val="50000"/>
              <a:alpha val="4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588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7" grpId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1" grpId="0" animBg="1"/>
      <p:bldP spid="32" grpId="0" animBg="1"/>
      <p:bldP spid="35" grpId="0"/>
      <p:bldP spid="3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426602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44087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67512" y="365647"/>
            <a:ext cx="711534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Whitney is choosing a piece of fruit and a drink.</a:t>
            </a:r>
          </a:p>
          <a:p>
            <a:r>
              <a:rPr lang="en-GB" sz="2800" dirty="0"/>
              <a:t>How many different possible combinations </a:t>
            </a:r>
          </a:p>
          <a:p>
            <a:r>
              <a:rPr lang="en-GB" sz="2800" dirty="0"/>
              <a:t>are there?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430" y="3033293"/>
            <a:ext cx="909141" cy="11330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07" y="2947987"/>
            <a:ext cx="1258661" cy="12088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74" y="2686146"/>
            <a:ext cx="1459606" cy="1665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2338" y="1189470"/>
            <a:ext cx="1033935" cy="15822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1422" y="1565410"/>
            <a:ext cx="992187" cy="1211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074" y="1606106"/>
            <a:ext cx="1375243" cy="16959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There are 8 possible combinations. </a:t>
                </a:r>
              </a:p>
              <a:p>
                <a:endParaRPr lang="en-GB" sz="2400" dirty="0"/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320" y="4686645"/>
                <a:ext cx="5822793" cy="2123658"/>
              </a:xfrm>
              <a:prstGeom prst="rect">
                <a:avLst/>
              </a:prstGeom>
              <a:blipFill>
                <a:blip r:embed="rId12"/>
                <a:stretch>
                  <a:fillRect l="-2199" t="-28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6364" y="2843194"/>
            <a:ext cx="1305665" cy="1489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22" y="4575805"/>
            <a:ext cx="1427798" cy="17223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468" y="526604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54087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Rectangle 6"/>
          <p:cNvSpPr/>
          <p:nvPr/>
        </p:nvSpPr>
        <p:spPr>
          <a:xfrm>
            <a:off x="623166" y="375609"/>
            <a:ext cx="7754430" cy="29392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Dexter is choosing an ice-cream.</a:t>
            </a:r>
          </a:p>
          <a:p>
            <a:r>
              <a:rPr lang="en-GB" sz="2800" dirty="0"/>
              <a:t>He chooses one flavour of ice-cream and one sauce.</a:t>
            </a:r>
          </a:p>
          <a:p>
            <a:endParaRPr lang="en-GB" sz="1100" dirty="0"/>
          </a:p>
          <a:p>
            <a:r>
              <a:rPr lang="en-GB" sz="2800" dirty="0"/>
              <a:t>There are 8 different ice-cream flavours.</a:t>
            </a:r>
          </a:p>
          <a:p>
            <a:endParaRPr lang="en-GB" sz="800" dirty="0"/>
          </a:p>
          <a:p>
            <a:r>
              <a:rPr lang="en-GB" sz="2800" dirty="0"/>
              <a:t>How many different sauces are there?</a:t>
            </a:r>
            <a:endParaRPr lang="en-GB" sz="2400" dirty="0"/>
          </a:p>
          <a:p>
            <a:endParaRPr lang="en-GB" sz="2400" dirty="0"/>
          </a:p>
          <a:p>
            <a:endParaRPr lang="en-GB" sz="28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2244046" y="4964530"/>
            <a:ext cx="3234640" cy="861611"/>
            <a:chOff x="2166001" y="2589245"/>
            <a:chExt cx="3234656" cy="861611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2215503" y="2589245"/>
              <a:ext cx="3135654" cy="846829"/>
            </a:xfrm>
            <a:prstGeom prst="wedgeRoundRectCallout">
              <a:avLst>
                <a:gd name="adj1" fmla="val -70251"/>
                <a:gd name="adj2" fmla="val 13827"/>
                <a:gd name="adj3" fmla="val 16667"/>
              </a:avLst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166001" y="2619859"/>
              <a:ext cx="3234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There are 24 different possible combinations.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00644">
            <a:off x="6259899" y="1011583"/>
            <a:ext cx="2109137" cy="1963679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844511" y="2913963"/>
            <a:ext cx="3938202" cy="753979"/>
            <a:chOff x="844511" y="2673333"/>
            <a:chExt cx="3938202" cy="75397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3600" dirty="0"/>
                    <a:t>8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3600" dirty="0"/>
                    <a:t>          </a:t>
                  </a:r>
                  <a14:m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/>
                    <a:t> 24</a:t>
                  </a:r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4511" y="2727158"/>
                  <a:ext cx="3938202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4799" t="-15094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angle 29"/>
            <p:cNvSpPr/>
            <p:nvPr/>
          </p:nvSpPr>
          <p:spPr>
            <a:xfrm>
              <a:off x="1784250" y="2673333"/>
              <a:ext cx="719569" cy="75397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24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5590" y="2662257"/>
                <a:ext cx="3938202" cy="2246769"/>
              </a:xfrm>
              <a:prstGeom prst="rect">
                <a:avLst/>
              </a:prstGeom>
              <a:blipFill>
                <a:blip r:embed="rId9"/>
                <a:stretch>
                  <a:fillRect l="-3251" t="-2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209163" y="4040102"/>
            <a:ext cx="2997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591" y="4047493"/>
                <a:ext cx="2997227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3" y="4039431"/>
                <a:ext cx="2997227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185" y="4031369"/>
                <a:ext cx="2997227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894755" y="2921793"/>
            <a:ext cx="1572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757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3" grpId="0"/>
      <p:bldP spid="34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427217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2.2|3.9|4|5.6|2.8|2.5|2.9|3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|2.2|6.1|4.3|1.5|2.3|0.9|14|0.9|1.3|1|8.7|1|1.3|0.6|3.5|2.8|2.1|4.1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5|6|2.1|0.9|5.1|0.5|1.8|0.9|2|0.7|7.7|2.4|0.4|0.4|0.3|0.2|1.6|0.4|0.3|0.2|0.4|0.3|1.3|0.5|0.2|0.3|0.3|0.3|3.5|1.4|1.5|1.6|8.7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3.9|4.4|3.3|1.9|2.1|1.9|5.5|0.9|0.8|1.8|2.3|11.8|3.8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7|6.1|7.1|3.2|5.8|2.4|4.3|7.4|8.5|14.3|6.8|3.4|3.6|3.6|1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terms/"/>
    <ds:schemaRef ds:uri="http://schemas.microsoft.com/office/infopath/2007/PartnerControls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12363</TotalTime>
  <Words>427</Words>
  <Application>Microsoft Office PowerPoint</Application>
  <PresentationFormat>On-screen Show (4:3)</PresentationFormat>
  <Paragraphs>142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223</cp:revision>
  <dcterms:created xsi:type="dcterms:W3CDTF">2019-07-05T11:02:13Z</dcterms:created>
  <dcterms:modified xsi:type="dcterms:W3CDTF">2021-01-11T13:14:28Z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