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4.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5.xml" ContentType="application/vnd.openxmlformats-officedocument.theme+xml"/>
  <Override PartName="/ppt/slideLayouts/slideLayout41.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6" r:id="rId5"/>
    <p:sldMasterId id="2147483685" r:id="rId6"/>
    <p:sldMasterId id="2147483719" r:id="rId7"/>
    <p:sldMasterId id="2147483813" r:id="rId8"/>
    <p:sldMasterId id="2147483890" r:id="rId9"/>
  </p:sldMasterIdLst>
  <p:notesMasterIdLst>
    <p:notesMasterId r:id="rId25"/>
  </p:notesMasterIdLst>
  <p:sldIdLst>
    <p:sldId id="649" r:id="rId10"/>
    <p:sldId id="618" r:id="rId11"/>
    <p:sldId id="599" r:id="rId12"/>
    <p:sldId id="604" r:id="rId13"/>
    <p:sldId id="642" r:id="rId14"/>
    <p:sldId id="596" r:id="rId15"/>
    <p:sldId id="539" r:id="rId16"/>
    <p:sldId id="573" r:id="rId17"/>
    <p:sldId id="650" r:id="rId18"/>
    <p:sldId id="594" r:id="rId19"/>
    <p:sldId id="547" r:id="rId20"/>
    <p:sldId id="548" r:id="rId21"/>
    <p:sldId id="541" r:id="rId22"/>
    <p:sldId id="651" r:id="rId23"/>
    <p:sldId id="584"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6756405-7299-F2B4-85E4-970F550319A2}" name="Lizzy Jones" initials="LJ" userId="S::lizzy.jones@y-e.org.uk::f2f36032-35e3-4ead-8b48-8876d8243b05" providerId="AD"/>
  <p188:author id="{BF8E181A-C8A7-C650-88AA-C21CC3A1551A}" name="Nikoletta Isant" initials="NI" userId="S::nikoletta.isant@y-e.org.uk::cf4e8a06-fd5f-450c-a367-7fea2537b390" providerId="AD"/>
  <p188:author id="{3412CF2D-7FC4-257E-E3DF-0EB3A271DF41}" name="Liz Booth" initials="LB" userId="S::liz.booth@y-e.org.uk::2115e261-9d77-4550-9ca4-f98225bd55f1"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iz" initials="L" lastIdx="5" clrIdx="0">
    <p:extLst>
      <p:ext uri="{19B8F6BF-5375-455C-9EA6-DF929625EA0E}">
        <p15:presenceInfo xmlns:p15="http://schemas.microsoft.com/office/powerpoint/2012/main" userId="S::liz.booth@y-e.org.uk::2115e261-9d77-4550-9ca4-f98225bd55f1" providerId="AD"/>
      </p:ext>
    </p:extLst>
  </p:cmAuthor>
  <p:cmAuthor id="2" name="Natalie Marshall" initials="NM" lastIdx="10" clrIdx="1">
    <p:extLst>
      <p:ext uri="{19B8F6BF-5375-455C-9EA6-DF929625EA0E}">
        <p15:presenceInfo xmlns:p15="http://schemas.microsoft.com/office/powerpoint/2012/main" userId="S::natalie.marshall@y-e.org.uk::efaf042d-e5ca-4733-a26a-8306cdf2829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200"/>
    <a:srgbClr val="B8BF0D"/>
    <a:srgbClr val="055A60"/>
    <a:srgbClr val="FF3399"/>
    <a:srgbClr val="BED600"/>
    <a:srgbClr val="0A1234"/>
    <a:srgbClr val="E60088"/>
    <a:srgbClr val="1CB6B6"/>
    <a:srgbClr val="1DC7D9"/>
    <a:srgbClr val="FF8B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F2CD92-EF23-43EA-9806-8BD0AFE8A9D8}" v="3" dt="2023-04-24T12:01:53.2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69" autoAdjust="0"/>
    <p:restoredTop sz="69231" autoAdjust="0"/>
  </p:normalViewPr>
  <p:slideViewPr>
    <p:cSldViewPr snapToGrid="0">
      <p:cViewPr varScale="1">
        <p:scale>
          <a:sx n="73" d="100"/>
          <a:sy n="73" d="100"/>
        </p:scale>
        <p:origin x="1999" y="48"/>
      </p:cViewPr>
      <p:guideLst>
        <p:guide orient="horz" pos="2160"/>
        <p:guide pos="2880"/>
      </p:guideLst>
    </p:cSldViewPr>
  </p:slideViewPr>
  <p:notesTextViewPr>
    <p:cViewPr>
      <p:scale>
        <a:sx n="125" d="100"/>
        <a:sy n="125" d="100"/>
      </p:scale>
      <p:origin x="0" y="0"/>
    </p:cViewPr>
  </p:notesTextViewPr>
  <p:notesViewPr>
    <p:cSldViewPr snapToGrid="0">
      <p:cViewPr>
        <p:scale>
          <a:sx n="1" d="2"/>
          <a:sy n="1" d="2"/>
        </p:scale>
        <p:origin x="972" y="2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2.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32"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viewProps" Target="viewProps.xml"/><Relationship Id="rId10" Type="http://schemas.openxmlformats.org/officeDocument/2006/relationships/slide" Target="slides/slide1.xml"/><Relationship Id="rId19" Type="http://schemas.openxmlformats.org/officeDocument/2006/relationships/slide" Target="slides/slide10.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4C2E8B5-F7DB-424F-91A5-8A98E6616DE7}" type="datetimeFigureOut">
              <a:rPr lang="en-GB" smtClean="0"/>
              <a:t>21/05/2023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F3FF3E-2677-45C7-B261-5948C2B666A1}" type="slidenum">
              <a:rPr lang="en-GB" smtClean="0"/>
              <a:t>‹#›</a:t>
            </a:fld>
            <a:endParaRPr lang="en-GB"/>
          </a:p>
        </p:txBody>
      </p:sp>
    </p:spTree>
    <p:extLst>
      <p:ext uri="{BB962C8B-B14F-4D97-AF65-F5344CB8AC3E}">
        <p14:creationId xmlns:p14="http://schemas.microsoft.com/office/powerpoint/2010/main" val="32644916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a:t>
            </a:r>
          </a:p>
          <a:p>
            <a:endParaRPr lang="en-GB" dirty="0"/>
          </a:p>
          <a:p>
            <a:r>
              <a:rPr lang="en-GB" b="1" dirty="0"/>
              <a:t>Introduction</a:t>
            </a:r>
          </a:p>
          <a:p>
            <a:endParaRPr lang="en-GB" dirty="0"/>
          </a:p>
          <a:p>
            <a:r>
              <a:rPr lang="en-GB" dirty="0"/>
              <a:t>The PowerPoint presentation provides:</a:t>
            </a:r>
            <a:br>
              <a:rPr lang="en-GB" dirty="0"/>
            </a:br>
            <a:endParaRPr lang="en-GB" dirty="0"/>
          </a:p>
          <a:p>
            <a:r>
              <a:rPr lang="en-GB" dirty="0"/>
              <a:t>An introduction to the Fiver challenge and how it will work across the 4 weeks.</a:t>
            </a:r>
          </a:p>
          <a:p>
            <a:r>
              <a:rPr lang="en-GB" dirty="0"/>
              <a:t>An activity to encourage pupils to think about what it means to be an entrepreneur.</a:t>
            </a:r>
          </a:p>
          <a:p>
            <a:r>
              <a:rPr lang="en-GB" dirty="0"/>
              <a:t>The opportunity to listen to other young entrepreneurs and learn from their experience.</a:t>
            </a:r>
          </a:p>
          <a:p>
            <a:endParaRPr lang="en-GB" dirty="0"/>
          </a:p>
          <a:p>
            <a:r>
              <a:rPr lang="en-GB" b="1" dirty="0"/>
              <a:t>Guiding you through the 4 week challenge</a:t>
            </a:r>
          </a:p>
          <a:p>
            <a:r>
              <a:rPr lang="en-GB" dirty="0"/>
              <a:t>We have also provided weekly slides corresponding with the 4 weeks of the Fiver challenge.</a:t>
            </a:r>
          </a:p>
          <a:p>
            <a:endParaRPr lang="en-GB" dirty="0"/>
          </a:p>
          <a:p>
            <a:r>
              <a:rPr lang="en-GB" dirty="0"/>
              <a:t>Each of the further 4 presentations can be found on the fiver website, within the weekly sections and contain:</a:t>
            </a:r>
          </a:p>
          <a:p>
            <a:r>
              <a:rPr lang="en-GB" dirty="0"/>
              <a:t>A reminder of the tasks the pupils will need to think about and complete that week together with a list of resources that will help them.</a:t>
            </a:r>
          </a:p>
          <a:p>
            <a:r>
              <a:rPr lang="en-GB" dirty="0"/>
              <a:t>An activity that is linked to the tasks for that week to help them to succeed.</a:t>
            </a:r>
          </a:p>
          <a:p>
            <a:endParaRPr lang="en-GB" dirty="0"/>
          </a:p>
          <a:p>
            <a:r>
              <a:rPr lang="en-GB" b="1" dirty="0"/>
              <a:t>Note: </a:t>
            </a:r>
            <a:r>
              <a:rPr lang="en-GB" dirty="0"/>
              <a:t>Depending on how much time you have in advance of the challenge you may want to do some of the introductory activities earlier.</a:t>
            </a:r>
          </a:p>
          <a:p>
            <a:endParaRPr lang="en-GB" dirty="0"/>
          </a:p>
        </p:txBody>
      </p:sp>
      <p:sp>
        <p:nvSpPr>
          <p:cNvPr id="4" name="Slide Number Placeholder 3"/>
          <p:cNvSpPr>
            <a:spLocks noGrp="1"/>
          </p:cNvSpPr>
          <p:nvPr>
            <p:ph type="sldNum" sz="quarter" idx="10"/>
          </p:nvPr>
        </p:nvSpPr>
        <p:spPr/>
        <p:txBody>
          <a:bodyPr/>
          <a:lstStyle/>
          <a:p>
            <a:fld id="{B1F3FF3E-2677-45C7-B261-5948C2B666A1}" type="slidenum">
              <a:rPr lang="en-GB" smtClean="0"/>
              <a:t>1</a:t>
            </a:fld>
            <a:endParaRPr lang="en-GB"/>
          </a:p>
        </p:txBody>
      </p:sp>
    </p:spTree>
    <p:extLst>
      <p:ext uri="{BB962C8B-B14F-4D97-AF65-F5344CB8AC3E}">
        <p14:creationId xmlns:p14="http://schemas.microsoft.com/office/powerpoint/2010/main" val="516801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a:t>
            </a:r>
            <a:endParaRPr lang="en-GB" b="1" dirty="0">
              <a:cs typeface="Calibri"/>
            </a:endParaRPr>
          </a:p>
          <a:p>
            <a:endParaRPr lang="en-GB" dirty="0"/>
          </a:p>
          <a:p>
            <a:r>
              <a:rPr lang="en-GB" dirty="0"/>
              <a:t>Young Enterprise mission. </a:t>
            </a:r>
            <a:endParaRPr lang="en-GB" dirty="0">
              <a:cs typeface="Calibri"/>
            </a:endParaRPr>
          </a:p>
          <a:p>
            <a:br>
              <a:rPr lang="en-GB" dirty="0">
                <a:cs typeface="+mn-lt"/>
              </a:rPr>
            </a:br>
            <a:r>
              <a:rPr lang="en-GB" dirty="0"/>
              <a:t>On the slide the mission of Young Enterprise is presented in language more accessible to the pupils. The official YE mission and vision are below:</a:t>
            </a:r>
            <a:endParaRPr lang="en-GB" sz="1800" dirty="0">
              <a:latin typeface="Arial" panose="020B0604020202020204" pitchFamily="34" charset="0"/>
              <a:cs typeface="Arial" panose="020B0604020202020204" pitchFamily="34" charset="0"/>
            </a:endParaRPr>
          </a:p>
          <a:p>
            <a:pPr>
              <a:lnSpc>
                <a:spcPct val="90000"/>
              </a:lnSpc>
            </a:pPr>
            <a:br>
              <a:rPr lang="en-GB" altLang="en-US" sz="1200" dirty="0">
                <a:latin typeface="Arial" panose="020B0604020202020204" pitchFamily="34" charset="0"/>
                <a:cs typeface="Arial" panose="020B0604020202020204" pitchFamily="34" charset="0"/>
              </a:rPr>
            </a:br>
            <a:r>
              <a:rPr lang="en-GB" altLang="en-US" sz="1200" dirty="0">
                <a:latin typeface="Arial"/>
                <a:cs typeface="Arial"/>
              </a:rPr>
              <a:t>Young Enterprise (part of Junior Achievement Europe) is the UK’s leading charity that empowers young people to harness their personal, financial and business skills and has been running since 1963.</a:t>
            </a:r>
          </a:p>
          <a:p>
            <a:pPr>
              <a:lnSpc>
                <a:spcPct val="90000"/>
              </a:lnSpc>
            </a:pPr>
            <a:endParaRPr lang="en-GB" altLang="en-US" sz="1200" dirty="0">
              <a:latin typeface="Arial" panose="020B0604020202020204" pitchFamily="34" charset="0"/>
              <a:cs typeface="Arial" panose="020B0604020202020204" pitchFamily="34" charset="0"/>
            </a:endParaRPr>
          </a:p>
          <a:p>
            <a:pPr>
              <a:lnSpc>
                <a:spcPct val="90000"/>
              </a:lnSpc>
            </a:pPr>
            <a:r>
              <a:rPr lang="en-GB" altLang="en-US" sz="1200" dirty="0">
                <a:latin typeface="Arial"/>
                <a:cs typeface="Arial"/>
              </a:rPr>
              <a:t>We run a range of enterprise and financial education programmes for young people aged 4 – 25.</a:t>
            </a:r>
          </a:p>
          <a:p>
            <a:pPr>
              <a:lnSpc>
                <a:spcPct val="90000"/>
              </a:lnSpc>
            </a:pPr>
            <a:endParaRPr lang="en-GB" sz="1200" dirty="0">
              <a:latin typeface="Arial" panose="020B0604020202020204" pitchFamily="34" charset="0"/>
              <a:cs typeface="Arial" panose="020B0604020202020204" pitchFamily="34" charset="0"/>
            </a:endParaRPr>
          </a:p>
          <a:p>
            <a:pPr fontAlgn="base"/>
            <a:r>
              <a:rPr lang="en-GB" sz="1200" b="1" dirty="0">
                <a:latin typeface="Arial"/>
                <a:cs typeface="Arial"/>
              </a:rPr>
              <a:t>Our Mission </a:t>
            </a:r>
            <a:r>
              <a:rPr lang="en-GB" sz="1200" dirty="0">
                <a:latin typeface="Arial"/>
                <a:cs typeface="Arial"/>
              </a:rPr>
              <a:t>- To</a:t>
            </a:r>
            <a:r>
              <a:rPr lang="en-US" sz="1200" dirty="0">
                <a:latin typeface="Arial"/>
                <a:cs typeface="Arial"/>
              </a:rPr>
              <a:t> empower young people to discover, develop and celebrate their skills and potential.</a:t>
            </a:r>
          </a:p>
          <a:p>
            <a:pPr fontAlgn="base"/>
            <a:endParaRPr lang="en-US" sz="1200" dirty="0">
              <a:latin typeface="Arial" panose="020B0604020202020204" pitchFamily="34" charset="0"/>
              <a:cs typeface="Arial" panose="020B0604020202020204" pitchFamily="34" charset="0"/>
            </a:endParaRPr>
          </a:p>
          <a:p>
            <a:r>
              <a:rPr lang="en-GB" sz="1200" b="1" dirty="0">
                <a:latin typeface="Arial"/>
                <a:cs typeface="Arial"/>
              </a:rPr>
              <a:t>Our Vision </a:t>
            </a:r>
            <a:r>
              <a:rPr lang="en-GB" sz="1200" dirty="0">
                <a:latin typeface="Arial"/>
                <a:cs typeface="Arial"/>
              </a:rPr>
              <a:t>- </a:t>
            </a:r>
            <a:r>
              <a:rPr lang="en-GB" sz="1800" dirty="0">
                <a:effectLst/>
                <a:latin typeface="Segoe UI" panose="020B0502040204020203" pitchFamily="34" charset="0"/>
              </a:rPr>
              <a:t>Every young person has the opportunity to learn the vital skills and enterprising mindset needed to earn and look after their money and make a positive contribution to their community.</a:t>
            </a:r>
            <a:endParaRPr lang="en-GB" sz="1800" dirty="0">
              <a:effectLst/>
              <a:latin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B1F3FF3E-2677-45C7-B261-5948C2B666A1}" type="slidenum">
              <a:rPr lang="en-GB" smtClean="0"/>
              <a:t>2</a:t>
            </a:fld>
            <a:endParaRPr lang="en-GB"/>
          </a:p>
        </p:txBody>
      </p:sp>
    </p:spTree>
    <p:extLst>
      <p:ext uri="{BB962C8B-B14F-4D97-AF65-F5344CB8AC3E}">
        <p14:creationId xmlns:p14="http://schemas.microsoft.com/office/powerpoint/2010/main" val="1958292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a:t>
            </a:r>
          </a:p>
          <a:p>
            <a:endParaRPr lang="en-GB" dirty="0"/>
          </a:p>
          <a:p>
            <a:r>
              <a:rPr lang="en-GB" dirty="0"/>
              <a:t>This slide provides an overview of the Fiver Challenge.</a:t>
            </a:r>
            <a:endParaRPr lang="en-GB" dirty="0">
              <a:cs typeface="Calibri"/>
            </a:endParaRPr>
          </a:p>
          <a:p>
            <a:endParaRPr lang="en-GB" dirty="0"/>
          </a:p>
          <a:p>
            <a:r>
              <a:rPr lang="en-GB" dirty="0"/>
              <a:t>This is intended to excite the pupils about exploring their ideas and putting them into practice.</a:t>
            </a:r>
            <a:endParaRPr lang="en-GB" dirty="0">
              <a:cs typeface="Calibri"/>
            </a:endParaRPr>
          </a:p>
          <a:p>
            <a:endParaRPr lang="en-GB" dirty="0">
              <a:cs typeface="Calibri"/>
            </a:endParaRPr>
          </a:p>
          <a:p>
            <a:r>
              <a:rPr lang="en-GB" b="1" dirty="0">
                <a:cs typeface="Calibri"/>
              </a:rPr>
              <a:t>Note: </a:t>
            </a:r>
            <a:r>
              <a:rPr lang="en-GB" dirty="0"/>
              <a:t>Use the word guide throughout the presentations to provide pupils with explanations all of term used across the programme such as 'profit'.</a:t>
            </a:r>
            <a:endParaRPr lang="en-GB" dirty="0">
              <a:cs typeface="Calibri"/>
            </a:endParaRPr>
          </a:p>
        </p:txBody>
      </p:sp>
      <p:sp>
        <p:nvSpPr>
          <p:cNvPr id="4" name="Slide Number Placeholder 3"/>
          <p:cNvSpPr>
            <a:spLocks noGrp="1"/>
          </p:cNvSpPr>
          <p:nvPr>
            <p:ph type="sldNum" sz="quarter" idx="10"/>
          </p:nvPr>
        </p:nvSpPr>
        <p:spPr/>
        <p:txBody>
          <a:bodyPr/>
          <a:lstStyle/>
          <a:p>
            <a:fld id="{B1F3FF3E-2677-45C7-B261-5948C2B666A1}" type="slidenum">
              <a:rPr lang="en-GB" smtClean="0"/>
              <a:t>3</a:t>
            </a:fld>
            <a:endParaRPr lang="en-GB"/>
          </a:p>
        </p:txBody>
      </p:sp>
    </p:spTree>
    <p:extLst>
      <p:ext uri="{BB962C8B-B14F-4D97-AF65-F5344CB8AC3E}">
        <p14:creationId xmlns:p14="http://schemas.microsoft.com/office/powerpoint/2010/main" val="32457867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The Fiver Challenge </a:t>
            </a:r>
          </a:p>
          <a:p>
            <a:endParaRPr lang="en-GB" b="1" dirty="0"/>
          </a:p>
          <a:p>
            <a:r>
              <a:rPr lang="en-GB" dirty="0"/>
              <a:t>This slide provide an overview of the 4 week plan which explains in detail what the pupils will be doing and when the competitions are taking place. </a:t>
            </a:r>
          </a:p>
          <a:p>
            <a:endParaRPr lang="en-GB" dirty="0"/>
          </a:p>
          <a:p>
            <a:r>
              <a:rPr lang="en-GB" dirty="0"/>
              <a:t>The logo competition closes on the Friday of the first week.</a:t>
            </a:r>
          </a:p>
          <a:p>
            <a:endParaRPr lang="en-GB" dirty="0"/>
          </a:p>
          <a:p>
            <a:r>
              <a:rPr lang="en-GB" dirty="0"/>
              <a:t>The sales pitch competition closes on the Friday of the third week. </a:t>
            </a:r>
          </a:p>
          <a:p>
            <a:endParaRPr lang="en-GB" dirty="0"/>
          </a:p>
          <a:p>
            <a:r>
              <a:rPr lang="en-GB" dirty="0"/>
              <a:t>The national competition closes a week after the challenge ends.  </a:t>
            </a:r>
          </a:p>
          <a:p>
            <a:endParaRPr lang="en-GB" dirty="0"/>
          </a:p>
          <a:p>
            <a:r>
              <a:rPr lang="en-GB" dirty="0"/>
              <a:t>Competition dates and closing times can be found on the fiver website at www.fiverchallenge.org.uk - mark them in your calendars to ensure you don’t miss out!</a:t>
            </a:r>
          </a:p>
          <a:p>
            <a:endParaRPr lang="en-GB" dirty="0"/>
          </a:p>
        </p:txBody>
      </p:sp>
      <p:sp>
        <p:nvSpPr>
          <p:cNvPr id="4" name="Slide Number Placeholder 3"/>
          <p:cNvSpPr>
            <a:spLocks noGrp="1"/>
          </p:cNvSpPr>
          <p:nvPr>
            <p:ph type="sldNum" sz="quarter" idx="10"/>
          </p:nvPr>
        </p:nvSpPr>
        <p:spPr/>
        <p:txBody>
          <a:bodyPr/>
          <a:lstStyle/>
          <a:p>
            <a:fld id="{B1F3FF3E-2677-45C7-B261-5948C2B666A1}" type="slidenum">
              <a:rPr lang="en-GB" smtClean="0"/>
              <a:t>4</a:t>
            </a:fld>
            <a:endParaRPr lang="en-GB"/>
          </a:p>
        </p:txBody>
      </p:sp>
    </p:spTree>
    <p:extLst>
      <p:ext uri="{BB962C8B-B14F-4D97-AF65-F5344CB8AC3E}">
        <p14:creationId xmlns:p14="http://schemas.microsoft.com/office/powerpoint/2010/main" val="5219748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a:t>
            </a:r>
          </a:p>
          <a:p>
            <a:endParaRPr lang="en-GB" dirty="0"/>
          </a:p>
          <a:p>
            <a:r>
              <a:rPr lang="en-GB" dirty="0"/>
              <a:t>The Fiver Challenge is aimed at encouraging pupils to develop their confidence, creativity, communication and problem-solving skills. These are some skills identified in entrepreneurs. </a:t>
            </a:r>
          </a:p>
          <a:p>
            <a:endParaRPr lang="en-GB" dirty="0"/>
          </a:p>
          <a:p>
            <a:r>
              <a:rPr lang="en-GB" dirty="0"/>
              <a:t>This activity is designed to help them to recognise people they are familiar with and perhaps less so – and to think about what makes these people entrepreneurs. </a:t>
            </a:r>
          </a:p>
          <a:p>
            <a:endParaRPr lang="en-GB" dirty="0"/>
          </a:p>
          <a:p>
            <a:r>
              <a:rPr lang="en-GB" dirty="0"/>
              <a:t>Ask the pupils do they understand the word? </a:t>
            </a:r>
          </a:p>
          <a:p>
            <a:r>
              <a:rPr lang="en-GB" dirty="0"/>
              <a:t>Explain to them what it means.  </a:t>
            </a:r>
          </a:p>
          <a:p>
            <a:endParaRPr lang="en-GB" dirty="0"/>
          </a:p>
          <a:p>
            <a:r>
              <a:rPr lang="en-GB" b="1" dirty="0"/>
              <a:t>Definition: </a:t>
            </a:r>
            <a:r>
              <a:rPr lang="en-GB" b="0" i="0" dirty="0">
                <a:solidFill>
                  <a:srgbClr val="202124"/>
                </a:solidFill>
                <a:effectLst/>
                <a:latin typeface="arial" panose="020B0604020202020204" pitchFamily="34" charset="0"/>
              </a:rPr>
              <a:t>someone who starts their own company or business, seeking to make a profit and/or a difference in the world.</a:t>
            </a:r>
          </a:p>
          <a:p>
            <a:endParaRPr lang="en-GB" dirty="0"/>
          </a:p>
          <a:p>
            <a:r>
              <a:rPr lang="en-GB" dirty="0"/>
              <a:t>Do they know any entrepreneurs? You can then show them the next slide. </a:t>
            </a:r>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B1F3FF3E-2677-45C7-B261-5948C2B666A1}" type="slidenum">
              <a:rPr lang="en-GB" smtClean="0"/>
              <a:t>5</a:t>
            </a:fld>
            <a:endParaRPr lang="en-GB"/>
          </a:p>
        </p:txBody>
      </p:sp>
    </p:spTree>
    <p:extLst>
      <p:ext uri="{BB962C8B-B14F-4D97-AF65-F5344CB8AC3E}">
        <p14:creationId xmlns:p14="http://schemas.microsoft.com/office/powerpoint/2010/main" val="20399517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b="1" dirty="0"/>
              <a:t>Teacher Notes</a:t>
            </a:r>
          </a:p>
          <a:p>
            <a:endParaRPr lang="en-GB" dirty="0"/>
          </a:p>
          <a:p>
            <a:r>
              <a:rPr lang="en-GB" dirty="0"/>
              <a:t>Ask your pupils if they recognise any of the entrepreneurs in this slide. Their names will appear on a mouse click for you to reveal.</a:t>
            </a:r>
          </a:p>
          <a:p>
            <a:endParaRPr lang="en-GB" dirty="0"/>
          </a:p>
          <a:p>
            <a:r>
              <a:rPr lang="en-US" dirty="0"/>
              <a:t>Do they know who these people are?</a:t>
            </a:r>
          </a:p>
          <a:p>
            <a:r>
              <a:rPr lang="en-US" dirty="0"/>
              <a:t>Where have they seen them?</a:t>
            </a:r>
          </a:p>
          <a:p>
            <a:r>
              <a:rPr lang="en-US" dirty="0"/>
              <a:t>What makes them entrepreneurs?</a:t>
            </a:r>
          </a:p>
          <a:p>
            <a:endParaRPr lang="en-GB" dirty="0"/>
          </a:p>
          <a:p>
            <a:endParaRPr lang="en-GB" dirty="0"/>
          </a:p>
          <a:p>
            <a:r>
              <a:rPr lang="en-GB" sz="1100" b="0" dirty="0">
                <a:latin typeface="+mj-lt"/>
              </a:rPr>
              <a:t>Omari McQueen – </a:t>
            </a:r>
            <a:r>
              <a:rPr lang="en-GB" sz="1100" b="0" i="0" dirty="0">
                <a:solidFill>
                  <a:srgbClr val="202124"/>
                </a:solidFill>
                <a:effectLst/>
                <a:latin typeface="+mj-lt"/>
              </a:rPr>
              <a:t>an 11-year old entrepreneur from London, England, is considered to be the youngest award-winning vegan chef in the country. He is also one of the youngest restaurateurs in the world, as he has recently become the founder and CEO of his own plant-based restaurant called </a:t>
            </a:r>
            <a:r>
              <a:rPr lang="en-GB" sz="1100" b="0" i="0" dirty="0" err="1">
                <a:solidFill>
                  <a:srgbClr val="202124"/>
                </a:solidFill>
                <a:effectLst/>
                <a:latin typeface="+mj-lt"/>
              </a:rPr>
              <a:t>Dipalicious</a:t>
            </a:r>
            <a:r>
              <a:rPr lang="en-GB" sz="1100" b="0" i="0" dirty="0">
                <a:solidFill>
                  <a:srgbClr val="202124"/>
                </a:solidFill>
                <a:effectLst/>
                <a:latin typeface="+mj-lt"/>
              </a:rPr>
              <a:t>.</a:t>
            </a:r>
            <a:endParaRPr lang="en-GB" sz="1100" b="0" dirty="0">
              <a:latin typeface="+mj-lt"/>
            </a:endParaRPr>
          </a:p>
          <a:p>
            <a:endParaRPr lang="en-GB" dirty="0"/>
          </a:p>
          <a:p>
            <a:r>
              <a:rPr lang="en-GB" dirty="0"/>
              <a:t>Harpreet Kaur – a </a:t>
            </a:r>
            <a:r>
              <a:rPr lang="en-GB" b="0" i="0" dirty="0">
                <a:solidFill>
                  <a:srgbClr val="202124"/>
                </a:solidFill>
                <a:effectLst/>
                <a:latin typeface="arial" panose="020B0604020202020204" pitchFamily="34" charset="0"/>
              </a:rPr>
              <a:t>dessert parlour owner and businesswoman from Birmingham, England, who won the Apprentice UK 2022 and Lord Sugar’s investment to expand her business. </a:t>
            </a:r>
          </a:p>
          <a:p>
            <a:endParaRPr lang="en-GB" b="0" i="0" dirty="0">
              <a:solidFill>
                <a:srgbClr val="202124"/>
              </a:solidFill>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Makaila Ulmer – a young entrepreneur, </a:t>
            </a:r>
            <a:r>
              <a:rPr lang="en-GB" b="0" i="0" dirty="0">
                <a:solidFill>
                  <a:srgbClr val="202124"/>
                </a:solidFill>
                <a:effectLst/>
                <a:latin typeface="arial" panose="020B0604020202020204" pitchFamily="34" charset="0"/>
              </a:rPr>
              <a:t>bee ambassador, social entrepreneur and author from America, who </a:t>
            </a:r>
            <a:r>
              <a:rPr lang="en-GB" b="0" i="0" dirty="0">
                <a:solidFill>
                  <a:srgbClr val="4D5156"/>
                </a:solidFill>
                <a:effectLst/>
                <a:latin typeface="arial" panose="020B0604020202020204" pitchFamily="34" charset="0"/>
              </a:rPr>
              <a:t>started her journey with a lemonade business </a:t>
            </a:r>
            <a:r>
              <a:rPr lang="en-GB" b="0" i="0" dirty="0">
                <a:solidFill>
                  <a:srgbClr val="202124"/>
                </a:solidFill>
                <a:effectLst/>
                <a:latin typeface="arial" panose="020B0604020202020204" pitchFamily="34" charset="0"/>
              </a:rPr>
              <a:t>in kindergarten for a children's business competition</a:t>
            </a:r>
            <a:r>
              <a:rPr lang="en-GB" b="0" i="0" dirty="0">
                <a:solidFill>
                  <a:srgbClr val="4D5156"/>
                </a:solidFill>
                <a:effectLst/>
                <a:latin typeface="arial" panose="020B0604020202020204" pitchFamily="34" charset="0"/>
              </a:rPr>
              <a:t> and as she continued beyond the competition, her lemonade is now sold in over 1500 stores. Makaila donates</a:t>
            </a:r>
            <a:r>
              <a:rPr lang="en-GB" b="0" i="0" dirty="0">
                <a:solidFill>
                  <a:srgbClr val="202124"/>
                </a:solidFill>
                <a:effectLst/>
                <a:latin typeface="arial" panose="020B0604020202020204" pitchFamily="34" charset="0"/>
              </a:rPr>
              <a:t> a portion of sales to bee conservation and has written a business memoir from a 15-year old entrepreneur.</a:t>
            </a:r>
          </a:p>
          <a:p>
            <a:endParaRPr lang="en-GB" b="0" dirty="0"/>
          </a:p>
          <a:p>
            <a:r>
              <a:rPr lang="en-GB" dirty="0"/>
              <a:t>Steven Bartlett - </a:t>
            </a:r>
            <a:r>
              <a:rPr lang="en-GB" b="0" i="0" dirty="0">
                <a:solidFill>
                  <a:srgbClr val="4D5156"/>
                </a:solidFill>
                <a:effectLst/>
                <a:latin typeface="arial" panose="020B0604020202020204" pitchFamily="34" charset="0"/>
              </a:rPr>
              <a:t>a British businessman, entrepreneur and television personality. He is the co-founder of Social Chain. </a:t>
            </a:r>
            <a:r>
              <a:rPr lang="en-GB" b="0" i="0" dirty="0">
                <a:solidFill>
                  <a:srgbClr val="202122"/>
                </a:solidFill>
                <a:effectLst/>
                <a:latin typeface="Arial" panose="020B0604020202020204" pitchFamily="34" charset="0"/>
              </a:rPr>
              <a:t>He created a podcast series called The Diary of a CEO and </a:t>
            </a:r>
            <a:r>
              <a:rPr lang="en-GB" b="0" i="0" dirty="0">
                <a:solidFill>
                  <a:srgbClr val="4D5156"/>
                </a:solidFill>
                <a:effectLst/>
                <a:latin typeface="arial" panose="020B0604020202020204" pitchFamily="34" charset="0"/>
              </a:rPr>
              <a:t>began appearing as an investor on the BBC One show Dragons’ Den in 2022.</a:t>
            </a:r>
            <a:endParaRPr lang="en-GB" dirty="0"/>
          </a:p>
          <a:p>
            <a:endParaRPr lang="en-US" dirty="0"/>
          </a:p>
          <a:p>
            <a:r>
              <a:rPr lang="en-US" i="1" dirty="0"/>
              <a:t>Highlight that anybody can become an entrepreneur, regardless of their age, gender and background!</a:t>
            </a:r>
          </a:p>
        </p:txBody>
      </p:sp>
      <p:sp>
        <p:nvSpPr>
          <p:cNvPr id="4" name="Slide Number Placeholder 3"/>
          <p:cNvSpPr>
            <a:spLocks noGrp="1"/>
          </p:cNvSpPr>
          <p:nvPr>
            <p:ph type="sldNum" sz="quarter" idx="10"/>
          </p:nvPr>
        </p:nvSpPr>
        <p:spPr/>
        <p:txBody>
          <a:bodyPr/>
          <a:lstStyle/>
          <a:p>
            <a:fld id="{B1F3FF3E-2677-45C7-B261-5948C2B666A1}" type="slidenum">
              <a:rPr lang="en-GB" smtClean="0"/>
              <a:t>6</a:t>
            </a:fld>
            <a:endParaRPr lang="en-GB"/>
          </a:p>
        </p:txBody>
      </p:sp>
    </p:spTree>
    <p:extLst>
      <p:ext uri="{BB962C8B-B14F-4D97-AF65-F5344CB8AC3E}">
        <p14:creationId xmlns:p14="http://schemas.microsoft.com/office/powerpoint/2010/main" val="37138478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 Notes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Ask the pupils what kind of things/characteristics would make someone a good entrepreneur?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Use the next slide to summarise their ideas of what an entrepreneur is. Some ideas include: great communicator, problem-solver, risk-taker, open to learn, ambitious, creative, motivated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cs typeface="Calibri"/>
              </a:rPr>
              <a:t>Note: </a:t>
            </a:r>
            <a:r>
              <a:rPr lang="en-GB" b="0" dirty="0">
                <a:cs typeface="Calibri"/>
              </a:rPr>
              <a:t>Don’t forget to use t</a:t>
            </a:r>
            <a:r>
              <a:rPr lang="en-GB" b="0" dirty="0"/>
              <a:t>he word guide throughout the presentations to provide pupils with explanations all of term used such as ‘cost’ and 'profit’.</a:t>
            </a:r>
            <a:endParaRPr lang="en-GB" b="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B1F3FF3E-2677-45C7-B261-5948C2B666A1}" type="slidenum">
              <a:rPr lang="en-GB" smtClean="0"/>
              <a:t>7</a:t>
            </a:fld>
            <a:endParaRPr lang="en-GB"/>
          </a:p>
        </p:txBody>
      </p:sp>
    </p:spTree>
    <p:extLst>
      <p:ext uri="{BB962C8B-B14F-4D97-AF65-F5344CB8AC3E}">
        <p14:creationId xmlns:p14="http://schemas.microsoft.com/office/powerpoint/2010/main" val="17044583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a:t>
            </a:r>
          </a:p>
          <a:p>
            <a:endParaRPr lang="en-GB" dirty="0"/>
          </a:p>
          <a:p>
            <a:r>
              <a:rPr lang="en-GB" dirty="0"/>
              <a:t>You can summarise all the pupils ideas of enterprising attributes</a:t>
            </a:r>
          </a:p>
          <a:p>
            <a:endParaRPr lang="en-GB" dirty="0"/>
          </a:p>
        </p:txBody>
      </p:sp>
      <p:sp>
        <p:nvSpPr>
          <p:cNvPr id="4" name="Slide Number Placeholder 3"/>
          <p:cNvSpPr>
            <a:spLocks noGrp="1"/>
          </p:cNvSpPr>
          <p:nvPr>
            <p:ph type="sldNum" sz="quarter" idx="10"/>
          </p:nvPr>
        </p:nvSpPr>
        <p:spPr/>
        <p:txBody>
          <a:bodyPr/>
          <a:lstStyle/>
          <a:p>
            <a:fld id="{B1F3FF3E-2677-45C7-B261-5948C2B666A1}" type="slidenum">
              <a:rPr lang="en-GB" smtClean="0"/>
              <a:t>8</a:t>
            </a:fld>
            <a:endParaRPr lang="en-GB"/>
          </a:p>
        </p:txBody>
      </p:sp>
    </p:spTree>
    <p:extLst>
      <p:ext uri="{BB962C8B-B14F-4D97-AF65-F5344CB8AC3E}">
        <p14:creationId xmlns:p14="http://schemas.microsoft.com/office/powerpoint/2010/main" val="24624608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a:t>
            </a:r>
          </a:p>
          <a:p>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u="none" strike="noStrike" dirty="0" err="1">
                <a:solidFill>
                  <a:srgbClr val="262626"/>
                </a:solidFill>
                <a:effectLst/>
                <a:latin typeface="-apple-system"/>
              </a:rPr>
              <a:t>Treandos</a:t>
            </a:r>
            <a:r>
              <a:rPr lang="en-GB" b="0" i="0" u="none" strike="noStrike" dirty="0">
                <a:solidFill>
                  <a:srgbClr val="262626"/>
                </a:solidFill>
                <a:effectLst/>
                <a:latin typeface="-apple-system"/>
              </a:rPr>
              <a:t> started his own bow tie company after he was inspired by seeing his dad wearing them. The business wasn’t just about fashion though, it was about making people feel good and confident. </a:t>
            </a:r>
            <a:endParaRPr lang="en-US" dirty="0"/>
          </a:p>
          <a:p>
            <a:endParaRPr lang="en-GB" dirty="0"/>
          </a:p>
          <a:p>
            <a:r>
              <a:rPr lang="en-GB" dirty="0"/>
              <a:t>You can now show the pupils the short video so that they can learn a bit more about </a:t>
            </a:r>
            <a:r>
              <a:rPr lang="en-GB" dirty="0" err="1"/>
              <a:t>Treandos</a:t>
            </a:r>
            <a:r>
              <a:rPr lang="en-GB" dirty="0"/>
              <a:t> and his business.</a:t>
            </a:r>
          </a:p>
          <a:p>
            <a:endParaRPr lang="en-GB" dirty="0"/>
          </a:p>
          <a:p>
            <a:r>
              <a:rPr lang="en-GB" dirty="0"/>
              <a:t>Now that we know what an entrepreneur is and some of their characteristics let’s look at a real-life example of a successful entrepreneur who is making a difference in his hometown at the age of 8 years old.</a:t>
            </a:r>
          </a:p>
          <a:p>
            <a:endParaRPr lang="en-GB" dirty="0"/>
          </a:p>
          <a:p>
            <a:r>
              <a:rPr lang="en-GB" dirty="0"/>
              <a:t>He also made a social difference – helped the community!</a:t>
            </a:r>
          </a:p>
          <a:p>
            <a:endParaRPr lang="en-GB" dirty="0"/>
          </a:p>
          <a:p>
            <a:endParaRPr lang="en-GB" dirty="0"/>
          </a:p>
        </p:txBody>
      </p:sp>
      <p:sp>
        <p:nvSpPr>
          <p:cNvPr id="4" name="Slide Number Placeholder 3"/>
          <p:cNvSpPr>
            <a:spLocks noGrp="1"/>
          </p:cNvSpPr>
          <p:nvPr>
            <p:ph type="sldNum" sz="quarter" idx="10"/>
          </p:nvPr>
        </p:nvSpPr>
        <p:spPr/>
        <p:txBody>
          <a:bodyPr/>
          <a:lstStyle/>
          <a:p>
            <a:fld id="{B1F3FF3E-2677-45C7-B261-5948C2B666A1}" type="slidenum">
              <a:rPr lang="en-GB" smtClean="0"/>
              <a:t>9</a:t>
            </a:fld>
            <a:endParaRPr lang="en-GB"/>
          </a:p>
        </p:txBody>
      </p:sp>
    </p:spTree>
    <p:extLst>
      <p:ext uri="{BB962C8B-B14F-4D97-AF65-F5344CB8AC3E}">
        <p14:creationId xmlns:p14="http://schemas.microsoft.com/office/powerpoint/2010/main" val="40952378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 notes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Fiver for Good is one of the awards from the National Competition that recognises positive contributions and/or impact to the wider community. </a:t>
            </a:r>
            <a:r>
              <a:rPr lang="en-US" sz="1200" dirty="0"/>
              <a:t>Here are some examples you can feed in to help pupils to think about community involvement for their ideas.</a:t>
            </a:r>
          </a:p>
          <a:p>
            <a:endParaRPr lang="en-US" sz="1200" dirty="0"/>
          </a:p>
          <a:p>
            <a:r>
              <a:rPr lang="en-US" sz="1200" dirty="0"/>
              <a:t>It might be because the service they are offering is of direct benefit to local people</a:t>
            </a:r>
          </a:p>
          <a:p>
            <a:r>
              <a:rPr lang="en-US" sz="1200" dirty="0"/>
              <a:t>e.g. Doing shopping for older people, or the local environment i.e. recycling local waste and re-using the materials for your product.</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You can tell the pupils that they will need to think about all these things once they start to plan in week 1. </a:t>
            </a:r>
            <a:r>
              <a:rPr lang="en-GB" dirty="0"/>
              <a:t>You can direct them towards the Communities Top Tips sheet.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N.B. Pupil’s will have the opportunity to enter the National Competition once the Fiver Challenge ends. </a:t>
            </a:r>
          </a:p>
        </p:txBody>
      </p:sp>
      <p:sp>
        <p:nvSpPr>
          <p:cNvPr id="4" name="Slide Number Placeholder 3"/>
          <p:cNvSpPr>
            <a:spLocks noGrp="1"/>
          </p:cNvSpPr>
          <p:nvPr>
            <p:ph type="sldNum" sz="quarter" idx="10"/>
          </p:nvPr>
        </p:nvSpPr>
        <p:spPr/>
        <p:txBody>
          <a:bodyPr/>
          <a:lstStyle/>
          <a:p>
            <a:fld id="{B1F3FF3E-2677-45C7-B261-5948C2B666A1}" type="slidenum">
              <a:rPr lang="en-GB" smtClean="0"/>
              <a:t>10</a:t>
            </a:fld>
            <a:endParaRPr lang="en-GB"/>
          </a:p>
        </p:txBody>
      </p:sp>
    </p:spTree>
    <p:extLst>
      <p:ext uri="{BB962C8B-B14F-4D97-AF65-F5344CB8AC3E}">
        <p14:creationId xmlns:p14="http://schemas.microsoft.com/office/powerpoint/2010/main" val="27955494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Arial" panose="020B0604020202020204" pitchFamily="34" charset="0"/>
                <a:cs typeface="Arial" panose="020B0604020202020204" pitchFamily="34" charset="0"/>
              </a:rPr>
              <a:t>Teacher notes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All businesses big and small have to think about the way they make a product or sell a service and if it is sustainable. It is not just about profit – how much money they can make.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prstClr val="black"/>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prstClr val="black"/>
                </a:solidFill>
                <a:latin typeface="Arial" panose="020B0604020202020204" pitchFamily="34" charset="0"/>
                <a:cs typeface="Arial" panose="020B0604020202020204" pitchFamily="34" charset="0"/>
              </a:rPr>
              <a:t>Whilst profit is an important aspect of running a business as it will allow you to grow if you invest the money properly there are other key aspects.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solidFill>
                <a:prstClr val="black"/>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 the mid-1990s, John Elkington produced a new way of measuring business results--the 'triple bottom line'. Going beyond £££,  this includes environmental and social impacts. It is sometimes known as "People, Planet, Profit".</a:t>
            </a:r>
          </a:p>
          <a:p>
            <a:endParaRPr lang="en-GB" dirty="0"/>
          </a:p>
          <a:p>
            <a:r>
              <a:rPr lang="en-GB" dirty="0"/>
              <a:t>Your Fiver business is sustainable if it is:</a:t>
            </a:r>
          </a:p>
          <a:p>
            <a:pPr marL="171450" indent="-171450">
              <a:buFont typeface="Arial" panose="020B0604020202020204" pitchFamily="34" charset="0"/>
              <a:buChar char="•"/>
            </a:pPr>
            <a:r>
              <a:rPr lang="en-GB" dirty="0"/>
              <a:t>Protects the planet e.g. reduces air miles by using local resources</a:t>
            </a:r>
          </a:p>
          <a:p>
            <a:pPr marL="171450" indent="-171450">
              <a:buFont typeface="Arial" panose="020B0604020202020204" pitchFamily="34" charset="0"/>
              <a:buChar char="•"/>
            </a:pPr>
            <a:r>
              <a:rPr lang="en-GB" dirty="0"/>
              <a:t>Or cares for communities e.g. pays a fair price to suppliers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Profitable and aims to satisfy a need </a:t>
            </a:r>
          </a:p>
          <a:p>
            <a:endParaRPr lang="en-GB" dirty="0"/>
          </a:p>
          <a:p>
            <a:r>
              <a:rPr lang="en-GB" dirty="0"/>
              <a:t>An example of one way a Fiver business can achieve this is to spend time researching suppliers who operate as sustainably as possible. One way to do this would be to make sure you use eco-friendly packaging to reduce plastic consumption.</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You can tell the pupils that they will need to think about all these things once they start to plan in week 1.  </a:t>
            </a:r>
            <a:r>
              <a:rPr lang="en-GB" dirty="0"/>
              <a:t>You can direct them towards the Sustainability Top Tips sheet</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Are there any ways for your pupils to focus on sustainability with their Fiver business idea/service? If so, they could be in with a chance of winning the ‘Best in sustainability’ prize in the National Competition.</a:t>
            </a:r>
          </a:p>
          <a:p>
            <a:endParaRPr lang="en-GB" dirty="0"/>
          </a:p>
          <a:p>
            <a:endParaRPr lang="en-GB" dirty="0"/>
          </a:p>
        </p:txBody>
      </p:sp>
      <p:sp>
        <p:nvSpPr>
          <p:cNvPr id="4" name="Slide Number Placeholder 3"/>
          <p:cNvSpPr>
            <a:spLocks noGrp="1"/>
          </p:cNvSpPr>
          <p:nvPr>
            <p:ph type="sldNum" sz="quarter" idx="10"/>
          </p:nvPr>
        </p:nvSpPr>
        <p:spPr/>
        <p:txBody>
          <a:bodyPr/>
          <a:lstStyle/>
          <a:p>
            <a:fld id="{B1F3FF3E-2677-45C7-B261-5948C2B666A1}" type="slidenum">
              <a:rPr lang="en-GB" smtClean="0"/>
              <a:t>11</a:t>
            </a:fld>
            <a:endParaRPr lang="en-GB"/>
          </a:p>
        </p:txBody>
      </p:sp>
    </p:spTree>
    <p:extLst>
      <p:ext uri="{BB962C8B-B14F-4D97-AF65-F5344CB8AC3E}">
        <p14:creationId xmlns:p14="http://schemas.microsoft.com/office/powerpoint/2010/main" val="34930836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a:t>
            </a:r>
          </a:p>
          <a:p>
            <a:endParaRPr lang="en-GB" dirty="0"/>
          </a:p>
          <a:p>
            <a:r>
              <a:rPr lang="en-GB" i="1" dirty="0"/>
              <a:t>Extension for older and/or more able pupils</a:t>
            </a:r>
          </a:p>
          <a:p>
            <a:endParaRPr lang="en-GB" dirty="0"/>
          </a:p>
          <a:p>
            <a:r>
              <a:rPr lang="en-GB" dirty="0"/>
              <a:t>The Sustainable Development Goals (SDGs) also known as The Global Goals are a shared agenda to end poverty, fight inequality &amp; injustice and protect the planet.  Agreed in 2015 by all countries within UN and set to be completed by 2030. </a:t>
            </a:r>
          </a:p>
          <a:p>
            <a:endParaRPr lang="en-GB" dirty="0"/>
          </a:p>
          <a:p>
            <a:endParaRPr lang="en-GB" dirty="0"/>
          </a:p>
        </p:txBody>
      </p:sp>
      <p:sp>
        <p:nvSpPr>
          <p:cNvPr id="4" name="Slide Number Placeholder 3"/>
          <p:cNvSpPr>
            <a:spLocks noGrp="1"/>
          </p:cNvSpPr>
          <p:nvPr>
            <p:ph type="sldNum" sz="quarter" idx="10"/>
          </p:nvPr>
        </p:nvSpPr>
        <p:spPr/>
        <p:txBody>
          <a:bodyPr/>
          <a:lstStyle/>
          <a:p>
            <a:fld id="{B1F3FF3E-2677-45C7-B261-5948C2B666A1}" type="slidenum">
              <a:rPr lang="en-GB" smtClean="0"/>
              <a:t>12</a:t>
            </a:fld>
            <a:endParaRPr lang="en-GB"/>
          </a:p>
        </p:txBody>
      </p:sp>
    </p:spTree>
    <p:extLst>
      <p:ext uri="{BB962C8B-B14F-4D97-AF65-F5344CB8AC3E}">
        <p14:creationId xmlns:p14="http://schemas.microsoft.com/office/powerpoint/2010/main" val="32739941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a:t>Teacher notes</a:t>
            </a:r>
          </a:p>
          <a:p>
            <a:endParaRPr lang="en-GB" baseline="0"/>
          </a:p>
          <a:p>
            <a:r>
              <a:rPr lang="en-GB" baseline="0"/>
              <a:t>Give them one example from a previous YE Fiver Challenge that involved social good and sustainability as well as making a profit.</a:t>
            </a:r>
            <a:endParaRPr lang="en-GB"/>
          </a:p>
          <a:p>
            <a:endParaRPr lang="en-GB"/>
          </a:p>
          <a:p>
            <a:endParaRPr lang="en-GB"/>
          </a:p>
        </p:txBody>
      </p:sp>
      <p:sp>
        <p:nvSpPr>
          <p:cNvPr id="4" name="Slide Number Placeholder 3"/>
          <p:cNvSpPr>
            <a:spLocks noGrp="1"/>
          </p:cNvSpPr>
          <p:nvPr>
            <p:ph type="sldNum" sz="quarter" idx="10"/>
          </p:nvPr>
        </p:nvSpPr>
        <p:spPr/>
        <p:txBody>
          <a:bodyPr/>
          <a:lstStyle/>
          <a:p>
            <a:fld id="{B1F3FF3E-2677-45C7-B261-5948C2B666A1}" type="slidenum">
              <a:rPr lang="en-GB" smtClean="0"/>
              <a:t>13</a:t>
            </a:fld>
            <a:endParaRPr lang="en-GB"/>
          </a:p>
        </p:txBody>
      </p:sp>
    </p:spTree>
    <p:extLst>
      <p:ext uri="{BB962C8B-B14F-4D97-AF65-F5344CB8AC3E}">
        <p14:creationId xmlns:p14="http://schemas.microsoft.com/office/powerpoint/2010/main" val="1814390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Teacher notes</a:t>
            </a:r>
          </a:p>
          <a:p>
            <a:endParaRPr lang="en-GB"/>
          </a:p>
          <a:p>
            <a:r>
              <a:rPr lang="en-GB"/>
              <a:t>Before we finish the session let’s hear some more advice and top tips from some young entrepreneurs that you will be able to use in your Fiver Challenge once you get started.</a:t>
            </a:r>
          </a:p>
        </p:txBody>
      </p:sp>
      <p:sp>
        <p:nvSpPr>
          <p:cNvPr id="4" name="Slide Number Placeholder 3"/>
          <p:cNvSpPr>
            <a:spLocks noGrp="1"/>
          </p:cNvSpPr>
          <p:nvPr>
            <p:ph type="sldNum" sz="quarter" idx="10"/>
          </p:nvPr>
        </p:nvSpPr>
        <p:spPr/>
        <p:txBody>
          <a:bodyPr/>
          <a:lstStyle/>
          <a:p>
            <a:fld id="{B1F3FF3E-2677-45C7-B261-5948C2B666A1}" type="slidenum">
              <a:rPr lang="en-GB" smtClean="0"/>
              <a:t>14</a:t>
            </a:fld>
            <a:endParaRPr lang="en-GB"/>
          </a:p>
        </p:txBody>
      </p:sp>
    </p:spTree>
    <p:extLst>
      <p:ext uri="{BB962C8B-B14F-4D97-AF65-F5344CB8AC3E}">
        <p14:creationId xmlns:p14="http://schemas.microsoft.com/office/powerpoint/2010/main" val="35491837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look forward to having you on board with the Fiver Challenge!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If you haven’t already registered to access the free resources to deliver the programme, visit www.fiverchallenge.org.uk.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Key dates to run the challenge can be found on the website – save them in your calendar so you don’t miss out.</a:t>
            </a:r>
          </a:p>
          <a:p>
            <a:endParaRPr lang="en-GB" dirty="0"/>
          </a:p>
        </p:txBody>
      </p:sp>
      <p:sp>
        <p:nvSpPr>
          <p:cNvPr id="4" name="Slide Number Placeholder 3"/>
          <p:cNvSpPr>
            <a:spLocks noGrp="1"/>
          </p:cNvSpPr>
          <p:nvPr>
            <p:ph type="sldNum" sz="quarter" idx="10"/>
          </p:nvPr>
        </p:nvSpPr>
        <p:spPr/>
        <p:txBody>
          <a:bodyPr/>
          <a:lstStyle/>
          <a:p>
            <a:fld id="{B1F3FF3E-2677-45C7-B261-5948C2B666A1}" type="slidenum">
              <a:rPr lang="en-GB" smtClean="0"/>
              <a:t>15</a:t>
            </a:fld>
            <a:endParaRPr lang="en-GB"/>
          </a:p>
        </p:txBody>
      </p:sp>
    </p:spTree>
    <p:extLst>
      <p:ext uri="{BB962C8B-B14F-4D97-AF65-F5344CB8AC3E}">
        <p14:creationId xmlns:p14="http://schemas.microsoft.com/office/powerpoint/2010/main" val="92535862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slide" Target="../slides/slide2.xml"/></Relationships>
</file>

<file path=ppt/slideLayouts/_rels/slideLayout2.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8" Type="http://schemas.openxmlformats.org/officeDocument/2006/relationships/hyperlink" Target="http://www.y-e.org.uk/" TargetMode="External"/><Relationship Id="rId13" Type="http://schemas.openxmlformats.org/officeDocument/2006/relationships/image" Target="../media/image3.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slide" Target="../slides/slide2.xml"/><Relationship Id="rId2" Type="http://schemas.openxmlformats.org/officeDocument/2006/relationships/hyperlink" Target="http://www.twitter.com/youngenterprise" TargetMode="External"/><Relationship Id="rId1" Type="http://schemas.openxmlformats.org/officeDocument/2006/relationships/slideMaster" Target="../slideMasters/slideMaster1.xml"/><Relationship Id="rId6" Type="http://schemas.openxmlformats.org/officeDocument/2006/relationships/image" Target="../media/image9.png"/><Relationship Id="rId11" Type="http://schemas.openxmlformats.org/officeDocument/2006/relationships/image" Target="../media/image5.png"/><Relationship Id="rId5" Type="http://schemas.openxmlformats.org/officeDocument/2006/relationships/image" Target="../media/image8.png"/><Relationship Id="rId10" Type="http://schemas.openxmlformats.org/officeDocument/2006/relationships/hyperlink" Target="http://www.facebook.com/youngenterpriseuk" TargetMode="External"/><Relationship Id="rId4" Type="http://schemas.openxmlformats.org/officeDocument/2006/relationships/image" Target="../media/image7.png"/><Relationship Id="rId9" Type="http://schemas.openxmlformats.org/officeDocument/2006/relationships/hyperlink" Target="mailto:info@y-e.org.uk" TargetMode="Externa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8" Type="http://schemas.openxmlformats.org/officeDocument/2006/relationships/hyperlink" Target="http://www.y-e.org.uk/" TargetMode="External"/><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3.png"/><Relationship Id="rId2" Type="http://schemas.openxmlformats.org/officeDocument/2006/relationships/hyperlink" Target="http://www.twitter.com/youngenterprise" TargetMode="External"/><Relationship Id="rId1" Type="http://schemas.openxmlformats.org/officeDocument/2006/relationships/slideMaster" Target="../slideMasters/slideMaster2.xml"/><Relationship Id="rId6" Type="http://schemas.openxmlformats.org/officeDocument/2006/relationships/image" Target="../media/image9.png"/><Relationship Id="rId11" Type="http://schemas.openxmlformats.org/officeDocument/2006/relationships/image" Target="../media/image5.png"/><Relationship Id="rId5" Type="http://schemas.openxmlformats.org/officeDocument/2006/relationships/image" Target="../media/image8.png"/><Relationship Id="rId10" Type="http://schemas.openxmlformats.org/officeDocument/2006/relationships/hyperlink" Target="http://www.facebook.com/youngenterpriseuk" TargetMode="External"/><Relationship Id="rId4" Type="http://schemas.openxmlformats.org/officeDocument/2006/relationships/image" Target="../media/image7.png"/><Relationship Id="rId9" Type="http://schemas.openxmlformats.org/officeDocument/2006/relationships/hyperlink" Target="mailto:info@y-e.org.uk" TargetMode="Externa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Master" Target="../slideMasters/slideMaster3.xml"/><Relationship Id="rId5" Type="http://schemas.openxmlformats.org/officeDocument/2006/relationships/image" Target="../media/image3.png"/><Relationship Id="rId4" Type="http://schemas.openxmlformats.org/officeDocument/2006/relationships/slide" Target="../slides/slide2.xml"/></Relationships>
</file>

<file path=ppt/slideLayouts/_rels/slideLayout12.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image" Target="../media/image13.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8" Type="http://schemas.openxmlformats.org/officeDocument/2006/relationships/hyperlink" Target="http://www.y-e.org.uk/" TargetMode="External"/><Relationship Id="rId13" Type="http://schemas.openxmlformats.org/officeDocument/2006/relationships/image" Target="../media/image3.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slide" Target="../slides/slide2.xml"/><Relationship Id="rId2" Type="http://schemas.openxmlformats.org/officeDocument/2006/relationships/hyperlink" Target="http://www.twitter.com/youngenterprise" TargetMode="External"/><Relationship Id="rId1" Type="http://schemas.openxmlformats.org/officeDocument/2006/relationships/slideMaster" Target="../slideMasters/slideMaster3.xml"/><Relationship Id="rId6" Type="http://schemas.openxmlformats.org/officeDocument/2006/relationships/image" Target="../media/image9.png"/><Relationship Id="rId11" Type="http://schemas.openxmlformats.org/officeDocument/2006/relationships/image" Target="../media/image13.png"/><Relationship Id="rId5" Type="http://schemas.openxmlformats.org/officeDocument/2006/relationships/image" Target="../media/image8.png"/><Relationship Id="rId10" Type="http://schemas.openxmlformats.org/officeDocument/2006/relationships/hyperlink" Target="http://www.facebook.com/youngenterpriseuk" TargetMode="External"/><Relationship Id="rId4" Type="http://schemas.openxmlformats.org/officeDocument/2006/relationships/image" Target="../media/image7.png"/><Relationship Id="rId9" Type="http://schemas.openxmlformats.org/officeDocument/2006/relationships/hyperlink" Target="mailto:info@y-e.org.uk" TargetMode="External"/></Relationships>
</file>

<file path=ppt/slideLayouts/_rels/slideLayout15.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image" Target="../media/image14.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Master" Target="../slideMasters/slideMaster4.xml"/><Relationship Id="rId5" Type="http://schemas.openxmlformats.org/officeDocument/2006/relationships/image" Target="../media/image3.png"/><Relationship Id="rId4" Type="http://schemas.openxmlformats.org/officeDocument/2006/relationships/slide" Target="../slides/slide2.xml"/></Relationships>
</file>

<file path=ppt/slideLayouts/_rels/slideLayout17.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18.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image" Target="../media/image14.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19.xml.rels><?xml version="1.0" encoding="UTF-8" standalone="yes"?>
<Relationships xmlns="http://schemas.openxmlformats.org/package/2006/relationships"><Relationship Id="rId8" Type="http://schemas.openxmlformats.org/officeDocument/2006/relationships/hyperlink" Target="http://www.y-e.org.uk/" TargetMode="External"/><Relationship Id="rId13" Type="http://schemas.openxmlformats.org/officeDocument/2006/relationships/image" Target="../media/image3.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slide" Target="../slides/slide2.xml"/><Relationship Id="rId2" Type="http://schemas.openxmlformats.org/officeDocument/2006/relationships/hyperlink" Target="http://www.twitter.com/youngenterprise" TargetMode="External"/><Relationship Id="rId1" Type="http://schemas.openxmlformats.org/officeDocument/2006/relationships/slideMaster" Target="../slideMasters/slideMaster4.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hyperlink" Target="http://www.facebook.com/youngenterpriseuk" TargetMode="External"/><Relationship Id="rId4" Type="http://schemas.openxmlformats.org/officeDocument/2006/relationships/image" Target="../media/image7.png"/><Relationship Id="rId9" Type="http://schemas.openxmlformats.org/officeDocument/2006/relationships/hyperlink" Target="mailto:info@y-e.org.uk" TargetMode="External"/></Relationships>
</file>

<file path=ppt/slideLayouts/_rels/slideLayout20.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image" Target="../media/image13.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21.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image" Target="../media/image17.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7" name="Picture 6" descr="dw_150640664-01.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7352"/>
            <a:ext cx="9144000" cy="6093419"/>
          </a:xfrm>
          <a:prstGeom prst="rect">
            <a:avLst/>
          </a:prstGeom>
        </p:spPr>
      </p:pic>
      <p:pic>
        <p:nvPicPr>
          <p:cNvPr id="8" name="Picture 7" descr="RGB_ChapterPagePanel_style A-03.png"/>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2957353"/>
            <a:ext cx="9144000" cy="3918245"/>
          </a:xfrm>
          <a:prstGeom prst="rect">
            <a:avLst/>
          </a:prstGeom>
        </p:spPr>
      </p:pic>
      <p:sp>
        <p:nvSpPr>
          <p:cNvPr id="10" name="Title 1"/>
          <p:cNvSpPr>
            <a:spLocks noGrp="1"/>
          </p:cNvSpPr>
          <p:nvPr>
            <p:ph type="ctrTitle"/>
          </p:nvPr>
        </p:nvSpPr>
        <p:spPr>
          <a:xfrm>
            <a:off x="228580" y="4164463"/>
            <a:ext cx="5080399" cy="421706"/>
          </a:xfrm>
          <a:prstGeom prst="rect">
            <a:avLst/>
          </a:prstGeom>
        </p:spPr>
        <p:txBody>
          <a:bodyPr/>
          <a:lstStyle>
            <a:lvl1pPr algn="l">
              <a:defRPr sz="2200" b="1" baseline="0">
                <a:solidFill>
                  <a:schemeClr val="bg1"/>
                </a:solidFill>
                <a:latin typeface="Century Gothic" panose="020B0502020202020204" pitchFamily="34" charset="0"/>
              </a:defRPr>
            </a:lvl1pPr>
          </a:lstStyle>
          <a:p>
            <a:r>
              <a:rPr lang="en-GB"/>
              <a:t>Click to edit Master title style</a:t>
            </a:r>
            <a:endParaRPr lang="en-US"/>
          </a:p>
        </p:txBody>
      </p:sp>
      <p:sp>
        <p:nvSpPr>
          <p:cNvPr id="11" name="Subtitle 2"/>
          <p:cNvSpPr>
            <a:spLocks noGrp="1"/>
          </p:cNvSpPr>
          <p:nvPr>
            <p:ph type="subTitle" idx="1"/>
          </p:nvPr>
        </p:nvSpPr>
        <p:spPr>
          <a:xfrm>
            <a:off x="251181" y="4599817"/>
            <a:ext cx="5057798" cy="1752600"/>
          </a:xfrm>
          <a:prstGeom prst="rect">
            <a:avLst/>
          </a:prstGeom>
        </p:spPr>
        <p:txBody>
          <a:bodyPr/>
          <a:lstStyle>
            <a:lvl1pPr marL="0" indent="0" algn="l">
              <a:buNone/>
              <a:defRPr sz="22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12" name="TextBox 3"/>
          <p:cNvSpPr txBox="1">
            <a:spLocks noChangeArrowheads="1"/>
          </p:cNvSpPr>
          <p:nvPr userDrawn="1"/>
        </p:nvSpPr>
        <p:spPr bwMode="auto">
          <a:xfrm rot="5400000">
            <a:off x="-1157905" y="1910734"/>
            <a:ext cx="3178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defTabSz="457200" eaLnBrk="1" fontAlgn="base" hangingPunct="1">
              <a:spcBef>
                <a:spcPct val="0"/>
              </a:spcBef>
              <a:spcAft>
                <a:spcPct val="0"/>
              </a:spcAft>
            </a:pPr>
            <a:r>
              <a:rPr lang="en-US" sz="2000">
                <a:solidFill>
                  <a:srgbClr val="95C11F"/>
                </a:solidFill>
                <a:latin typeface="Century Gothic" charset="0"/>
                <a:cs typeface="Century Gothic" charset="0"/>
              </a:rPr>
              <a:t>the</a:t>
            </a:r>
            <a:r>
              <a:rPr lang="en-US" sz="2000" b="1">
                <a:solidFill>
                  <a:srgbClr val="95C11F"/>
                </a:solidFill>
                <a:latin typeface="Century Gothic" charset="0"/>
                <a:cs typeface="Century Gothic" charset="0"/>
              </a:rPr>
              <a:t> business</a:t>
            </a:r>
            <a:r>
              <a:rPr lang="en-US" sz="2000">
                <a:solidFill>
                  <a:srgbClr val="95C11F"/>
                </a:solidFill>
                <a:latin typeface="Century Gothic" charset="0"/>
                <a:cs typeface="Century Gothic" charset="0"/>
              </a:rPr>
              <a:t> of </a:t>
            </a:r>
            <a:r>
              <a:rPr lang="en-US" sz="2000" b="1">
                <a:solidFill>
                  <a:srgbClr val="95C11F"/>
                </a:solidFill>
                <a:latin typeface="Century Gothic" charset="0"/>
                <a:cs typeface="Century Gothic" charset="0"/>
              </a:rPr>
              <a:t>life</a:t>
            </a:r>
            <a:endParaRPr lang="en-US" sz="2000">
              <a:solidFill>
                <a:srgbClr val="95C11F"/>
              </a:solidFill>
              <a:latin typeface="Century Gothic" charset="0"/>
              <a:cs typeface="Century Gothic" charset="0"/>
            </a:endParaRPr>
          </a:p>
        </p:txBody>
      </p:sp>
      <p:pic>
        <p:nvPicPr>
          <p:cNvPr id="14" name="Picture 3" descr="C:\Users\ashleigh.baldwin_y-e\AppData\Local\Microsoft\Windows\Temporary Internet Files\Content.IE5\CNOYINSY\MC900432529[1].png">
            <a:hlinkClick r:id="rId4" action="ppaction://hlinksldjump"/>
          </p:cNvPr>
          <p:cNvPicPr>
            <a:picLocks noChangeAspect="1" noChangeArrowheads="1"/>
          </p:cNvPicPr>
          <p:nvPr userDrawn="1"/>
        </p:nvPicPr>
        <p:blipFill>
          <a:blip r:embed="rId5" cstate="email">
            <a:extLst>
              <a:ext uri="{28A0092B-C50C-407E-A947-70E740481C1C}">
                <a14:useLocalDpi xmlns:a14="http://schemas.microsoft.com/office/drawing/2010/main"/>
              </a:ext>
            </a:extLst>
          </a:blip>
          <a:srcRect/>
          <a:stretch>
            <a:fillRect/>
          </a:stretch>
        </p:blipFill>
        <p:spPr bwMode="auto">
          <a:xfrm>
            <a:off x="8734168" y="1"/>
            <a:ext cx="409832" cy="40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515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9" name="Rectangle 8"/>
          <p:cNvSpPr/>
          <p:nvPr userDrawn="1"/>
        </p:nvSpPr>
        <p:spPr>
          <a:xfrm>
            <a:off x="0" y="0"/>
            <a:ext cx="9144000" cy="6887028"/>
          </a:xfrm>
          <a:prstGeom prst="rect">
            <a:avLst/>
          </a:prstGeom>
          <a:solidFill>
            <a:srgbClr val="95C1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fontAlgn="base">
              <a:spcBef>
                <a:spcPct val="0"/>
              </a:spcBef>
              <a:spcAft>
                <a:spcPct val="0"/>
              </a:spcAft>
            </a:pPr>
            <a:endParaRPr lang="en-GB" sz="2400">
              <a:solidFill>
                <a:prstClr val="white"/>
              </a:solidFill>
            </a:endParaRPr>
          </a:p>
        </p:txBody>
      </p:sp>
      <p:pic>
        <p:nvPicPr>
          <p:cNvPr id="7" name="Picture 2" descr="M:\Events &amp; Marketing\Marketing\Brand\YE Brand Pack\Logos\Logos for docs, ppt, excel etc &amp; digital\Small Text\YE_Logo_SmallText_whiteoutRGB.pn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7895774" y="5718630"/>
            <a:ext cx="960716" cy="870857"/>
          </a:xfrm>
          <a:prstGeom prst="rect">
            <a:avLst/>
          </a:prstGeom>
          <a:noFill/>
          <a:extLst>
            <a:ext uri="{909E8E84-426E-40DD-AFC4-6F175D3DCCD1}">
              <a14:hiddenFill xmlns:a14="http://schemas.microsoft.com/office/drawing/2010/main">
                <a:solidFill>
                  <a:srgbClr val="FFFFFF"/>
                </a:solidFill>
              </a14:hiddenFill>
            </a:ext>
          </a:extLst>
        </p:spPr>
      </p:pic>
      <p:sp>
        <p:nvSpPr>
          <p:cNvPr id="12" name="Text Placeholder 2"/>
          <p:cNvSpPr>
            <a:spLocks noGrp="1"/>
          </p:cNvSpPr>
          <p:nvPr>
            <p:ph idx="10"/>
          </p:nvPr>
        </p:nvSpPr>
        <p:spPr>
          <a:xfrm>
            <a:off x="457200" y="1600200"/>
            <a:ext cx="8229600" cy="4525963"/>
          </a:xfrm>
          <a:prstGeom prst="rect">
            <a:avLst/>
          </a:prstGeom>
        </p:spPr>
        <p:txBody>
          <a:bodyPr vert="horz" lIns="91440" tIns="45720" rIns="91440" bIns="45720" rtlCol="0">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4" name="Title 1"/>
          <p:cNvSpPr>
            <a:spLocks noGrp="1"/>
          </p:cNvSpPr>
          <p:nvPr>
            <p:ph type="title"/>
          </p:nvPr>
        </p:nvSpPr>
        <p:spPr>
          <a:xfrm>
            <a:off x="457200" y="274638"/>
            <a:ext cx="8229600" cy="1143000"/>
          </a:xfrm>
          <a:prstGeom prst="rect">
            <a:avLst/>
          </a:prstGeom>
        </p:spPr>
        <p:txBody>
          <a:bodyPr/>
          <a:lstStyle>
            <a:lvl1pPr algn="l">
              <a:defRPr sz="2800" b="1" baseline="0">
                <a:solidFill>
                  <a:schemeClr val="accent3">
                    <a:lumMod val="50000"/>
                  </a:schemeClr>
                </a:solidFill>
                <a:latin typeface="Century Gothic" panose="020B0502020202020204" pitchFamily="34" charset="0"/>
              </a:defRPr>
            </a:lvl1pPr>
          </a:lstStyle>
          <a:p>
            <a:r>
              <a:rPr lang="en-GB"/>
              <a:t>Click to edit Master title style</a:t>
            </a:r>
            <a:endParaRPr lang="en-US"/>
          </a:p>
        </p:txBody>
      </p:sp>
      <p:pic>
        <p:nvPicPr>
          <p:cNvPr id="10" name="Picture 3" descr="C:\Users\ashleigh.baldwin_y-e\AppData\Local\Microsoft\Windows\Temporary Internet Files\Content.IE5\CNOYINSY\MC900432529[1].png">
            <a:hlinkClick r:id="rId3" action="ppaction://hlinksldjump"/>
          </p:cNvPr>
          <p:cNvPicPr>
            <a:picLocks noChangeAspect="1" noChangeArrowheads="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8734168" y="1"/>
            <a:ext cx="409832" cy="40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17484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descr="RGB_FooterPagePanel-03.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5650979"/>
            <a:ext cx="9144000" cy="1208911"/>
          </a:xfrm>
          <a:prstGeom prst="rect">
            <a:avLst/>
          </a:prstGeom>
        </p:spPr>
      </p:pic>
      <p:sp>
        <p:nvSpPr>
          <p:cNvPr id="9" name="Title 1"/>
          <p:cNvSpPr>
            <a:spLocks noGrp="1"/>
          </p:cNvSpPr>
          <p:nvPr>
            <p:ph type="title"/>
          </p:nvPr>
        </p:nvSpPr>
        <p:spPr>
          <a:xfrm>
            <a:off x="457200" y="274638"/>
            <a:ext cx="8229600" cy="1143000"/>
          </a:xfrm>
          <a:prstGeom prst="rect">
            <a:avLst/>
          </a:prstGeom>
        </p:spPr>
        <p:txBody>
          <a:bodyPr/>
          <a:lstStyle>
            <a:lvl1pPr algn="l">
              <a:defRPr sz="2800" b="1" baseline="0">
                <a:solidFill>
                  <a:srgbClr val="95C11F"/>
                </a:solidFill>
                <a:latin typeface="Century Gothic" panose="020B0502020202020204" pitchFamily="34" charset="0"/>
              </a:defRPr>
            </a:lvl1pPr>
          </a:lstStyle>
          <a:p>
            <a:r>
              <a:rPr lang="en-GB"/>
              <a:t>Click to edit Master title style</a:t>
            </a:r>
            <a:endParaRPr lang="en-US"/>
          </a:p>
        </p:txBody>
      </p:sp>
      <p:sp>
        <p:nvSpPr>
          <p:cNvPr id="10" name="Text Placeholder 2"/>
          <p:cNvSpPr>
            <a:spLocks noGrp="1"/>
          </p:cNvSpPr>
          <p:nvPr>
            <p:ph idx="1"/>
          </p:nvPr>
        </p:nvSpPr>
        <p:spPr>
          <a:xfrm>
            <a:off x="457200" y="1600200"/>
            <a:ext cx="8229600" cy="4525963"/>
          </a:xfrm>
          <a:prstGeom prst="rect">
            <a:avLst/>
          </a:prstGeom>
        </p:spPr>
        <p:txBody>
          <a:bodyPr vert="horz" lIns="91440" tIns="45720" rIns="91440" bIns="45720" rtlCol="0">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8" name="Picture 3" descr="C:\Users\ashleigh.baldwin_y-e\AppData\Local\Microsoft\Windows\Temporary Internet Files\Content.IE5\CNOYINSY\MC900432529[1].png">
            <a:hlinkClick r:id="rId3" action="ppaction://hlinksldjump"/>
          </p:cNvPr>
          <p:cNvPicPr>
            <a:picLocks noChangeAspect="1" noChangeArrowheads="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8734168" y="1"/>
            <a:ext cx="409832" cy="40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43623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7" name="TextBox 21"/>
          <p:cNvSpPr txBox="1">
            <a:spLocks noChangeArrowheads="1"/>
          </p:cNvSpPr>
          <p:nvPr userDrawn="1"/>
        </p:nvSpPr>
        <p:spPr bwMode="auto">
          <a:xfrm>
            <a:off x="210253" y="477560"/>
            <a:ext cx="4644042" cy="1034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defTabSz="457200" eaLnBrk="1" fontAlgn="base" hangingPunct="1">
              <a:lnSpc>
                <a:spcPct val="90000"/>
              </a:lnSpc>
              <a:spcBef>
                <a:spcPct val="0"/>
              </a:spcBef>
              <a:spcAft>
                <a:spcPct val="0"/>
              </a:spcAft>
              <a:defRPr/>
            </a:pPr>
            <a:r>
              <a:rPr lang="en-US" sz="2800" b="1" spc="-150">
                <a:solidFill>
                  <a:srgbClr val="95C11F"/>
                </a:solidFill>
                <a:latin typeface="Century Gothic" charset="0"/>
                <a:cs typeface="Century Gothic" charset="0"/>
              </a:rPr>
              <a:t>More Information</a:t>
            </a:r>
            <a:br>
              <a:rPr lang="en-US" sz="2000" b="1" spc="-150">
                <a:solidFill>
                  <a:srgbClr val="95C11F"/>
                </a:solidFill>
                <a:latin typeface="Century Gothic" charset="0"/>
                <a:cs typeface="Century Gothic" charset="0"/>
              </a:rPr>
            </a:br>
            <a:endParaRPr lang="en-US" sz="2000" b="1" spc="-150">
              <a:solidFill>
                <a:srgbClr val="95C11F"/>
              </a:solidFill>
              <a:latin typeface="Century Gothic" charset="0"/>
              <a:cs typeface="Century Gothic" charset="0"/>
            </a:endParaRPr>
          </a:p>
          <a:p>
            <a:pPr defTabSz="457200" eaLnBrk="1" fontAlgn="base" hangingPunct="1">
              <a:lnSpc>
                <a:spcPct val="90000"/>
              </a:lnSpc>
              <a:spcBef>
                <a:spcPct val="0"/>
              </a:spcBef>
              <a:spcAft>
                <a:spcPct val="0"/>
              </a:spcAft>
              <a:defRPr/>
            </a:pPr>
            <a:endParaRPr lang="en-US" sz="2000" spc="-150">
              <a:solidFill>
                <a:prstClr val="black">
                  <a:lumMod val="65000"/>
                  <a:lumOff val="35000"/>
                </a:prstClr>
              </a:solidFill>
              <a:latin typeface="Century Gothic" charset="0"/>
              <a:cs typeface="Century Gothic" charset="0"/>
            </a:endParaRPr>
          </a:p>
        </p:txBody>
      </p:sp>
      <p:sp>
        <p:nvSpPr>
          <p:cNvPr id="8" name="Rectangle 7"/>
          <p:cNvSpPr/>
          <p:nvPr userDrawn="1"/>
        </p:nvSpPr>
        <p:spPr>
          <a:xfrm>
            <a:off x="4978596" y="2026201"/>
            <a:ext cx="3409696" cy="424732"/>
          </a:xfrm>
          <a:prstGeom prst="rect">
            <a:avLst/>
          </a:prstGeom>
        </p:spPr>
        <p:txBody>
          <a:bodyPr wrap="square">
            <a:spAutoFit/>
          </a:bodyPr>
          <a:lstStyle/>
          <a:p>
            <a:pPr algn="ctr" defTabSz="457200" fontAlgn="base">
              <a:lnSpc>
                <a:spcPct val="120000"/>
              </a:lnSpc>
              <a:spcBef>
                <a:spcPct val="0"/>
              </a:spcBef>
              <a:spcAft>
                <a:spcPct val="0"/>
              </a:spcAft>
            </a:pPr>
            <a:r>
              <a:rPr lang="en-GB" altLang="en-US">
                <a:solidFill>
                  <a:prstClr val="black"/>
                </a:solidFill>
                <a:latin typeface="Century Gothic" panose="020B0502020202020204" pitchFamily="34" charset="0"/>
                <a:ea typeface="ＭＳ Ｐゴシック" charset="0"/>
                <a:hlinkClick r:id="rId2"/>
              </a:rPr>
              <a:t>twitter.com/youngenterprise</a:t>
            </a:r>
            <a:endParaRPr lang="en-GB" altLang="en-US">
              <a:solidFill>
                <a:prstClr val="black"/>
              </a:solidFill>
              <a:latin typeface="Century Gothic" panose="020B0502020202020204" pitchFamily="34" charset="0"/>
              <a:ea typeface="ＭＳ Ｐゴシック" charset="0"/>
            </a:endParaRPr>
          </a:p>
        </p:txBody>
      </p:sp>
      <p:pic>
        <p:nvPicPr>
          <p:cNvPr id="9" name="Picture 3"/>
          <p:cNvPicPr>
            <a:picLocks noChangeAspect="1" noChangeArrowheads="1"/>
          </p:cNvPicPr>
          <p:nvPr userDrawn="1"/>
        </p:nvPicPr>
        <p:blipFill rotWithShape="1">
          <a:blip r:embed="rId3" cstate="email">
            <a:extLst>
              <a:ext uri="{28A0092B-C50C-407E-A947-70E740481C1C}">
                <a14:useLocalDpi xmlns:a14="http://schemas.microsoft.com/office/drawing/2010/main"/>
              </a:ext>
            </a:extLst>
          </a:blip>
          <a:srcRect l="13690" t="6956" r="14050" b="3629"/>
          <a:stretch/>
        </p:blipFill>
        <p:spPr bwMode="auto">
          <a:xfrm>
            <a:off x="893552" y="3950118"/>
            <a:ext cx="2165155" cy="1887631"/>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cap="flat">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accent1"/>
                  </a:outerShdw>
                </a:effectLst>
              </a14:hiddenEffects>
            </a:ext>
          </a:extLst>
        </p:spPr>
      </p:pic>
      <p:pic>
        <p:nvPicPr>
          <p:cNvPr id="10" name="Picture 4" descr="http://bestcamera.biz/wp-content/uploads/2014/08/facebook-logo-icon.png"/>
          <p:cNvPicPr>
            <a:picLocks noChangeAspect="1" noChangeArrowheads="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4197365" y="3758763"/>
            <a:ext cx="781229" cy="78122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p:cNvPicPr>
            <a:picLocks noChangeAspect="1" noChangeArrowheads="1"/>
          </p:cNvPicPr>
          <p:nvPr userDrawn="1"/>
        </p:nvPicPr>
        <p:blipFill>
          <a:blip r:embed="rId5" cstate="email">
            <a:extLst>
              <a:ext uri="{28A0092B-C50C-407E-A947-70E740481C1C}">
                <a14:useLocalDpi xmlns:a14="http://schemas.microsoft.com/office/drawing/2010/main"/>
              </a:ext>
            </a:extLst>
          </a:blip>
          <a:srcRect/>
          <a:stretch>
            <a:fillRect/>
          </a:stretch>
        </p:blipFill>
        <p:spPr bwMode="auto">
          <a:xfrm>
            <a:off x="4197367" y="1806384"/>
            <a:ext cx="781229" cy="7812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7" descr="http://img3.wikia.nocookie.net/__cb20120205042450/glee/images/b/b6/Youtube-logo.png"/>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4112728" y="4617354"/>
            <a:ext cx="950501" cy="95050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9" descr="http://www.accesslockservice.com.au/images/pinterest.png"/>
          <p:cNvPicPr>
            <a:picLocks noChangeAspect="1" noChangeArrowheads="1"/>
          </p:cNvPicPr>
          <p:nvPr userDrawn="1"/>
        </p:nvPicPr>
        <p:blipFill>
          <a:blip r:embed="rId7" cstate="email">
            <a:extLst>
              <a:ext uri="{28A0092B-C50C-407E-A947-70E740481C1C}">
                <a14:useLocalDpi xmlns:a14="http://schemas.microsoft.com/office/drawing/2010/main"/>
              </a:ext>
            </a:extLst>
          </a:blip>
          <a:srcRect/>
          <a:stretch>
            <a:fillRect/>
          </a:stretch>
        </p:blipFill>
        <p:spPr bwMode="auto">
          <a:xfrm>
            <a:off x="4133646" y="2747702"/>
            <a:ext cx="908669" cy="908669"/>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userDrawn="1"/>
        </p:nvSpPr>
        <p:spPr>
          <a:xfrm>
            <a:off x="210253" y="1139423"/>
            <a:ext cx="3586348" cy="2529923"/>
          </a:xfrm>
          <a:prstGeom prst="rect">
            <a:avLst/>
          </a:prstGeom>
          <a:noFill/>
        </p:spPr>
        <p:txBody>
          <a:bodyPr wrap="square" rtlCol="0">
            <a:spAutoFit/>
          </a:bodyPr>
          <a:lstStyle/>
          <a:p>
            <a:pPr defTabSz="457200" fontAlgn="base">
              <a:lnSpc>
                <a:spcPct val="120000"/>
              </a:lnSpc>
              <a:spcBef>
                <a:spcPct val="0"/>
              </a:spcBef>
              <a:spcAft>
                <a:spcPct val="0"/>
              </a:spcAft>
            </a:pPr>
            <a:r>
              <a:rPr lang="en-GB" altLang="en-US" sz="2400">
                <a:solidFill>
                  <a:prstClr val="black"/>
                </a:solidFill>
                <a:latin typeface="Century Gothic" panose="020B0502020202020204" pitchFamily="34" charset="0"/>
                <a:ea typeface="ＭＳ Ｐゴシック" charset="0"/>
              </a:rPr>
              <a:t>Contact your local YE representative:</a:t>
            </a:r>
          </a:p>
          <a:p>
            <a:pPr defTabSz="457200" fontAlgn="base">
              <a:lnSpc>
                <a:spcPct val="120000"/>
              </a:lnSpc>
              <a:spcBef>
                <a:spcPct val="0"/>
              </a:spcBef>
              <a:spcAft>
                <a:spcPct val="0"/>
              </a:spcAft>
            </a:pPr>
            <a:endParaRPr lang="en-GB" altLang="en-US" sz="1100">
              <a:solidFill>
                <a:prstClr val="black"/>
              </a:solidFill>
              <a:latin typeface="Century Gothic" panose="020B0502020202020204" pitchFamily="34" charset="0"/>
              <a:ea typeface="ＭＳ Ｐゴシック" charset="0"/>
            </a:endParaRPr>
          </a:p>
          <a:p>
            <a:pPr defTabSz="457200" fontAlgn="base">
              <a:lnSpc>
                <a:spcPct val="120000"/>
              </a:lnSpc>
              <a:spcBef>
                <a:spcPct val="0"/>
              </a:spcBef>
              <a:spcAft>
                <a:spcPct val="0"/>
              </a:spcAft>
            </a:pPr>
            <a:r>
              <a:rPr lang="en-GB" altLang="en-US" sz="2400">
                <a:solidFill>
                  <a:prstClr val="black"/>
                </a:solidFill>
                <a:latin typeface="Century Gothic" panose="020B0502020202020204" pitchFamily="34" charset="0"/>
                <a:ea typeface="ＭＳ Ｐゴシック" charset="0"/>
              </a:rPr>
              <a:t>Visit </a:t>
            </a:r>
            <a:r>
              <a:rPr lang="en-GB" altLang="en-US" sz="2400">
                <a:solidFill>
                  <a:prstClr val="black"/>
                </a:solidFill>
                <a:latin typeface="Century Gothic" panose="020B0502020202020204" pitchFamily="34" charset="0"/>
                <a:ea typeface="ＭＳ Ｐゴシック" charset="0"/>
                <a:hlinkClick r:id="rId8"/>
              </a:rPr>
              <a:t>www.y-e.org.uk</a:t>
            </a:r>
            <a:endParaRPr lang="en-GB" altLang="en-US" sz="2400">
              <a:solidFill>
                <a:prstClr val="black"/>
              </a:solidFill>
              <a:latin typeface="Century Gothic" panose="020B0502020202020204" pitchFamily="34" charset="0"/>
              <a:ea typeface="ＭＳ Ｐゴシック" charset="0"/>
            </a:endParaRPr>
          </a:p>
          <a:p>
            <a:pPr defTabSz="457200" fontAlgn="base">
              <a:lnSpc>
                <a:spcPct val="120000"/>
              </a:lnSpc>
              <a:spcBef>
                <a:spcPct val="0"/>
              </a:spcBef>
              <a:spcAft>
                <a:spcPct val="0"/>
              </a:spcAft>
            </a:pPr>
            <a:r>
              <a:rPr lang="en-GB" altLang="en-US" sz="2400">
                <a:solidFill>
                  <a:prstClr val="black"/>
                </a:solidFill>
                <a:latin typeface="Century Gothic" panose="020B0502020202020204" pitchFamily="34" charset="0"/>
                <a:ea typeface="ＭＳ Ｐゴシック" charset="0"/>
              </a:rPr>
              <a:t>Phone 01865 776 845</a:t>
            </a:r>
          </a:p>
          <a:p>
            <a:pPr defTabSz="457200" fontAlgn="base">
              <a:lnSpc>
                <a:spcPct val="120000"/>
              </a:lnSpc>
              <a:spcBef>
                <a:spcPct val="0"/>
              </a:spcBef>
              <a:spcAft>
                <a:spcPct val="0"/>
              </a:spcAft>
            </a:pPr>
            <a:r>
              <a:rPr lang="en-GB" altLang="en-US" sz="2400">
                <a:solidFill>
                  <a:prstClr val="black"/>
                </a:solidFill>
                <a:latin typeface="Century Gothic" panose="020B0502020202020204" pitchFamily="34" charset="0"/>
                <a:ea typeface="ＭＳ Ｐゴシック" charset="0"/>
              </a:rPr>
              <a:t>Email </a:t>
            </a:r>
            <a:r>
              <a:rPr lang="en-GB" altLang="en-US" sz="2400">
                <a:solidFill>
                  <a:prstClr val="black"/>
                </a:solidFill>
                <a:latin typeface="Century Gothic" panose="020B0502020202020204" pitchFamily="34" charset="0"/>
                <a:ea typeface="ＭＳ Ｐゴシック" charset="0"/>
                <a:hlinkClick r:id="rId9"/>
              </a:rPr>
              <a:t>info@y-e.org.uk</a:t>
            </a:r>
            <a:endParaRPr lang="en-GB" altLang="en-US" sz="2400">
              <a:solidFill>
                <a:prstClr val="black"/>
              </a:solidFill>
              <a:latin typeface="Century Gothic" panose="020B0502020202020204" pitchFamily="34" charset="0"/>
              <a:ea typeface="ＭＳ Ｐゴシック" charset="0"/>
            </a:endParaRPr>
          </a:p>
        </p:txBody>
      </p:sp>
      <p:sp>
        <p:nvSpPr>
          <p:cNvPr id="15" name="TextBox 14"/>
          <p:cNvSpPr txBox="1"/>
          <p:nvPr userDrawn="1"/>
        </p:nvSpPr>
        <p:spPr>
          <a:xfrm>
            <a:off x="4949300" y="3981058"/>
            <a:ext cx="4160160" cy="424732"/>
          </a:xfrm>
          <a:prstGeom prst="rect">
            <a:avLst/>
          </a:prstGeom>
          <a:noFill/>
        </p:spPr>
        <p:txBody>
          <a:bodyPr wrap="square" rtlCol="0">
            <a:spAutoFit/>
          </a:bodyPr>
          <a:lstStyle/>
          <a:p>
            <a:pPr algn="ctr" defTabSz="457200" fontAlgn="base">
              <a:lnSpc>
                <a:spcPct val="120000"/>
              </a:lnSpc>
              <a:spcBef>
                <a:spcPct val="0"/>
              </a:spcBef>
              <a:spcAft>
                <a:spcPct val="0"/>
              </a:spcAft>
            </a:pPr>
            <a:r>
              <a:rPr lang="en-GB" altLang="en-US">
                <a:solidFill>
                  <a:prstClr val="black"/>
                </a:solidFill>
                <a:latin typeface="Century Gothic" panose="020B0502020202020204" pitchFamily="34" charset="0"/>
                <a:ea typeface="ＭＳ Ｐゴシック" charset="0"/>
                <a:hlinkClick r:id="rId10"/>
              </a:rPr>
              <a:t>facebook.com/youngenterpriseuk</a:t>
            </a:r>
            <a:endParaRPr lang="en-GB" altLang="en-US">
              <a:solidFill>
                <a:prstClr val="black"/>
              </a:solidFill>
              <a:latin typeface="Century Gothic" panose="020B0502020202020204" pitchFamily="34" charset="0"/>
              <a:ea typeface="ＭＳ Ｐゴシック" charset="0"/>
            </a:endParaRPr>
          </a:p>
        </p:txBody>
      </p:sp>
      <p:sp>
        <p:nvSpPr>
          <p:cNvPr id="16" name="TextBox 15"/>
          <p:cNvSpPr txBox="1"/>
          <p:nvPr userDrawn="1"/>
        </p:nvSpPr>
        <p:spPr>
          <a:xfrm>
            <a:off x="5042315" y="3003722"/>
            <a:ext cx="4117010" cy="369332"/>
          </a:xfrm>
          <a:prstGeom prst="rect">
            <a:avLst/>
          </a:prstGeom>
          <a:noFill/>
        </p:spPr>
        <p:txBody>
          <a:bodyPr wrap="square" rtlCol="0">
            <a:spAutoFit/>
          </a:bodyPr>
          <a:lstStyle/>
          <a:p>
            <a:pPr defTabSz="457200" fontAlgn="base">
              <a:spcBef>
                <a:spcPct val="0"/>
              </a:spcBef>
              <a:spcAft>
                <a:spcPct val="0"/>
              </a:spcAft>
            </a:pPr>
            <a:r>
              <a:rPr lang="en-GB" u="sng">
                <a:solidFill>
                  <a:srgbClr val="00B0F0"/>
                </a:solidFill>
                <a:latin typeface="Century Gothic" panose="020B0502020202020204" pitchFamily="34" charset="0"/>
                <a:ea typeface="ＭＳ Ｐゴシック" charset="0"/>
              </a:rPr>
              <a:t>pinterest.com/youngenterprise</a:t>
            </a:r>
          </a:p>
        </p:txBody>
      </p:sp>
      <p:sp>
        <p:nvSpPr>
          <p:cNvPr id="17" name="TextBox 16"/>
          <p:cNvSpPr txBox="1"/>
          <p:nvPr userDrawn="1"/>
        </p:nvSpPr>
        <p:spPr>
          <a:xfrm>
            <a:off x="5063229" y="4996506"/>
            <a:ext cx="4492598" cy="424732"/>
          </a:xfrm>
          <a:prstGeom prst="rect">
            <a:avLst/>
          </a:prstGeom>
          <a:noFill/>
        </p:spPr>
        <p:txBody>
          <a:bodyPr wrap="square" rtlCol="0">
            <a:spAutoFit/>
          </a:bodyPr>
          <a:lstStyle/>
          <a:p>
            <a:pPr algn="thaiDist" defTabSz="457200" fontAlgn="base">
              <a:lnSpc>
                <a:spcPct val="120000"/>
              </a:lnSpc>
              <a:spcBef>
                <a:spcPct val="0"/>
              </a:spcBef>
              <a:spcAft>
                <a:spcPct val="0"/>
              </a:spcAft>
            </a:pPr>
            <a:r>
              <a:rPr lang="en-GB" altLang="en-US" u="sng">
                <a:solidFill>
                  <a:srgbClr val="00B0F0"/>
                </a:solidFill>
                <a:latin typeface="Century Gothic" panose="020B0502020202020204" pitchFamily="34" charset="0"/>
                <a:ea typeface="ＭＳ Ｐゴシック" charset="0"/>
              </a:rPr>
              <a:t>youtube.com/youngenterpriseuk</a:t>
            </a:r>
          </a:p>
        </p:txBody>
      </p:sp>
      <p:sp>
        <p:nvSpPr>
          <p:cNvPr id="18" name="TextBox 17"/>
          <p:cNvSpPr txBox="1"/>
          <p:nvPr userDrawn="1"/>
        </p:nvSpPr>
        <p:spPr>
          <a:xfrm>
            <a:off x="6163436" y="4525095"/>
            <a:ext cx="3464674" cy="461665"/>
          </a:xfrm>
          <a:prstGeom prst="rect">
            <a:avLst/>
          </a:prstGeom>
          <a:noFill/>
        </p:spPr>
        <p:txBody>
          <a:bodyPr wrap="square" rtlCol="0">
            <a:spAutoFit/>
          </a:bodyPr>
          <a:lstStyle/>
          <a:p>
            <a:pPr defTabSz="457200" fontAlgn="base">
              <a:spcBef>
                <a:spcPct val="0"/>
              </a:spcBef>
              <a:spcAft>
                <a:spcPct val="0"/>
              </a:spcAft>
            </a:pPr>
            <a:r>
              <a:rPr lang="en-GB" sz="2400" b="1">
                <a:solidFill>
                  <a:srgbClr val="95C11F"/>
                </a:solidFill>
                <a:latin typeface="Century Gothic" panose="020B0502020202020204" pitchFamily="34" charset="0"/>
                <a:ea typeface="ＭＳ Ｐゴシック" charset="0"/>
              </a:rPr>
              <a:t>See us</a:t>
            </a:r>
          </a:p>
        </p:txBody>
      </p:sp>
      <p:sp>
        <p:nvSpPr>
          <p:cNvPr id="19" name="TextBox 18"/>
          <p:cNvSpPr txBox="1"/>
          <p:nvPr userDrawn="1"/>
        </p:nvSpPr>
        <p:spPr>
          <a:xfrm>
            <a:off x="6163436" y="3519393"/>
            <a:ext cx="3464674" cy="461665"/>
          </a:xfrm>
          <a:prstGeom prst="rect">
            <a:avLst/>
          </a:prstGeom>
          <a:noFill/>
        </p:spPr>
        <p:txBody>
          <a:bodyPr wrap="square" rtlCol="0">
            <a:spAutoFit/>
          </a:bodyPr>
          <a:lstStyle/>
          <a:p>
            <a:pPr defTabSz="457200" fontAlgn="base">
              <a:spcBef>
                <a:spcPct val="0"/>
              </a:spcBef>
              <a:spcAft>
                <a:spcPct val="0"/>
              </a:spcAft>
            </a:pPr>
            <a:r>
              <a:rPr lang="en-GB" sz="2400" b="1">
                <a:solidFill>
                  <a:srgbClr val="95C11F"/>
                </a:solidFill>
                <a:latin typeface="Century Gothic" panose="020B0502020202020204" pitchFamily="34" charset="0"/>
                <a:ea typeface="ＭＳ Ｐゴシック" charset="0"/>
              </a:rPr>
              <a:t>Like us</a:t>
            </a:r>
          </a:p>
        </p:txBody>
      </p:sp>
      <p:sp>
        <p:nvSpPr>
          <p:cNvPr id="20" name="TextBox 19"/>
          <p:cNvSpPr txBox="1"/>
          <p:nvPr userDrawn="1"/>
        </p:nvSpPr>
        <p:spPr>
          <a:xfrm>
            <a:off x="6006520" y="1540664"/>
            <a:ext cx="3464674" cy="461665"/>
          </a:xfrm>
          <a:prstGeom prst="rect">
            <a:avLst/>
          </a:prstGeom>
          <a:noFill/>
        </p:spPr>
        <p:txBody>
          <a:bodyPr wrap="square" rtlCol="0">
            <a:spAutoFit/>
          </a:bodyPr>
          <a:lstStyle/>
          <a:p>
            <a:pPr defTabSz="457200" fontAlgn="base">
              <a:spcBef>
                <a:spcPct val="0"/>
              </a:spcBef>
              <a:spcAft>
                <a:spcPct val="0"/>
              </a:spcAft>
            </a:pPr>
            <a:r>
              <a:rPr lang="en-GB" sz="2400" b="1">
                <a:solidFill>
                  <a:srgbClr val="95C11F"/>
                </a:solidFill>
                <a:latin typeface="Century Gothic" panose="020B0502020202020204" pitchFamily="34" charset="0"/>
                <a:ea typeface="ＭＳ Ｐゴシック" charset="0"/>
              </a:rPr>
              <a:t>Follow us</a:t>
            </a:r>
          </a:p>
        </p:txBody>
      </p:sp>
      <p:pic>
        <p:nvPicPr>
          <p:cNvPr id="21" name="Picture 20" descr="RGB_FooterPagePanel-03.png"/>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0" y="5650979"/>
            <a:ext cx="9144000" cy="1208911"/>
          </a:xfrm>
          <a:prstGeom prst="rect">
            <a:avLst/>
          </a:prstGeom>
        </p:spPr>
      </p:pic>
      <p:pic>
        <p:nvPicPr>
          <p:cNvPr id="24" name="Picture 3" descr="C:\Users\ashleigh.baldwin_y-e\AppData\Local\Microsoft\Windows\Temporary Internet Files\Content.IE5\CNOYINSY\MC900432529[1].png">
            <a:hlinkClick r:id="rId12" action="ppaction://hlinksldjump"/>
          </p:cNvPr>
          <p:cNvPicPr>
            <a:picLocks noChangeAspect="1" noChangeArrowheads="1"/>
          </p:cNvPicPr>
          <p:nvPr userDrawn="1"/>
        </p:nvPicPr>
        <p:blipFill>
          <a:blip r:embed="rId13" cstate="email">
            <a:extLst>
              <a:ext uri="{28A0092B-C50C-407E-A947-70E740481C1C}">
                <a14:useLocalDpi xmlns:a14="http://schemas.microsoft.com/office/drawing/2010/main"/>
              </a:ext>
            </a:extLst>
          </a:blip>
          <a:srcRect/>
          <a:stretch>
            <a:fillRect/>
          </a:stretch>
        </p:blipFill>
        <p:spPr bwMode="auto">
          <a:xfrm>
            <a:off x="8734168" y="1"/>
            <a:ext cx="409832" cy="40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4201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B944E0-9EEF-4D5E-B83F-BFA72836ABC7}" type="datetimeFigureOut">
              <a:rPr lang="en-GB" smtClean="0">
                <a:solidFill>
                  <a:prstClr val="black">
                    <a:tint val="75000"/>
                  </a:prstClr>
                </a:solidFill>
              </a:rPr>
              <a:pPr/>
              <a:t>21/05/2023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C700366-730A-4B1C-9A7E-FEC86A4CFC1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79546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7" name="Picture 6" descr="dw_150640664-01.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7352"/>
            <a:ext cx="9144000" cy="6093419"/>
          </a:xfrm>
          <a:prstGeom prst="rect">
            <a:avLst/>
          </a:prstGeom>
        </p:spPr>
      </p:pic>
      <p:pic>
        <p:nvPicPr>
          <p:cNvPr id="8" name="Picture 7" descr="RGB_ChapterPagePanel_style A-03.png"/>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2957353"/>
            <a:ext cx="9144000" cy="3918245"/>
          </a:xfrm>
          <a:prstGeom prst="rect">
            <a:avLst/>
          </a:prstGeom>
        </p:spPr>
      </p:pic>
      <p:sp>
        <p:nvSpPr>
          <p:cNvPr id="10" name="Title 1"/>
          <p:cNvSpPr>
            <a:spLocks noGrp="1"/>
          </p:cNvSpPr>
          <p:nvPr>
            <p:ph type="ctrTitle"/>
          </p:nvPr>
        </p:nvSpPr>
        <p:spPr>
          <a:xfrm>
            <a:off x="228580" y="4164463"/>
            <a:ext cx="5080399" cy="421706"/>
          </a:xfrm>
          <a:prstGeom prst="rect">
            <a:avLst/>
          </a:prstGeom>
        </p:spPr>
        <p:txBody>
          <a:bodyPr/>
          <a:lstStyle>
            <a:lvl1pPr algn="l">
              <a:defRPr sz="2200" b="1" baseline="0">
                <a:solidFill>
                  <a:schemeClr val="bg1"/>
                </a:solidFill>
                <a:latin typeface="Century Gothic" panose="020B0502020202020204" pitchFamily="34" charset="0"/>
              </a:defRPr>
            </a:lvl1pPr>
          </a:lstStyle>
          <a:p>
            <a:r>
              <a:rPr lang="en-GB"/>
              <a:t>Click to edit Master title style</a:t>
            </a:r>
            <a:endParaRPr lang="en-US"/>
          </a:p>
        </p:txBody>
      </p:sp>
      <p:sp>
        <p:nvSpPr>
          <p:cNvPr id="11" name="Subtitle 2"/>
          <p:cNvSpPr>
            <a:spLocks noGrp="1"/>
          </p:cNvSpPr>
          <p:nvPr>
            <p:ph type="subTitle" idx="1"/>
          </p:nvPr>
        </p:nvSpPr>
        <p:spPr>
          <a:xfrm>
            <a:off x="251181" y="4599817"/>
            <a:ext cx="5057798" cy="1752600"/>
          </a:xfrm>
          <a:prstGeom prst="rect">
            <a:avLst/>
          </a:prstGeom>
        </p:spPr>
        <p:txBody>
          <a:bodyPr/>
          <a:lstStyle>
            <a:lvl1pPr marL="0" indent="0" algn="l">
              <a:buNone/>
              <a:defRPr sz="22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12" name="TextBox 3"/>
          <p:cNvSpPr txBox="1">
            <a:spLocks noChangeArrowheads="1"/>
          </p:cNvSpPr>
          <p:nvPr userDrawn="1"/>
        </p:nvSpPr>
        <p:spPr bwMode="auto">
          <a:xfrm rot="5400000">
            <a:off x="-1157905" y="1910734"/>
            <a:ext cx="3178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defTabSz="457200" eaLnBrk="1" fontAlgn="base" hangingPunct="1">
              <a:spcBef>
                <a:spcPct val="0"/>
              </a:spcBef>
              <a:spcAft>
                <a:spcPct val="0"/>
              </a:spcAft>
            </a:pPr>
            <a:r>
              <a:rPr lang="en-US" sz="2000">
                <a:solidFill>
                  <a:srgbClr val="95C11F"/>
                </a:solidFill>
                <a:latin typeface="Century Gothic" charset="0"/>
                <a:cs typeface="Century Gothic" charset="0"/>
              </a:rPr>
              <a:t>the</a:t>
            </a:r>
            <a:r>
              <a:rPr lang="en-US" sz="2000" b="1">
                <a:solidFill>
                  <a:srgbClr val="95C11F"/>
                </a:solidFill>
                <a:latin typeface="Century Gothic" charset="0"/>
                <a:cs typeface="Century Gothic" charset="0"/>
              </a:rPr>
              <a:t> business</a:t>
            </a:r>
            <a:r>
              <a:rPr lang="en-US" sz="2000">
                <a:solidFill>
                  <a:srgbClr val="95C11F"/>
                </a:solidFill>
                <a:latin typeface="Century Gothic" charset="0"/>
                <a:cs typeface="Century Gothic" charset="0"/>
              </a:rPr>
              <a:t> of </a:t>
            </a:r>
            <a:r>
              <a:rPr lang="en-US" sz="2000" b="1">
                <a:solidFill>
                  <a:srgbClr val="95C11F"/>
                </a:solidFill>
                <a:latin typeface="Century Gothic" charset="0"/>
                <a:cs typeface="Century Gothic" charset="0"/>
              </a:rPr>
              <a:t>life</a:t>
            </a:r>
            <a:endParaRPr lang="en-US" sz="2000">
              <a:solidFill>
                <a:srgbClr val="95C11F"/>
              </a:solidFill>
              <a:latin typeface="Century Gothic" charset="0"/>
              <a:cs typeface="Century Gothic" charset="0"/>
            </a:endParaRPr>
          </a:p>
        </p:txBody>
      </p:sp>
      <p:pic>
        <p:nvPicPr>
          <p:cNvPr id="14" name="Picture 3" descr="C:\Users\ashleigh.baldwin_y-e\AppData\Local\Microsoft\Windows\Temporary Internet Files\Content.IE5\CNOYINSY\MC900432529[1].png">
            <a:hlinkClick r:id="" action="ppaction://noaction"/>
          </p:cNvPr>
          <p:cNvPicPr>
            <a:picLocks noChangeAspect="1" noChangeArrowheads="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8734168" y="1"/>
            <a:ext cx="409832" cy="40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10386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9" name="Rectangle 8"/>
          <p:cNvSpPr/>
          <p:nvPr userDrawn="1"/>
        </p:nvSpPr>
        <p:spPr>
          <a:xfrm>
            <a:off x="0" y="0"/>
            <a:ext cx="9144000" cy="6887028"/>
          </a:xfrm>
          <a:prstGeom prst="rect">
            <a:avLst/>
          </a:prstGeom>
          <a:solidFill>
            <a:srgbClr val="95C1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fontAlgn="base">
              <a:spcBef>
                <a:spcPct val="0"/>
              </a:spcBef>
              <a:spcAft>
                <a:spcPct val="0"/>
              </a:spcAft>
            </a:pPr>
            <a:endParaRPr lang="en-GB" sz="2400">
              <a:solidFill>
                <a:prstClr val="white"/>
              </a:solidFill>
            </a:endParaRPr>
          </a:p>
        </p:txBody>
      </p:sp>
      <p:pic>
        <p:nvPicPr>
          <p:cNvPr id="7" name="Picture 2" descr="M:\Events &amp; Marketing\Marketing\Brand\YE Brand Pack\Logos\Logos for docs, ppt, excel etc &amp; digital\Small Text\YE_Logo_SmallText_whiteoutRGB.pn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7895774" y="5718630"/>
            <a:ext cx="960716" cy="870857"/>
          </a:xfrm>
          <a:prstGeom prst="rect">
            <a:avLst/>
          </a:prstGeom>
          <a:noFill/>
          <a:extLst>
            <a:ext uri="{909E8E84-426E-40DD-AFC4-6F175D3DCCD1}">
              <a14:hiddenFill xmlns:a14="http://schemas.microsoft.com/office/drawing/2010/main">
                <a:solidFill>
                  <a:srgbClr val="FFFFFF"/>
                </a:solidFill>
              </a14:hiddenFill>
            </a:ext>
          </a:extLst>
        </p:spPr>
      </p:pic>
      <p:sp>
        <p:nvSpPr>
          <p:cNvPr id="12" name="Text Placeholder 2"/>
          <p:cNvSpPr>
            <a:spLocks noGrp="1"/>
          </p:cNvSpPr>
          <p:nvPr>
            <p:ph idx="10"/>
          </p:nvPr>
        </p:nvSpPr>
        <p:spPr>
          <a:xfrm>
            <a:off x="457200" y="1600200"/>
            <a:ext cx="8229600" cy="4525963"/>
          </a:xfrm>
          <a:prstGeom prst="rect">
            <a:avLst/>
          </a:prstGeom>
        </p:spPr>
        <p:txBody>
          <a:bodyPr vert="horz" lIns="91440" tIns="45720" rIns="91440" bIns="45720" rtlCol="0">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4" name="Title 1"/>
          <p:cNvSpPr>
            <a:spLocks noGrp="1"/>
          </p:cNvSpPr>
          <p:nvPr>
            <p:ph type="title"/>
          </p:nvPr>
        </p:nvSpPr>
        <p:spPr>
          <a:xfrm>
            <a:off x="457200" y="274638"/>
            <a:ext cx="8229600" cy="1143000"/>
          </a:xfrm>
          <a:prstGeom prst="rect">
            <a:avLst/>
          </a:prstGeom>
        </p:spPr>
        <p:txBody>
          <a:bodyPr/>
          <a:lstStyle>
            <a:lvl1pPr algn="l">
              <a:defRPr sz="2800" b="1" baseline="0">
                <a:solidFill>
                  <a:schemeClr val="accent3">
                    <a:lumMod val="50000"/>
                  </a:schemeClr>
                </a:solidFill>
                <a:latin typeface="Century Gothic" panose="020B0502020202020204" pitchFamily="34" charset="0"/>
              </a:defRPr>
            </a:lvl1pPr>
          </a:lstStyle>
          <a:p>
            <a:r>
              <a:rPr lang="en-GB"/>
              <a:t>Click to edit Master title style</a:t>
            </a:r>
            <a:endParaRPr lang="en-US"/>
          </a:p>
        </p:txBody>
      </p:sp>
      <p:pic>
        <p:nvPicPr>
          <p:cNvPr id="10" name="Picture 3" descr="C:\Users\ashleigh.baldwin_y-e\AppData\Local\Microsoft\Windows\Temporary Internet Files\Content.IE5\CNOYINSY\MC900432529[1].png">
            <a:hlinkClick r:id="" action="ppaction://noaction"/>
          </p:cNvPr>
          <p:cNvPicPr>
            <a:picLocks noChangeAspect="1" noChangeArrowheads="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8734168" y="1"/>
            <a:ext cx="409832" cy="40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61911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descr="RGB_FooterPagePanel-03.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5650979"/>
            <a:ext cx="9144000" cy="1208911"/>
          </a:xfrm>
          <a:prstGeom prst="rect">
            <a:avLst/>
          </a:prstGeom>
        </p:spPr>
      </p:pic>
      <p:sp>
        <p:nvSpPr>
          <p:cNvPr id="9" name="Title 1"/>
          <p:cNvSpPr>
            <a:spLocks noGrp="1"/>
          </p:cNvSpPr>
          <p:nvPr>
            <p:ph type="title"/>
          </p:nvPr>
        </p:nvSpPr>
        <p:spPr>
          <a:xfrm>
            <a:off x="457200" y="274638"/>
            <a:ext cx="8229600" cy="1143000"/>
          </a:xfrm>
          <a:prstGeom prst="rect">
            <a:avLst/>
          </a:prstGeom>
        </p:spPr>
        <p:txBody>
          <a:bodyPr/>
          <a:lstStyle>
            <a:lvl1pPr algn="l">
              <a:defRPr sz="2800" b="1" baseline="0">
                <a:solidFill>
                  <a:srgbClr val="95C11F"/>
                </a:solidFill>
                <a:latin typeface="Century Gothic" panose="020B0502020202020204" pitchFamily="34" charset="0"/>
              </a:defRPr>
            </a:lvl1pPr>
          </a:lstStyle>
          <a:p>
            <a:r>
              <a:rPr lang="en-GB"/>
              <a:t>Click to edit Master title style</a:t>
            </a:r>
            <a:endParaRPr lang="en-US"/>
          </a:p>
        </p:txBody>
      </p:sp>
      <p:sp>
        <p:nvSpPr>
          <p:cNvPr id="10" name="Text Placeholder 2"/>
          <p:cNvSpPr>
            <a:spLocks noGrp="1"/>
          </p:cNvSpPr>
          <p:nvPr>
            <p:ph idx="1"/>
          </p:nvPr>
        </p:nvSpPr>
        <p:spPr>
          <a:xfrm>
            <a:off x="457200" y="1600200"/>
            <a:ext cx="8229600" cy="4525963"/>
          </a:xfrm>
          <a:prstGeom prst="rect">
            <a:avLst/>
          </a:prstGeom>
        </p:spPr>
        <p:txBody>
          <a:bodyPr vert="horz" lIns="91440" tIns="45720" rIns="91440" bIns="45720" rtlCol="0">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8" name="Picture 3" descr="C:\Users\ashleigh.baldwin_y-e\AppData\Local\Microsoft\Windows\Temporary Internet Files\Content.IE5\CNOYINSY\MC900432529[1].png">
            <a:hlinkClick r:id="" action="ppaction://noaction"/>
          </p:cNvPr>
          <p:cNvPicPr>
            <a:picLocks noChangeAspect="1" noChangeArrowheads="1"/>
          </p:cNvPicPr>
          <p:nvPr userDrawn="1"/>
        </p:nvPicPr>
        <p:blipFill>
          <a:blip r:embed="rId3" cstate="email">
            <a:extLst>
              <a:ext uri="{28A0092B-C50C-407E-A947-70E740481C1C}">
                <a14:useLocalDpi xmlns:a14="http://schemas.microsoft.com/office/drawing/2010/main"/>
              </a:ext>
            </a:extLst>
          </a:blip>
          <a:srcRect/>
          <a:stretch>
            <a:fillRect/>
          </a:stretch>
        </p:blipFill>
        <p:spPr bwMode="auto">
          <a:xfrm>
            <a:off x="8734168" y="1"/>
            <a:ext cx="409832" cy="40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21755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7" name="TextBox 21"/>
          <p:cNvSpPr txBox="1">
            <a:spLocks noChangeArrowheads="1"/>
          </p:cNvSpPr>
          <p:nvPr userDrawn="1"/>
        </p:nvSpPr>
        <p:spPr bwMode="auto">
          <a:xfrm>
            <a:off x="210253" y="477560"/>
            <a:ext cx="4644042" cy="1034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defTabSz="457200" eaLnBrk="1" fontAlgn="base" hangingPunct="1">
              <a:lnSpc>
                <a:spcPct val="90000"/>
              </a:lnSpc>
              <a:spcBef>
                <a:spcPct val="0"/>
              </a:spcBef>
              <a:spcAft>
                <a:spcPct val="0"/>
              </a:spcAft>
              <a:defRPr/>
            </a:pPr>
            <a:r>
              <a:rPr lang="en-US" sz="2800" b="1" spc="-150">
                <a:solidFill>
                  <a:srgbClr val="95C11F"/>
                </a:solidFill>
                <a:latin typeface="Century Gothic" charset="0"/>
                <a:cs typeface="Century Gothic" charset="0"/>
              </a:rPr>
              <a:t>More Information</a:t>
            </a:r>
            <a:br>
              <a:rPr lang="en-US" sz="2000" b="1" spc="-150">
                <a:solidFill>
                  <a:srgbClr val="95C11F"/>
                </a:solidFill>
                <a:latin typeface="Century Gothic" charset="0"/>
                <a:cs typeface="Century Gothic" charset="0"/>
              </a:rPr>
            </a:br>
            <a:endParaRPr lang="en-US" sz="2000" b="1" spc="-150">
              <a:solidFill>
                <a:srgbClr val="95C11F"/>
              </a:solidFill>
              <a:latin typeface="Century Gothic" charset="0"/>
              <a:cs typeface="Century Gothic" charset="0"/>
            </a:endParaRPr>
          </a:p>
          <a:p>
            <a:pPr defTabSz="457200" eaLnBrk="1" fontAlgn="base" hangingPunct="1">
              <a:lnSpc>
                <a:spcPct val="90000"/>
              </a:lnSpc>
              <a:spcBef>
                <a:spcPct val="0"/>
              </a:spcBef>
              <a:spcAft>
                <a:spcPct val="0"/>
              </a:spcAft>
              <a:defRPr/>
            </a:pPr>
            <a:endParaRPr lang="en-US" sz="2000" spc="-150">
              <a:solidFill>
                <a:prstClr val="black">
                  <a:lumMod val="65000"/>
                  <a:lumOff val="35000"/>
                </a:prstClr>
              </a:solidFill>
              <a:latin typeface="Century Gothic" charset="0"/>
              <a:cs typeface="Century Gothic" charset="0"/>
            </a:endParaRPr>
          </a:p>
        </p:txBody>
      </p:sp>
      <p:sp>
        <p:nvSpPr>
          <p:cNvPr id="8" name="Rectangle 7"/>
          <p:cNvSpPr/>
          <p:nvPr userDrawn="1"/>
        </p:nvSpPr>
        <p:spPr>
          <a:xfrm>
            <a:off x="4978596" y="2026201"/>
            <a:ext cx="3409696" cy="424732"/>
          </a:xfrm>
          <a:prstGeom prst="rect">
            <a:avLst/>
          </a:prstGeom>
        </p:spPr>
        <p:txBody>
          <a:bodyPr wrap="square">
            <a:spAutoFit/>
          </a:bodyPr>
          <a:lstStyle/>
          <a:p>
            <a:pPr algn="ctr" defTabSz="457200" fontAlgn="base">
              <a:lnSpc>
                <a:spcPct val="120000"/>
              </a:lnSpc>
              <a:spcBef>
                <a:spcPct val="0"/>
              </a:spcBef>
              <a:spcAft>
                <a:spcPct val="0"/>
              </a:spcAft>
            </a:pPr>
            <a:r>
              <a:rPr lang="en-GB" altLang="en-US">
                <a:solidFill>
                  <a:prstClr val="black"/>
                </a:solidFill>
                <a:latin typeface="Century Gothic" panose="020B0502020202020204" pitchFamily="34" charset="0"/>
                <a:ea typeface="ＭＳ Ｐゴシック" charset="0"/>
                <a:hlinkClick r:id="rId2"/>
              </a:rPr>
              <a:t>twitter.com/youngenterprise</a:t>
            </a:r>
            <a:endParaRPr lang="en-GB" altLang="en-US">
              <a:solidFill>
                <a:prstClr val="black"/>
              </a:solidFill>
              <a:latin typeface="Century Gothic" panose="020B0502020202020204" pitchFamily="34" charset="0"/>
              <a:ea typeface="ＭＳ Ｐゴシック" charset="0"/>
            </a:endParaRPr>
          </a:p>
        </p:txBody>
      </p:sp>
      <p:pic>
        <p:nvPicPr>
          <p:cNvPr id="9" name="Picture 3"/>
          <p:cNvPicPr>
            <a:picLocks noChangeAspect="1" noChangeArrowheads="1"/>
          </p:cNvPicPr>
          <p:nvPr userDrawn="1"/>
        </p:nvPicPr>
        <p:blipFill rotWithShape="1">
          <a:blip r:embed="rId3" cstate="email">
            <a:extLst>
              <a:ext uri="{28A0092B-C50C-407E-A947-70E740481C1C}">
                <a14:useLocalDpi xmlns:a14="http://schemas.microsoft.com/office/drawing/2010/main"/>
              </a:ext>
            </a:extLst>
          </a:blip>
          <a:srcRect l="13690" t="6956" r="14050" b="3629"/>
          <a:stretch/>
        </p:blipFill>
        <p:spPr bwMode="auto">
          <a:xfrm>
            <a:off x="893552" y="3950118"/>
            <a:ext cx="2165155" cy="1887631"/>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cap="flat">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accent1"/>
                  </a:outerShdw>
                </a:effectLst>
              </a14:hiddenEffects>
            </a:ext>
          </a:extLst>
        </p:spPr>
      </p:pic>
      <p:pic>
        <p:nvPicPr>
          <p:cNvPr id="10" name="Picture 4" descr="http://bestcamera.biz/wp-content/uploads/2014/08/facebook-logo-icon.png"/>
          <p:cNvPicPr>
            <a:picLocks noChangeAspect="1" noChangeArrowheads="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4197365" y="3758763"/>
            <a:ext cx="781229" cy="78122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p:cNvPicPr>
            <a:picLocks noChangeAspect="1" noChangeArrowheads="1"/>
          </p:cNvPicPr>
          <p:nvPr userDrawn="1"/>
        </p:nvPicPr>
        <p:blipFill>
          <a:blip r:embed="rId5" cstate="email">
            <a:extLst>
              <a:ext uri="{28A0092B-C50C-407E-A947-70E740481C1C}">
                <a14:useLocalDpi xmlns:a14="http://schemas.microsoft.com/office/drawing/2010/main"/>
              </a:ext>
            </a:extLst>
          </a:blip>
          <a:srcRect/>
          <a:stretch>
            <a:fillRect/>
          </a:stretch>
        </p:blipFill>
        <p:spPr bwMode="auto">
          <a:xfrm>
            <a:off x="4197367" y="1806384"/>
            <a:ext cx="781229" cy="7812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7" descr="http://img3.wikia.nocookie.net/__cb20120205042450/glee/images/b/b6/Youtube-logo.png"/>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4112728" y="4617354"/>
            <a:ext cx="950501" cy="95050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9" descr="http://www.accesslockservice.com.au/images/pinterest.png"/>
          <p:cNvPicPr>
            <a:picLocks noChangeAspect="1" noChangeArrowheads="1"/>
          </p:cNvPicPr>
          <p:nvPr userDrawn="1"/>
        </p:nvPicPr>
        <p:blipFill>
          <a:blip r:embed="rId7" cstate="email">
            <a:extLst>
              <a:ext uri="{28A0092B-C50C-407E-A947-70E740481C1C}">
                <a14:useLocalDpi xmlns:a14="http://schemas.microsoft.com/office/drawing/2010/main"/>
              </a:ext>
            </a:extLst>
          </a:blip>
          <a:srcRect/>
          <a:stretch>
            <a:fillRect/>
          </a:stretch>
        </p:blipFill>
        <p:spPr bwMode="auto">
          <a:xfrm>
            <a:off x="4133646" y="2747702"/>
            <a:ext cx="908669" cy="908669"/>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userDrawn="1"/>
        </p:nvSpPr>
        <p:spPr>
          <a:xfrm>
            <a:off x="210253" y="1139423"/>
            <a:ext cx="3586348" cy="2529923"/>
          </a:xfrm>
          <a:prstGeom prst="rect">
            <a:avLst/>
          </a:prstGeom>
          <a:noFill/>
        </p:spPr>
        <p:txBody>
          <a:bodyPr wrap="square" rtlCol="0">
            <a:spAutoFit/>
          </a:bodyPr>
          <a:lstStyle/>
          <a:p>
            <a:pPr defTabSz="457200" fontAlgn="base">
              <a:lnSpc>
                <a:spcPct val="120000"/>
              </a:lnSpc>
              <a:spcBef>
                <a:spcPct val="0"/>
              </a:spcBef>
              <a:spcAft>
                <a:spcPct val="0"/>
              </a:spcAft>
            </a:pPr>
            <a:r>
              <a:rPr lang="en-GB" altLang="en-US" sz="2400">
                <a:solidFill>
                  <a:prstClr val="black"/>
                </a:solidFill>
                <a:latin typeface="Century Gothic" panose="020B0502020202020204" pitchFamily="34" charset="0"/>
                <a:ea typeface="ＭＳ Ｐゴシック" charset="0"/>
              </a:rPr>
              <a:t>Contact your local YE representative:</a:t>
            </a:r>
          </a:p>
          <a:p>
            <a:pPr defTabSz="457200" fontAlgn="base">
              <a:lnSpc>
                <a:spcPct val="120000"/>
              </a:lnSpc>
              <a:spcBef>
                <a:spcPct val="0"/>
              </a:spcBef>
              <a:spcAft>
                <a:spcPct val="0"/>
              </a:spcAft>
            </a:pPr>
            <a:endParaRPr lang="en-GB" altLang="en-US" sz="1100">
              <a:solidFill>
                <a:prstClr val="black"/>
              </a:solidFill>
              <a:latin typeface="Century Gothic" panose="020B0502020202020204" pitchFamily="34" charset="0"/>
              <a:ea typeface="ＭＳ Ｐゴシック" charset="0"/>
            </a:endParaRPr>
          </a:p>
          <a:p>
            <a:pPr defTabSz="457200" fontAlgn="base">
              <a:lnSpc>
                <a:spcPct val="120000"/>
              </a:lnSpc>
              <a:spcBef>
                <a:spcPct val="0"/>
              </a:spcBef>
              <a:spcAft>
                <a:spcPct val="0"/>
              </a:spcAft>
            </a:pPr>
            <a:r>
              <a:rPr lang="en-GB" altLang="en-US" sz="2400">
                <a:solidFill>
                  <a:prstClr val="black"/>
                </a:solidFill>
                <a:latin typeface="Century Gothic" panose="020B0502020202020204" pitchFamily="34" charset="0"/>
                <a:ea typeface="ＭＳ Ｐゴシック" charset="0"/>
              </a:rPr>
              <a:t>Visit </a:t>
            </a:r>
            <a:r>
              <a:rPr lang="en-GB" altLang="en-US" sz="2400">
                <a:solidFill>
                  <a:prstClr val="black"/>
                </a:solidFill>
                <a:latin typeface="Century Gothic" panose="020B0502020202020204" pitchFamily="34" charset="0"/>
                <a:ea typeface="ＭＳ Ｐゴシック" charset="0"/>
                <a:hlinkClick r:id="rId8"/>
              </a:rPr>
              <a:t>www.y-e.org.uk</a:t>
            </a:r>
            <a:endParaRPr lang="en-GB" altLang="en-US" sz="2400">
              <a:solidFill>
                <a:prstClr val="black"/>
              </a:solidFill>
              <a:latin typeface="Century Gothic" panose="020B0502020202020204" pitchFamily="34" charset="0"/>
              <a:ea typeface="ＭＳ Ｐゴシック" charset="0"/>
            </a:endParaRPr>
          </a:p>
          <a:p>
            <a:pPr defTabSz="457200" fontAlgn="base">
              <a:lnSpc>
                <a:spcPct val="120000"/>
              </a:lnSpc>
              <a:spcBef>
                <a:spcPct val="0"/>
              </a:spcBef>
              <a:spcAft>
                <a:spcPct val="0"/>
              </a:spcAft>
            </a:pPr>
            <a:r>
              <a:rPr lang="en-GB" altLang="en-US" sz="2400">
                <a:solidFill>
                  <a:prstClr val="black"/>
                </a:solidFill>
                <a:latin typeface="Century Gothic" panose="020B0502020202020204" pitchFamily="34" charset="0"/>
                <a:ea typeface="ＭＳ Ｐゴシック" charset="0"/>
              </a:rPr>
              <a:t>Phone 01865 776 845</a:t>
            </a:r>
          </a:p>
          <a:p>
            <a:pPr defTabSz="457200" fontAlgn="base">
              <a:lnSpc>
                <a:spcPct val="120000"/>
              </a:lnSpc>
              <a:spcBef>
                <a:spcPct val="0"/>
              </a:spcBef>
              <a:spcAft>
                <a:spcPct val="0"/>
              </a:spcAft>
            </a:pPr>
            <a:r>
              <a:rPr lang="en-GB" altLang="en-US" sz="2400">
                <a:solidFill>
                  <a:prstClr val="black"/>
                </a:solidFill>
                <a:latin typeface="Century Gothic" panose="020B0502020202020204" pitchFamily="34" charset="0"/>
                <a:ea typeface="ＭＳ Ｐゴシック" charset="0"/>
              </a:rPr>
              <a:t>Email </a:t>
            </a:r>
            <a:r>
              <a:rPr lang="en-GB" altLang="en-US" sz="2400">
                <a:solidFill>
                  <a:prstClr val="black"/>
                </a:solidFill>
                <a:latin typeface="Century Gothic" panose="020B0502020202020204" pitchFamily="34" charset="0"/>
                <a:ea typeface="ＭＳ Ｐゴシック" charset="0"/>
                <a:hlinkClick r:id="rId9"/>
              </a:rPr>
              <a:t>info@y-e.org.uk</a:t>
            </a:r>
            <a:endParaRPr lang="en-GB" altLang="en-US" sz="2400">
              <a:solidFill>
                <a:prstClr val="black"/>
              </a:solidFill>
              <a:latin typeface="Century Gothic" panose="020B0502020202020204" pitchFamily="34" charset="0"/>
              <a:ea typeface="ＭＳ Ｐゴシック" charset="0"/>
            </a:endParaRPr>
          </a:p>
        </p:txBody>
      </p:sp>
      <p:sp>
        <p:nvSpPr>
          <p:cNvPr id="15" name="TextBox 14"/>
          <p:cNvSpPr txBox="1"/>
          <p:nvPr userDrawn="1"/>
        </p:nvSpPr>
        <p:spPr>
          <a:xfrm>
            <a:off x="4949300" y="3981058"/>
            <a:ext cx="4160160" cy="424732"/>
          </a:xfrm>
          <a:prstGeom prst="rect">
            <a:avLst/>
          </a:prstGeom>
          <a:noFill/>
        </p:spPr>
        <p:txBody>
          <a:bodyPr wrap="square" rtlCol="0">
            <a:spAutoFit/>
          </a:bodyPr>
          <a:lstStyle/>
          <a:p>
            <a:pPr algn="ctr" defTabSz="457200" fontAlgn="base">
              <a:lnSpc>
                <a:spcPct val="120000"/>
              </a:lnSpc>
              <a:spcBef>
                <a:spcPct val="0"/>
              </a:spcBef>
              <a:spcAft>
                <a:spcPct val="0"/>
              </a:spcAft>
            </a:pPr>
            <a:r>
              <a:rPr lang="en-GB" altLang="en-US">
                <a:solidFill>
                  <a:prstClr val="black"/>
                </a:solidFill>
                <a:latin typeface="Century Gothic" panose="020B0502020202020204" pitchFamily="34" charset="0"/>
                <a:ea typeface="ＭＳ Ｐゴシック" charset="0"/>
                <a:hlinkClick r:id="rId10"/>
              </a:rPr>
              <a:t>facebook.com/youngenterpriseuk</a:t>
            </a:r>
            <a:endParaRPr lang="en-GB" altLang="en-US">
              <a:solidFill>
                <a:prstClr val="black"/>
              </a:solidFill>
              <a:latin typeface="Century Gothic" panose="020B0502020202020204" pitchFamily="34" charset="0"/>
              <a:ea typeface="ＭＳ Ｐゴシック" charset="0"/>
            </a:endParaRPr>
          </a:p>
        </p:txBody>
      </p:sp>
      <p:sp>
        <p:nvSpPr>
          <p:cNvPr id="16" name="TextBox 15"/>
          <p:cNvSpPr txBox="1"/>
          <p:nvPr userDrawn="1"/>
        </p:nvSpPr>
        <p:spPr>
          <a:xfrm>
            <a:off x="5042315" y="3003722"/>
            <a:ext cx="4117010" cy="369332"/>
          </a:xfrm>
          <a:prstGeom prst="rect">
            <a:avLst/>
          </a:prstGeom>
          <a:noFill/>
        </p:spPr>
        <p:txBody>
          <a:bodyPr wrap="square" rtlCol="0">
            <a:spAutoFit/>
          </a:bodyPr>
          <a:lstStyle/>
          <a:p>
            <a:pPr defTabSz="457200" fontAlgn="base">
              <a:spcBef>
                <a:spcPct val="0"/>
              </a:spcBef>
              <a:spcAft>
                <a:spcPct val="0"/>
              </a:spcAft>
            </a:pPr>
            <a:r>
              <a:rPr lang="en-GB" u="sng">
                <a:solidFill>
                  <a:srgbClr val="00B0F0"/>
                </a:solidFill>
                <a:latin typeface="Century Gothic" panose="020B0502020202020204" pitchFamily="34" charset="0"/>
                <a:ea typeface="ＭＳ Ｐゴシック" charset="0"/>
              </a:rPr>
              <a:t>pinterest.com/youngenterprise</a:t>
            </a:r>
          </a:p>
        </p:txBody>
      </p:sp>
      <p:sp>
        <p:nvSpPr>
          <p:cNvPr id="17" name="TextBox 16"/>
          <p:cNvSpPr txBox="1"/>
          <p:nvPr userDrawn="1"/>
        </p:nvSpPr>
        <p:spPr>
          <a:xfrm>
            <a:off x="5063229" y="4996506"/>
            <a:ext cx="4492598" cy="424732"/>
          </a:xfrm>
          <a:prstGeom prst="rect">
            <a:avLst/>
          </a:prstGeom>
          <a:noFill/>
        </p:spPr>
        <p:txBody>
          <a:bodyPr wrap="square" rtlCol="0">
            <a:spAutoFit/>
          </a:bodyPr>
          <a:lstStyle/>
          <a:p>
            <a:pPr algn="thaiDist" defTabSz="457200" fontAlgn="base">
              <a:lnSpc>
                <a:spcPct val="120000"/>
              </a:lnSpc>
              <a:spcBef>
                <a:spcPct val="0"/>
              </a:spcBef>
              <a:spcAft>
                <a:spcPct val="0"/>
              </a:spcAft>
            </a:pPr>
            <a:r>
              <a:rPr lang="en-GB" altLang="en-US" u="sng">
                <a:solidFill>
                  <a:srgbClr val="00B0F0"/>
                </a:solidFill>
                <a:latin typeface="Century Gothic" panose="020B0502020202020204" pitchFamily="34" charset="0"/>
                <a:ea typeface="ＭＳ Ｐゴシック" charset="0"/>
              </a:rPr>
              <a:t>youtube.com/youngenterpriseuk</a:t>
            </a:r>
          </a:p>
        </p:txBody>
      </p:sp>
      <p:sp>
        <p:nvSpPr>
          <p:cNvPr id="18" name="TextBox 17"/>
          <p:cNvSpPr txBox="1"/>
          <p:nvPr userDrawn="1"/>
        </p:nvSpPr>
        <p:spPr>
          <a:xfrm>
            <a:off x="6163436" y="4525095"/>
            <a:ext cx="3464674" cy="461665"/>
          </a:xfrm>
          <a:prstGeom prst="rect">
            <a:avLst/>
          </a:prstGeom>
          <a:noFill/>
        </p:spPr>
        <p:txBody>
          <a:bodyPr wrap="square" rtlCol="0">
            <a:spAutoFit/>
          </a:bodyPr>
          <a:lstStyle/>
          <a:p>
            <a:pPr defTabSz="457200" fontAlgn="base">
              <a:spcBef>
                <a:spcPct val="0"/>
              </a:spcBef>
              <a:spcAft>
                <a:spcPct val="0"/>
              </a:spcAft>
            </a:pPr>
            <a:r>
              <a:rPr lang="en-GB" sz="2400" b="1">
                <a:solidFill>
                  <a:srgbClr val="95C11F"/>
                </a:solidFill>
                <a:latin typeface="Century Gothic" panose="020B0502020202020204" pitchFamily="34" charset="0"/>
                <a:ea typeface="ＭＳ Ｐゴシック" charset="0"/>
              </a:rPr>
              <a:t>See us</a:t>
            </a:r>
          </a:p>
        </p:txBody>
      </p:sp>
      <p:sp>
        <p:nvSpPr>
          <p:cNvPr id="19" name="TextBox 18"/>
          <p:cNvSpPr txBox="1"/>
          <p:nvPr userDrawn="1"/>
        </p:nvSpPr>
        <p:spPr>
          <a:xfrm>
            <a:off x="6163436" y="3519393"/>
            <a:ext cx="3464674" cy="461665"/>
          </a:xfrm>
          <a:prstGeom prst="rect">
            <a:avLst/>
          </a:prstGeom>
          <a:noFill/>
        </p:spPr>
        <p:txBody>
          <a:bodyPr wrap="square" rtlCol="0">
            <a:spAutoFit/>
          </a:bodyPr>
          <a:lstStyle/>
          <a:p>
            <a:pPr defTabSz="457200" fontAlgn="base">
              <a:spcBef>
                <a:spcPct val="0"/>
              </a:spcBef>
              <a:spcAft>
                <a:spcPct val="0"/>
              </a:spcAft>
            </a:pPr>
            <a:r>
              <a:rPr lang="en-GB" sz="2400" b="1">
                <a:solidFill>
                  <a:srgbClr val="95C11F"/>
                </a:solidFill>
                <a:latin typeface="Century Gothic" panose="020B0502020202020204" pitchFamily="34" charset="0"/>
                <a:ea typeface="ＭＳ Ｐゴシック" charset="0"/>
              </a:rPr>
              <a:t>Like us</a:t>
            </a:r>
          </a:p>
        </p:txBody>
      </p:sp>
      <p:sp>
        <p:nvSpPr>
          <p:cNvPr id="20" name="TextBox 19"/>
          <p:cNvSpPr txBox="1"/>
          <p:nvPr userDrawn="1"/>
        </p:nvSpPr>
        <p:spPr>
          <a:xfrm>
            <a:off x="6006520" y="1540664"/>
            <a:ext cx="3464674" cy="461665"/>
          </a:xfrm>
          <a:prstGeom prst="rect">
            <a:avLst/>
          </a:prstGeom>
          <a:noFill/>
        </p:spPr>
        <p:txBody>
          <a:bodyPr wrap="square" rtlCol="0">
            <a:spAutoFit/>
          </a:bodyPr>
          <a:lstStyle/>
          <a:p>
            <a:pPr defTabSz="457200" fontAlgn="base">
              <a:spcBef>
                <a:spcPct val="0"/>
              </a:spcBef>
              <a:spcAft>
                <a:spcPct val="0"/>
              </a:spcAft>
            </a:pPr>
            <a:r>
              <a:rPr lang="en-GB" sz="2400" b="1">
                <a:solidFill>
                  <a:srgbClr val="95C11F"/>
                </a:solidFill>
                <a:latin typeface="Century Gothic" panose="020B0502020202020204" pitchFamily="34" charset="0"/>
                <a:ea typeface="ＭＳ Ｐゴシック" charset="0"/>
              </a:rPr>
              <a:t>Follow us</a:t>
            </a:r>
          </a:p>
        </p:txBody>
      </p:sp>
      <p:pic>
        <p:nvPicPr>
          <p:cNvPr id="21" name="Picture 20" descr="RGB_FooterPagePanel-03.png"/>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0" y="5650979"/>
            <a:ext cx="9144000" cy="1208911"/>
          </a:xfrm>
          <a:prstGeom prst="rect">
            <a:avLst/>
          </a:prstGeom>
        </p:spPr>
      </p:pic>
      <p:pic>
        <p:nvPicPr>
          <p:cNvPr id="24" name="Picture 3" descr="C:\Users\ashleigh.baldwin_y-e\AppData\Local\Microsoft\Windows\Temporary Internet Files\Content.IE5\CNOYINSY\MC900432529[1].png">
            <a:hlinkClick r:id="" action="ppaction://noaction"/>
          </p:cNvPr>
          <p:cNvPicPr>
            <a:picLocks noChangeAspect="1" noChangeArrowheads="1"/>
          </p:cNvPicPr>
          <p:nvPr userDrawn="1"/>
        </p:nvPicPr>
        <p:blipFill>
          <a:blip r:embed="rId12" cstate="email">
            <a:extLst>
              <a:ext uri="{28A0092B-C50C-407E-A947-70E740481C1C}">
                <a14:useLocalDpi xmlns:a14="http://schemas.microsoft.com/office/drawing/2010/main"/>
              </a:ext>
            </a:extLst>
          </a:blip>
          <a:srcRect/>
          <a:stretch>
            <a:fillRect/>
          </a:stretch>
        </p:blipFill>
        <p:spPr bwMode="auto">
          <a:xfrm>
            <a:off x="8734168" y="1"/>
            <a:ext cx="409832" cy="40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77316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B944E0-9EEF-4D5E-B83F-BFA72836ABC7}" type="datetimeFigureOut">
              <a:rPr lang="en-GB" smtClean="0">
                <a:solidFill>
                  <a:prstClr val="black">
                    <a:tint val="75000"/>
                  </a:prstClr>
                </a:solidFill>
              </a:rPr>
              <a:pPr/>
              <a:t>21/05/2023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C700366-730A-4B1C-9A7E-FEC86A4CFC1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727014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1"/>
            <a:ext cx="9144000" cy="5176649"/>
          </a:xfrm>
          <a:prstGeom prst="rect">
            <a:avLst/>
          </a:prstGeom>
        </p:spPr>
      </p:pic>
      <p:sp>
        <p:nvSpPr>
          <p:cNvPr id="8" name="TextBox 3"/>
          <p:cNvSpPr txBox="1">
            <a:spLocks noChangeArrowheads="1"/>
          </p:cNvSpPr>
          <p:nvPr userDrawn="1"/>
        </p:nvSpPr>
        <p:spPr bwMode="auto">
          <a:xfrm rot="5400000">
            <a:off x="-1155090" y="1936581"/>
            <a:ext cx="3178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defTabSz="457200" eaLnBrk="1" fontAlgn="base" hangingPunct="1">
              <a:spcBef>
                <a:spcPct val="0"/>
              </a:spcBef>
              <a:spcAft>
                <a:spcPct val="0"/>
              </a:spcAft>
              <a:defRPr/>
            </a:pPr>
            <a:r>
              <a:rPr lang="en-US" sz="2000">
                <a:solidFill>
                  <a:srgbClr val="F79646"/>
                </a:solidFill>
                <a:latin typeface="Century Gothic" charset="0"/>
                <a:cs typeface="Century Gothic" charset="0"/>
              </a:rPr>
              <a:t>the</a:t>
            </a:r>
            <a:r>
              <a:rPr lang="en-US" sz="2000" b="1">
                <a:solidFill>
                  <a:srgbClr val="F79646"/>
                </a:solidFill>
                <a:latin typeface="Century Gothic" charset="0"/>
                <a:cs typeface="Century Gothic" charset="0"/>
              </a:rPr>
              <a:t> business</a:t>
            </a:r>
            <a:r>
              <a:rPr lang="en-US" sz="2000">
                <a:solidFill>
                  <a:srgbClr val="F79646"/>
                </a:solidFill>
                <a:latin typeface="Century Gothic" charset="0"/>
                <a:cs typeface="Century Gothic" charset="0"/>
              </a:rPr>
              <a:t> of </a:t>
            </a:r>
            <a:r>
              <a:rPr lang="en-US" sz="2000" b="1">
                <a:solidFill>
                  <a:srgbClr val="F79646"/>
                </a:solidFill>
                <a:latin typeface="Century Gothic" charset="0"/>
                <a:cs typeface="Century Gothic" charset="0"/>
              </a:rPr>
              <a:t>life</a:t>
            </a:r>
            <a:endParaRPr lang="en-US" sz="2000">
              <a:solidFill>
                <a:srgbClr val="F79646"/>
              </a:solidFill>
              <a:latin typeface="Century Gothic" charset="0"/>
              <a:cs typeface="Century Gothic" charset="0"/>
            </a:endParaRPr>
          </a:p>
        </p:txBody>
      </p:sp>
      <p:pic>
        <p:nvPicPr>
          <p:cNvPr id="9" name="Picture 8" descr="RGB_ChapterPagePanel_style A-01.png"/>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2946040"/>
            <a:ext cx="9144000" cy="3918245"/>
          </a:xfrm>
          <a:prstGeom prst="rect">
            <a:avLst/>
          </a:prstGeom>
        </p:spPr>
      </p:pic>
      <p:sp>
        <p:nvSpPr>
          <p:cNvPr id="10" name="Title 1"/>
          <p:cNvSpPr>
            <a:spLocks noGrp="1"/>
          </p:cNvSpPr>
          <p:nvPr>
            <p:ph type="ctrTitle"/>
          </p:nvPr>
        </p:nvSpPr>
        <p:spPr>
          <a:xfrm>
            <a:off x="228580" y="4164463"/>
            <a:ext cx="5080399" cy="421706"/>
          </a:xfrm>
          <a:prstGeom prst="rect">
            <a:avLst/>
          </a:prstGeom>
        </p:spPr>
        <p:txBody>
          <a:bodyPr/>
          <a:lstStyle>
            <a:lvl1pPr algn="l">
              <a:defRPr sz="2200" b="1" baseline="0">
                <a:solidFill>
                  <a:schemeClr val="tx2">
                    <a:lumMod val="50000"/>
                  </a:schemeClr>
                </a:solidFill>
                <a:latin typeface="Century Gothic" panose="020B0502020202020204" pitchFamily="34" charset="0"/>
              </a:defRPr>
            </a:lvl1pPr>
          </a:lstStyle>
          <a:p>
            <a:r>
              <a:rPr lang="en-GB"/>
              <a:t>Click to edit Master title style</a:t>
            </a:r>
            <a:endParaRPr lang="en-US"/>
          </a:p>
        </p:txBody>
      </p:sp>
      <p:sp>
        <p:nvSpPr>
          <p:cNvPr id="11" name="Subtitle 2"/>
          <p:cNvSpPr>
            <a:spLocks noGrp="1"/>
          </p:cNvSpPr>
          <p:nvPr>
            <p:ph type="subTitle" idx="1"/>
          </p:nvPr>
        </p:nvSpPr>
        <p:spPr>
          <a:xfrm>
            <a:off x="251181" y="4599817"/>
            <a:ext cx="5057798" cy="1752600"/>
          </a:xfrm>
          <a:prstGeom prst="rect">
            <a:avLst/>
          </a:prstGeom>
        </p:spPr>
        <p:txBody>
          <a:bodyPr/>
          <a:lstStyle>
            <a:lvl1pPr marL="0" indent="0" algn="l">
              <a:buNone/>
              <a:defRPr sz="22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pic>
        <p:nvPicPr>
          <p:cNvPr id="14" name="Picture 3" descr="C:\Users\ashleigh.baldwin_y-e\AppData\Local\Microsoft\Windows\Temporary Internet Files\Content.IE5\CNOYINSY\MC900432529[1].png">
            <a:hlinkClick r:id="rId4" action="ppaction://hlinksldjump"/>
          </p:cNvPr>
          <p:cNvPicPr>
            <a:picLocks noChangeAspect="1" noChangeArrowheads="1"/>
          </p:cNvPicPr>
          <p:nvPr userDrawn="1"/>
        </p:nvPicPr>
        <p:blipFill>
          <a:blip r:embed="rId5" cstate="email">
            <a:extLst>
              <a:ext uri="{28A0092B-C50C-407E-A947-70E740481C1C}">
                <a14:useLocalDpi xmlns:a14="http://schemas.microsoft.com/office/drawing/2010/main"/>
              </a:ext>
            </a:extLst>
          </a:blip>
          <a:srcRect/>
          <a:stretch>
            <a:fillRect/>
          </a:stretch>
        </p:blipFill>
        <p:spPr bwMode="auto">
          <a:xfrm>
            <a:off x="8734168" y="1"/>
            <a:ext cx="409832" cy="40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35769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2" name="Rectangle 11"/>
          <p:cNvSpPr/>
          <p:nvPr userDrawn="1"/>
        </p:nvSpPr>
        <p:spPr>
          <a:xfrm>
            <a:off x="0" y="0"/>
            <a:ext cx="9144000" cy="6887028"/>
          </a:xfrm>
          <a:prstGeom prst="rect">
            <a:avLst/>
          </a:prstGeom>
          <a:solidFill>
            <a:srgbClr val="FF7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fontAlgn="base">
              <a:spcBef>
                <a:spcPct val="0"/>
              </a:spcBef>
              <a:spcAft>
                <a:spcPct val="0"/>
              </a:spcAft>
            </a:pPr>
            <a:endParaRPr lang="en-GB" sz="2400">
              <a:solidFill>
                <a:prstClr val="white"/>
              </a:solidFill>
            </a:endParaRPr>
          </a:p>
        </p:txBody>
      </p:sp>
      <p:pic>
        <p:nvPicPr>
          <p:cNvPr id="8" name="Picture 2" descr="M:\Events &amp; Marketing\Marketing\Brand\YE Brand Pack\Logos\Logos for docs, ppt, excel etc &amp; digital\Small Text\YE_Logo_SmallText_whiteoutRGB.pn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7895774" y="5718630"/>
            <a:ext cx="960716" cy="8708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 Placeholder 2"/>
          <p:cNvSpPr>
            <a:spLocks noGrp="1"/>
          </p:cNvSpPr>
          <p:nvPr>
            <p:ph idx="10"/>
          </p:nvPr>
        </p:nvSpPr>
        <p:spPr>
          <a:xfrm>
            <a:off x="457200" y="1600200"/>
            <a:ext cx="8229600" cy="4525963"/>
          </a:xfrm>
          <a:prstGeom prst="rect">
            <a:avLst/>
          </a:prstGeom>
        </p:spPr>
        <p:txBody>
          <a:bodyPr vert="horz" lIns="91440" tIns="45720" rIns="91440" bIns="45720" rtlCol="0">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4" name="Title 1"/>
          <p:cNvSpPr>
            <a:spLocks noGrp="1"/>
          </p:cNvSpPr>
          <p:nvPr>
            <p:ph type="title"/>
          </p:nvPr>
        </p:nvSpPr>
        <p:spPr>
          <a:xfrm>
            <a:off x="457200" y="274638"/>
            <a:ext cx="8229600" cy="1143000"/>
          </a:xfrm>
          <a:prstGeom prst="rect">
            <a:avLst/>
          </a:prstGeom>
        </p:spPr>
        <p:txBody>
          <a:bodyPr/>
          <a:lstStyle>
            <a:lvl1pPr algn="l">
              <a:defRPr sz="2800" b="1" baseline="0">
                <a:solidFill>
                  <a:schemeClr val="tx2">
                    <a:lumMod val="50000"/>
                  </a:schemeClr>
                </a:solidFill>
                <a:latin typeface="Century Gothic" panose="020B0502020202020204" pitchFamily="34" charset="0"/>
              </a:defRPr>
            </a:lvl1pPr>
          </a:lstStyle>
          <a:p>
            <a:r>
              <a:rPr lang="en-GB"/>
              <a:t>Click to edit Master title style</a:t>
            </a:r>
            <a:endParaRPr lang="en-US"/>
          </a:p>
        </p:txBody>
      </p:sp>
      <p:pic>
        <p:nvPicPr>
          <p:cNvPr id="9" name="Picture 3" descr="C:\Users\ashleigh.baldwin_y-e\AppData\Local\Microsoft\Windows\Temporary Internet Files\Content.IE5\CNOYINSY\MC900432529[1].png">
            <a:hlinkClick r:id="rId3" action="ppaction://hlinksldjump"/>
          </p:cNvPr>
          <p:cNvPicPr>
            <a:picLocks noChangeAspect="1" noChangeArrowheads="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8734168" y="1"/>
            <a:ext cx="409832" cy="40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85072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9" name="Title 1"/>
          <p:cNvSpPr>
            <a:spLocks noGrp="1"/>
          </p:cNvSpPr>
          <p:nvPr>
            <p:ph type="title"/>
          </p:nvPr>
        </p:nvSpPr>
        <p:spPr>
          <a:xfrm>
            <a:off x="457200" y="274638"/>
            <a:ext cx="8229600" cy="1143000"/>
          </a:xfrm>
          <a:prstGeom prst="rect">
            <a:avLst/>
          </a:prstGeom>
        </p:spPr>
        <p:txBody>
          <a:bodyPr/>
          <a:lstStyle>
            <a:lvl1pPr algn="l">
              <a:defRPr sz="2800" b="1" baseline="0">
                <a:solidFill>
                  <a:srgbClr val="FF6600"/>
                </a:solidFill>
                <a:latin typeface="Century Gothic" panose="020B0502020202020204" pitchFamily="34" charset="0"/>
              </a:defRPr>
            </a:lvl1pPr>
          </a:lstStyle>
          <a:p>
            <a:r>
              <a:rPr lang="en-GB"/>
              <a:t>Click to edit Master title style</a:t>
            </a:r>
            <a:endParaRPr lang="en-US"/>
          </a:p>
        </p:txBody>
      </p:sp>
      <p:pic>
        <p:nvPicPr>
          <p:cNvPr id="10" name="Picture 9" descr="RGB_FooterPagePanel-02.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5656147"/>
            <a:ext cx="9144000" cy="1208911"/>
          </a:xfrm>
          <a:prstGeom prst="rect">
            <a:avLst/>
          </a:prstGeom>
        </p:spPr>
      </p:pic>
      <p:sp>
        <p:nvSpPr>
          <p:cNvPr id="13" name="Text Placeholder 2"/>
          <p:cNvSpPr>
            <a:spLocks noGrp="1"/>
          </p:cNvSpPr>
          <p:nvPr>
            <p:ph idx="1"/>
          </p:nvPr>
        </p:nvSpPr>
        <p:spPr>
          <a:xfrm>
            <a:off x="457200" y="1600200"/>
            <a:ext cx="8229600" cy="4525963"/>
          </a:xfrm>
          <a:prstGeom prst="rect">
            <a:avLst/>
          </a:prstGeom>
        </p:spPr>
        <p:txBody>
          <a:bodyPr vert="horz" lIns="91440" tIns="45720" rIns="91440" bIns="45720" rtlCol="0">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7" name="Picture 3" descr="C:\Users\ashleigh.baldwin_y-e\AppData\Local\Microsoft\Windows\Temporary Internet Files\Content.IE5\CNOYINSY\MC900432529[1].png">
            <a:hlinkClick r:id="rId3" action="ppaction://hlinksldjump"/>
          </p:cNvPr>
          <p:cNvPicPr>
            <a:picLocks noChangeAspect="1" noChangeArrowheads="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8734168" y="1"/>
            <a:ext cx="409832" cy="40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92506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6" name="TextBox 21"/>
          <p:cNvSpPr txBox="1">
            <a:spLocks noChangeArrowheads="1"/>
          </p:cNvSpPr>
          <p:nvPr userDrawn="1"/>
        </p:nvSpPr>
        <p:spPr bwMode="auto">
          <a:xfrm>
            <a:off x="210253" y="477560"/>
            <a:ext cx="4644042" cy="1034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defTabSz="457200" eaLnBrk="1" fontAlgn="base" hangingPunct="1">
              <a:lnSpc>
                <a:spcPct val="90000"/>
              </a:lnSpc>
              <a:spcBef>
                <a:spcPct val="0"/>
              </a:spcBef>
              <a:spcAft>
                <a:spcPct val="0"/>
              </a:spcAft>
              <a:defRPr/>
            </a:pPr>
            <a:r>
              <a:rPr lang="en-US" sz="2800" b="1" spc="-150">
                <a:solidFill>
                  <a:srgbClr val="FF6600"/>
                </a:solidFill>
                <a:latin typeface="Century Gothic" charset="0"/>
                <a:cs typeface="Century Gothic" charset="0"/>
              </a:rPr>
              <a:t>More Information</a:t>
            </a:r>
            <a:br>
              <a:rPr lang="en-US" sz="2000" b="1" spc="-150">
                <a:solidFill>
                  <a:srgbClr val="EEECE1">
                    <a:lumMod val="50000"/>
                  </a:srgbClr>
                </a:solidFill>
                <a:latin typeface="Century Gothic" charset="0"/>
                <a:cs typeface="Century Gothic" charset="0"/>
              </a:rPr>
            </a:br>
            <a:endParaRPr lang="en-US" sz="2000" b="1" spc="-150">
              <a:solidFill>
                <a:srgbClr val="EEECE1">
                  <a:lumMod val="50000"/>
                </a:srgbClr>
              </a:solidFill>
              <a:latin typeface="Century Gothic" charset="0"/>
              <a:cs typeface="Century Gothic" charset="0"/>
            </a:endParaRPr>
          </a:p>
          <a:p>
            <a:pPr defTabSz="457200" eaLnBrk="1" fontAlgn="base" hangingPunct="1">
              <a:lnSpc>
                <a:spcPct val="90000"/>
              </a:lnSpc>
              <a:spcBef>
                <a:spcPct val="0"/>
              </a:spcBef>
              <a:spcAft>
                <a:spcPct val="0"/>
              </a:spcAft>
              <a:defRPr/>
            </a:pPr>
            <a:endParaRPr lang="en-US" sz="2000" spc="-150">
              <a:solidFill>
                <a:prstClr val="black">
                  <a:lumMod val="65000"/>
                  <a:lumOff val="35000"/>
                </a:prstClr>
              </a:solidFill>
              <a:latin typeface="Century Gothic" charset="0"/>
              <a:cs typeface="Century Gothic" charset="0"/>
            </a:endParaRPr>
          </a:p>
        </p:txBody>
      </p:sp>
      <p:sp>
        <p:nvSpPr>
          <p:cNvPr id="7" name="Rectangle 6"/>
          <p:cNvSpPr/>
          <p:nvPr userDrawn="1"/>
        </p:nvSpPr>
        <p:spPr>
          <a:xfrm>
            <a:off x="4978596" y="2026201"/>
            <a:ext cx="3409696" cy="424732"/>
          </a:xfrm>
          <a:prstGeom prst="rect">
            <a:avLst/>
          </a:prstGeom>
        </p:spPr>
        <p:txBody>
          <a:bodyPr wrap="square">
            <a:spAutoFit/>
          </a:bodyPr>
          <a:lstStyle/>
          <a:p>
            <a:pPr algn="ctr" defTabSz="457200" fontAlgn="base">
              <a:lnSpc>
                <a:spcPct val="120000"/>
              </a:lnSpc>
              <a:spcBef>
                <a:spcPct val="0"/>
              </a:spcBef>
              <a:spcAft>
                <a:spcPct val="0"/>
              </a:spcAft>
            </a:pPr>
            <a:r>
              <a:rPr lang="en-GB" altLang="en-US">
                <a:solidFill>
                  <a:prstClr val="black"/>
                </a:solidFill>
                <a:latin typeface="Century Gothic" panose="020B0502020202020204" pitchFamily="34" charset="0"/>
                <a:ea typeface="ＭＳ Ｐゴシック" charset="0"/>
                <a:hlinkClick r:id="rId2"/>
              </a:rPr>
              <a:t>twitter.com/youngenterprise</a:t>
            </a:r>
            <a:endParaRPr lang="en-GB" altLang="en-US">
              <a:solidFill>
                <a:prstClr val="black"/>
              </a:solidFill>
              <a:latin typeface="Century Gothic" panose="020B0502020202020204" pitchFamily="34" charset="0"/>
              <a:ea typeface="ＭＳ Ｐゴシック" charset="0"/>
            </a:endParaRPr>
          </a:p>
        </p:txBody>
      </p:sp>
      <p:pic>
        <p:nvPicPr>
          <p:cNvPr id="8" name="Picture 3"/>
          <p:cNvPicPr>
            <a:picLocks noChangeAspect="1" noChangeArrowheads="1"/>
          </p:cNvPicPr>
          <p:nvPr userDrawn="1"/>
        </p:nvPicPr>
        <p:blipFill rotWithShape="1">
          <a:blip r:embed="rId3" cstate="email">
            <a:extLst>
              <a:ext uri="{28A0092B-C50C-407E-A947-70E740481C1C}">
                <a14:useLocalDpi xmlns:a14="http://schemas.microsoft.com/office/drawing/2010/main"/>
              </a:ext>
            </a:extLst>
          </a:blip>
          <a:srcRect l="13690" t="6956" r="14050" b="3629"/>
          <a:stretch/>
        </p:blipFill>
        <p:spPr bwMode="auto">
          <a:xfrm>
            <a:off x="893552" y="3950118"/>
            <a:ext cx="2165155" cy="1887631"/>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cap="flat">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accent1"/>
                  </a:outerShdw>
                </a:effectLst>
              </a14:hiddenEffects>
            </a:ext>
          </a:extLst>
        </p:spPr>
      </p:pic>
      <p:pic>
        <p:nvPicPr>
          <p:cNvPr id="9" name="Picture 4" descr="http://bestcamera.biz/wp-content/uploads/2014/08/facebook-logo-icon.png"/>
          <p:cNvPicPr>
            <a:picLocks noChangeAspect="1" noChangeArrowheads="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4197365" y="3758763"/>
            <a:ext cx="781229" cy="78122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5"/>
          <p:cNvPicPr>
            <a:picLocks noChangeAspect="1" noChangeArrowheads="1"/>
          </p:cNvPicPr>
          <p:nvPr userDrawn="1"/>
        </p:nvPicPr>
        <p:blipFill>
          <a:blip r:embed="rId5" cstate="email">
            <a:extLst>
              <a:ext uri="{28A0092B-C50C-407E-A947-70E740481C1C}">
                <a14:useLocalDpi xmlns:a14="http://schemas.microsoft.com/office/drawing/2010/main"/>
              </a:ext>
            </a:extLst>
          </a:blip>
          <a:srcRect/>
          <a:stretch>
            <a:fillRect/>
          </a:stretch>
        </p:blipFill>
        <p:spPr bwMode="auto">
          <a:xfrm>
            <a:off x="4197367" y="1806384"/>
            <a:ext cx="781229" cy="7812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7" descr="http://img3.wikia.nocookie.net/__cb20120205042450/glee/images/b/b6/Youtube-logo.png"/>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4112728" y="4617354"/>
            <a:ext cx="950501" cy="95050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9" descr="http://www.accesslockservice.com.au/images/pinterest.png"/>
          <p:cNvPicPr>
            <a:picLocks noChangeAspect="1" noChangeArrowheads="1"/>
          </p:cNvPicPr>
          <p:nvPr userDrawn="1"/>
        </p:nvPicPr>
        <p:blipFill>
          <a:blip r:embed="rId7" cstate="email">
            <a:extLst>
              <a:ext uri="{28A0092B-C50C-407E-A947-70E740481C1C}">
                <a14:useLocalDpi xmlns:a14="http://schemas.microsoft.com/office/drawing/2010/main"/>
              </a:ext>
            </a:extLst>
          </a:blip>
          <a:srcRect/>
          <a:stretch>
            <a:fillRect/>
          </a:stretch>
        </p:blipFill>
        <p:spPr bwMode="auto">
          <a:xfrm>
            <a:off x="4133646" y="2747702"/>
            <a:ext cx="908669" cy="908669"/>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userDrawn="1"/>
        </p:nvSpPr>
        <p:spPr>
          <a:xfrm>
            <a:off x="210253" y="1139423"/>
            <a:ext cx="3586348" cy="2529923"/>
          </a:xfrm>
          <a:prstGeom prst="rect">
            <a:avLst/>
          </a:prstGeom>
          <a:noFill/>
        </p:spPr>
        <p:txBody>
          <a:bodyPr wrap="square" rtlCol="0">
            <a:spAutoFit/>
          </a:bodyPr>
          <a:lstStyle/>
          <a:p>
            <a:pPr defTabSz="457200" fontAlgn="base">
              <a:lnSpc>
                <a:spcPct val="120000"/>
              </a:lnSpc>
              <a:spcBef>
                <a:spcPct val="0"/>
              </a:spcBef>
              <a:spcAft>
                <a:spcPct val="0"/>
              </a:spcAft>
            </a:pPr>
            <a:r>
              <a:rPr lang="en-GB" altLang="en-US" sz="2400">
                <a:solidFill>
                  <a:prstClr val="black"/>
                </a:solidFill>
                <a:latin typeface="Century Gothic" panose="020B0502020202020204" pitchFamily="34" charset="0"/>
                <a:ea typeface="ＭＳ Ｐゴシック" charset="0"/>
              </a:rPr>
              <a:t>Contact your local YE representative:</a:t>
            </a:r>
          </a:p>
          <a:p>
            <a:pPr defTabSz="457200" fontAlgn="base">
              <a:lnSpc>
                <a:spcPct val="120000"/>
              </a:lnSpc>
              <a:spcBef>
                <a:spcPct val="0"/>
              </a:spcBef>
              <a:spcAft>
                <a:spcPct val="0"/>
              </a:spcAft>
            </a:pPr>
            <a:endParaRPr lang="en-GB" altLang="en-US" sz="1100">
              <a:solidFill>
                <a:prstClr val="black"/>
              </a:solidFill>
              <a:latin typeface="Century Gothic" panose="020B0502020202020204" pitchFamily="34" charset="0"/>
              <a:ea typeface="ＭＳ Ｐゴシック" charset="0"/>
            </a:endParaRPr>
          </a:p>
          <a:p>
            <a:pPr defTabSz="457200" fontAlgn="base">
              <a:lnSpc>
                <a:spcPct val="120000"/>
              </a:lnSpc>
              <a:spcBef>
                <a:spcPct val="0"/>
              </a:spcBef>
              <a:spcAft>
                <a:spcPct val="0"/>
              </a:spcAft>
            </a:pPr>
            <a:r>
              <a:rPr lang="en-GB" altLang="en-US" sz="2400">
                <a:solidFill>
                  <a:prstClr val="black"/>
                </a:solidFill>
                <a:latin typeface="Century Gothic" panose="020B0502020202020204" pitchFamily="34" charset="0"/>
                <a:ea typeface="ＭＳ Ｐゴシック" charset="0"/>
              </a:rPr>
              <a:t>Visit </a:t>
            </a:r>
            <a:r>
              <a:rPr lang="en-GB" altLang="en-US" sz="2400">
                <a:solidFill>
                  <a:prstClr val="black"/>
                </a:solidFill>
                <a:latin typeface="Century Gothic" panose="020B0502020202020204" pitchFamily="34" charset="0"/>
                <a:ea typeface="ＭＳ Ｐゴシック" charset="0"/>
                <a:hlinkClick r:id="rId8"/>
              </a:rPr>
              <a:t>www.y-e.org.uk</a:t>
            </a:r>
            <a:endParaRPr lang="en-GB" altLang="en-US" sz="2400">
              <a:solidFill>
                <a:prstClr val="black"/>
              </a:solidFill>
              <a:latin typeface="Century Gothic" panose="020B0502020202020204" pitchFamily="34" charset="0"/>
              <a:ea typeface="ＭＳ Ｐゴシック" charset="0"/>
            </a:endParaRPr>
          </a:p>
          <a:p>
            <a:pPr defTabSz="457200" fontAlgn="base">
              <a:lnSpc>
                <a:spcPct val="120000"/>
              </a:lnSpc>
              <a:spcBef>
                <a:spcPct val="0"/>
              </a:spcBef>
              <a:spcAft>
                <a:spcPct val="0"/>
              </a:spcAft>
            </a:pPr>
            <a:r>
              <a:rPr lang="en-GB" altLang="en-US" sz="2400">
                <a:solidFill>
                  <a:prstClr val="black"/>
                </a:solidFill>
                <a:latin typeface="Century Gothic" panose="020B0502020202020204" pitchFamily="34" charset="0"/>
                <a:ea typeface="ＭＳ Ｐゴシック" charset="0"/>
              </a:rPr>
              <a:t>Phone 01865 776 845</a:t>
            </a:r>
          </a:p>
          <a:p>
            <a:pPr defTabSz="457200" fontAlgn="base">
              <a:lnSpc>
                <a:spcPct val="120000"/>
              </a:lnSpc>
              <a:spcBef>
                <a:spcPct val="0"/>
              </a:spcBef>
              <a:spcAft>
                <a:spcPct val="0"/>
              </a:spcAft>
            </a:pPr>
            <a:r>
              <a:rPr lang="en-GB" altLang="en-US" sz="2400">
                <a:solidFill>
                  <a:prstClr val="black"/>
                </a:solidFill>
                <a:latin typeface="Century Gothic" panose="020B0502020202020204" pitchFamily="34" charset="0"/>
                <a:ea typeface="ＭＳ Ｐゴシック" charset="0"/>
              </a:rPr>
              <a:t>Email </a:t>
            </a:r>
            <a:r>
              <a:rPr lang="en-GB" altLang="en-US" sz="2400">
                <a:solidFill>
                  <a:prstClr val="black"/>
                </a:solidFill>
                <a:latin typeface="Century Gothic" panose="020B0502020202020204" pitchFamily="34" charset="0"/>
                <a:ea typeface="ＭＳ Ｐゴシック" charset="0"/>
                <a:hlinkClick r:id="rId9"/>
              </a:rPr>
              <a:t>info@y-e.org.uk</a:t>
            </a:r>
            <a:endParaRPr lang="en-GB" altLang="en-US" sz="2400">
              <a:solidFill>
                <a:prstClr val="black"/>
              </a:solidFill>
              <a:latin typeface="Century Gothic" panose="020B0502020202020204" pitchFamily="34" charset="0"/>
              <a:ea typeface="ＭＳ Ｐゴシック" charset="0"/>
            </a:endParaRPr>
          </a:p>
        </p:txBody>
      </p:sp>
      <p:sp>
        <p:nvSpPr>
          <p:cNvPr id="14" name="TextBox 13"/>
          <p:cNvSpPr txBox="1"/>
          <p:nvPr userDrawn="1"/>
        </p:nvSpPr>
        <p:spPr>
          <a:xfrm>
            <a:off x="4949300" y="3981058"/>
            <a:ext cx="4160160" cy="424732"/>
          </a:xfrm>
          <a:prstGeom prst="rect">
            <a:avLst/>
          </a:prstGeom>
          <a:noFill/>
        </p:spPr>
        <p:txBody>
          <a:bodyPr wrap="square" rtlCol="0">
            <a:spAutoFit/>
          </a:bodyPr>
          <a:lstStyle/>
          <a:p>
            <a:pPr algn="ctr" defTabSz="457200" fontAlgn="base">
              <a:lnSpc>
                <a:spcPct val="120000"/>
              </a:lnSpc>
              <a:spcBef>
                <a:spcPct val="0"/>
              </a:spcBef>
              <a:spcAft>
                <a:spcPct val="0"/>
              </a:spcAft>
            </a:pPr>
            <a:r>
              <a:rPr lang="en-GB" altLang="en-US">
                <a:solidFill>
                  <a:prstClr val="black"/>
                </a:solidFill>
                <a:latin typeface="Century Gothic" panose="020B0502020202020204" pitchFamily="34" charset="0"/>
                <a:ea typeface="ＭＳ Ｐゴシック" charset="0"/>
                <a:hlinkClick r:id="rId10"/>
              </a:rPr>
              <a:t>facebook.com/youngenterpriseuk</a:t>
            </a:r>
            <a:endParaRPr lang="en-GB" altLang="en-US">
              <a:solidFill>
                <a:prstClr val="black"/>
              </a:solidFill>
              <a:latin typeface="Century Gothic" panose="020B0502020202020204" pitchFamily="34" charset="0"/>
              <a:ea typeface="ＭＳ Ｐゴシック" charset="0"/>
            </a:endParaRPr>
          </a:p>
        </p:txBody>
      </p:sp>
      <p:sp>
        <p:nvSpPr>
          <p:cNvPr id="15" name="TextBox 14"/>
          <p:cNvSpPr txBox="1"/>
          <p:nvPr userDrawn="1"/>
        </p:nvSpPr>
        <p:spPr>
          <a:xfrm>
            <a:off x="5042315" y="3003722"/>
            <a:ext cx="4117010" cy="369332"/>
          </a:xfrm>
          <a:prstGeom prst="rect">
            <a:avLst/>
          </a:prstGeom>
          <a:noFill/>
        </p:spPr>
        <p:txBody>
          <a:bodyPr wrap="square" rtlCol="0">
            <a:spAutoFit/>
          </a:bodyPr>
          <a:lstStyle/>
          <a:p>
            <a:pPr defTabSz="457200" fontAlgn="base">
              <a:spcBef>
                <a:spcPct val="0"/>
              </a:spcBef>
              <a:spcAft>
                <a:spcPct val="0"/>
              </a:spcAft>
            </a:pPr>
            <a:r>
              <a:rPr lang="en-GB" u="sng">
                <a:solidFill>
                  <a:srgbClr val="00B0F0"/>
                </a:solidFill>
                <a:latin typeface="Century Gothic" panose="020B0502020202020204" pitchFamily="34" charset="0"/>
                <a:ea typeface="ＭＳ Ｐゴシック" charset="0"/>
              </a:rPr>
              <a:t>pinterest.com/youngenterprise</a:t>
            </a:r>
          </a:p>
        </p:txBody>
      </p:sp>
      <p:sp>
        <p:nvSpPr>
          <p:cNvPr id="16" name="TextBox 15"/>
          <p:cNvSpPr txBox="1"/>
          <p:nvPr userDrawn="1"/>
        </p:nvSpPr>
        <p:spPr>
          <a:xfrm>
            <a:off x="5063229" y="4996506"/>
            <a:ext cx="4492598" cy="424732"/>
          </a:xfrm>
          <a:prstGeom prst="rect">
            <a:avLst/>
          </a:prstGeom>
          <a:noFill/>
        </p:spPr>
        <p:txBody>
          <a:bodyPr wrap="square" rtlCol="0">
            <a:spAutoFit/>
          </a:bodyPr>
          <a:lstStyle/>
          <a:p>
            <a:pPr algn="thaiDist" defTabSz="457200" fontAlgn="base">
              <a:lnSpc>
                <a:spcPct val="120000"/>
              </a:lnSpc>
              <a:spcBef>
                <a:spcPct val="0"/>
              </a:spcBef>
              <a:spcAft>
                <a:spcPct val="0"/>
              </a:spcAft>
            </a:pPr>
            <a:r>
              <a:rPr lang="en-GB" altLang="en-US" u="sng">
                <a:solidFill>
                  <a:srgbClr val="00B0F0"/>
                </a:solidFill>
                <a:latin typeface="Century Gothic" panose="020B0502020202020204" pitchFamily="34" charset="0"/>
                <a:ea typeface="ＭＳ Ｐゴシック" charset="0"/>
              </a:rPr>
              <a:t>youtube.com/youngenterpriseuk</a:t>
            </a:r>
          </a:p>
        </p:txBody>
      </p:sp>
      <p:sp>
        <p:nvSpPr>
          <p:cNvPr id="17" name="TextBox 16"/>
          <p:cNvSpPr txBox="1"/>
          <p:nvPr userDrawn="1"/>
        </p:nvSpPr>
        <p:spPr>
          <a:xfrm>
            <a:off x="6163436" y="4525095"/>
            <a:ext cx="3464674" cy="461665"/>
          </a:xfrm>
          <a:prstGeom prst="rect">
            <a:avLst/>
          </a:prstGeom>
          <a:noFill/>
        </p:spPr>
        <p:txBody>
          <a:bodyPr wrap="square" rtlCol="0">
            <a:spAutoFit/>
          </a:bodyPr>
          <a:lstStyle/>
          <a:p>
            <a:pPr defTabSz="457200" fontAlgn="base">
              <a:spcBef>
                <a:spcPct val="0"/>
              </a:spcBef>
              <a:spcAft>
                <a:spcPct val="0"/>
              </a:spcAft>
            </a:pPr>
            <a:r>
              <a:rPr lang="en-GB" sz="2400" b="1">
                <a:solidFill>
                  <a:srgbClr val="FF6600"/>
                </a:solidFill>
                <a:latin typeface="Century Gothic" panose="020B0502020202020204" pitchFamily="34" charset="0"/>
                <a:ea typeface="ＭＳ Ｐゴシック" charset="0"/>
              </a:rPr>
              <a:t>See us</a:t>
            </a:r>
          </a:p>
        </p:txBody>
      </p:sp>
      <p:sp>
        <p:nvSpPr>
          <p:cNvPr id="18" name="TextBox 17"/>
          <p:cNvSpPr txBox="1"/>
          <p:nvPr userDrawn="1"/>
        </p:nvSpPr>
        <p:spPr>
          <a:xfrm>
            <a:off x="6163436" y="3519393"/>
            <a:ext cx="3464674" cy="461665"/>
          </a:xfrm>
          <a:prstGeom prst="rect">
            <a:avLst/>
          </a:prstGeom>
          <a:noFill/>
        </p:spPr>
        <p:txBody>
          <a:bodyPr wrap="square" rtlCol="0">
            <a:spAutoFit/>
          </a:bodyPr>
          <a:lstStyle/>
          <a:p>
            <a:pPr defTabSz="457200" fontAlgn="base">
              <a:spcBef>
                <a:spcPct val="0"/>
              </a:spcBef>
              <a:spcAft>
                <a:spcPct val="0"/>
              </a:spcAft>
            </a:pPr>
            <a:r>
              <a:rPr lang="en-GB" sz="2400" b="1">
                <a:solidFill>
                  <a:srgbClr val="FF6600"/>
                </a:solidFill>
                <a:latin typeface="Century Gothic" panose="020B0502020202020204" pitchFamily="34" charset="0"/>
                <a:ea typeface="ＭＳ Ｐゴシック" charset="0"/>
              </a:rPr>
              <a:t>Like us</a:t>
            </a:r>
          </a:p>
        </p:txBody>
      </p:sp>
      <p:sp>
        <p:nvSpPr>
          <p:cNvPr id="19" name="TextBox 18"/>
          <p:cNvSpPr txBox="1"/>
          <p:nvPr userDrawn="1"/>
        </p:nvSpPr>
        <p:spPr>
          <a:xfrm>
            <a:off x="6006520" y="1540664"/>
            <a:ext cx="3464674" cy="461665"/>
          </a:xfrm>
          <a:prstGeom prst="rect">
            <a:avLst/>
          </a:prstGeom>
          <a:noFill/>
        </p:spPr>
        <p:txBody>
          <a:bodyPr wrap="square" rtlCol="0">
            <a:spAutoFit/>
          </a:bodyPr>
          <a:lstStyle/>
          <a:p>
            <a:pPr defTabSz="457200" fontAlgn="base">
              <a:spcBef>
                <a:spcPct val="0"/>
              </a:spcBef>
              <a:spcAft>
                <a:spcPct val="0"/>
              </a:spcAft>
            </a:pPr>
            <a:r>
              <a:rPr lang="en-GB" sz="2400" b="1">
                <a:solidFill>
                  <a:srgbClr val="FF6600"/>
                </a:solidFill>
                <a:latin typeface="Century Gothic" panose="020B0502020202020204" pitchFamily="34" charset="0"/>
                <a:ea typeface="ＭＳ Ｐゴシック" charset="0"/>
              </a:rPr>
              <a:t>Follow us</a:t>
            </a:r>
          </a:p>
        </p:txBody>
      </p:sp>
      <p:pic>
        <p:nvPicPr>
          <p:cNvPr id="20" name="Picture 19" descr="RGB_FooterPagePanel-02.png"/>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0" y="5656147"/>
            <a:ext cx="9144000" cy="1208911"/>
          </a:xfrm>
          <a:prstGeom prst="rect">
            <a:avLst/>
          </a:prstGeom>
        </p:spPr>
      </p:pic>
      <p:pic>
        <p:nvPicPr>
          <p:cNvPr id="23" name="Picture 3" descr="C:\Users\ashleigh.baldwin_y-e\AppData\Local\Microsoft\Windows\Temporary Internet Files\Content.IE5\CNOYINSY\MC900432529[1].png">
            <a:hlinkClick r:id="rId12" action="ppaction://hlinksldjump"/>
          </p:cNvPr>
          <p:cNvPicPr>
            <a:picLocks noChangeAspect="1" noChangeArrowheads="1"/>
          </p:cNvPicPr>
          <p:nvPr userDrawn="1"/>
        </p:nvPicPr>
        <p:blipFill>
          <a:blip r:embed="rId13" cstate="email">
            <a:extLst>
              <a:ext uri="{28A0092B-C50C-407E-A947-70E740481C1C}">
                <a14:useLocalDpi xmlns:a14="http://schemas.microsoft.com/office/drawing/2010/main"/>
              </a:ext>
            </a:extLst>
          </a:blip>
          <a:srcRect/>
          <a:stretch>
            <a:fillRect/>
          </a:stretch>
        </p:blipFill>
        <p:spPr bwMode="auto">
          <a:xfrm>
            <a:off x="8734168" y="1"/>
            <a:ext cx="409832" cy="40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05457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pic>
        <p:nvPicPr>
          <p:cNvPr id="6" name="Picture 5" descr="RGB_FooterPagePanel-04.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5653558"/>
            <a:ext cx="9144000" cy="1208911"/>
          </a:xfrm>
          <a:prstGeom prst="rect">
            <a:avLst/>
          </a:prstGeom>
        </p:spPr>
      </p:pic>
      <p:sp>
        <p:nvSpPr>
          <p:cNvPr id="12" name="Text Placeholder 2"/>
          <p:cNvSpPr>
            <a:spLocks noGrp="1"/>
          </p:cNvSpPr>
          <p:nvPr>
            <p:ph idx="1"/>
          </p:nvPr>
        </p:nvSpPr>
        <p:spPr>
          <a:xfrm>
            <a:off x="457200" y="1600200"/>
            <a:ext cx="8229600" cy="4525963"/>
          </a:xfrm>
          <a:prstGeom prst="rect">
            <a:avLst/>
          </a:prstGeom>
        </p:spPr>
        <p:txBody>
          <a:bodyPr vert="horz" lIns="91440" tIns="45720" rIns="91440" bIns="45720" rtlCol="0">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Title 1"/>
          <p:cNvSpPr>
            <a:spLocks noGrp="1"/>
          </p:cNvSpPr>
          <p:nvPr>
            <p:ph type="title"/>
          </p:nvPr>
        </p:nvSpPr>
        <p:spPr>
          <a:xfrm>
            <a:off x="457200" y="274638"/>
            <a:ext cx="8229600" cy="1143000"/>
          </a:xfrm>
          <a:prstGeom prst="rect">
            <a:avLst/>
          </a:prstGeom>
        </p:spPr>
        <p:txBody>
          <a:bodyPr/>
          <a:lstStyle>
            <a:lvl1pPr algn="l">
              <a:defRPr sz="2800" b="1" baseline="0">
                <a:solidFill>
                  <a:srgbClr val="00B0F0"/>
                </a:solidFill>
                <a:latin typeface="Century Gothic" panose="020B0502020202020204" pitchFamily="34" charset="0"/>
              </a:defRPr>
            </a:lvl1pPr>
          </a:lstStyle>
          <a:p>
            <a:r>
              <a:rPr lang="en-GB"/>
              <a:t>Click to edit Master title style</a:t>
            </a:r>
            <a:endParaRPr lang="en-US"/>
          </a:p>
        </p:txBody>
      </p:sp>
      <p:pic>
        <p:nvPicPr>
          <p:cNvPr id="8" name="Picture 3" descr="C:\Users\ashleigh.baldwin_y-e\AppData\Local\Microsoft\Windows\Temporary Internet Files\Content.IE5\CNOYINSY\MC900432529[1].png">
            <a:hlinkClick r:id="rId3" action="ppaction://hlinksldjump"/>
          </p:cNvPr>
          <p:cNvPicPr>
            <a:picLocks noChangeAspect="1" noChangeArrowheads="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8734168" y="1"/>
            <a:ext cx="409832" cy="40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4623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descr="200166564-001 copy 2.jpg"/>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9144000" cy="5518396"/>
          </a:xfrm>
          <a:prstGeom prst="rect">
            <a:avLst/>
          </a:prstGeom>
        </p:spPr>
      </p:pic>
      <p:sp>
        <p:nvSpPr>
          <p:cNvPr id="8" name="TextBox 3"/>
          <p:cNvSpPr txBox="1">
            <a:spLocks noChangeArrowheads="1"/>
          </p:cNvSpPr>
          <p:nvPr userDrawn="1"/>
        </p:nvSpPr>
        <p:spPr bwMode="auto">
          <a:xfrm rot="5400000">
            <a:off x="-1147410" y="1918071"/>
            <a:ext cx="3178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defTabSz="457200" eaLnBrk="1" fontAlgn="base" hangingPunct="1">
              <a:spcBef>
                <a:spcPct val="0"/>
              </a:spcBef>
              <a:spcAft>
                <a:spcPct val="0"/>
              </a:spcAft>
              <a:defRPr/>
            </a:pPr>
            <a:r>
              <a:rPr lang="en-US" sz="2000">
                <a:solidFill>
                  <a:srgbClr val="EEECE1"/>
                </a:solidFill>
                <a:latin typeface="Century Gothic" charset="0"/>
                <a:cs typeface="Century Gothic" charset="0"/>
              </a:rPr>
              <a:t>the</a:t>
            </a:r>
            <a:r>
              <a:rPr lang="en-US" sz="2000" b="1">
                <a:solidFill>
                  <a:srgbClr val="EEECE1"/>
                </a:solidFill>
                <a:latin typeface="Century Gothic" charset="0"/>
                <a:cs typeface="Century Gothic" charset="0"/>
              </a:rPr>
              <a:t> business</a:t>
            </a:r>
            <a:r>
              <a:rPr lang="en-US" sz="2000">
                <a:solidFill>
                  <a:srgbClr val="EEECE1"/>
                </a:solidFill>
                <a:latin typeface="Century Gothic" charset="0"/>
                <a:cs typeface="Century Gothic" charset="0"/>
              </a:rPr>
              <a:t> of </a:t>
            </a:r>
            <a:r>
              <a:rPr lang="en-US" sz="2000" b="1">
                <a:solidFill>
                  <a:srgbClr val="EEECE1"/>
                </a:solidFill>
                <a:latin typeface="Century Gothic" charset="0"/>
                <a:cs typeface="Century Gothic" charset="0"/>
              </a:rPr>
              <a:t>life</a:t>
            </a:r>
            <a:endParaRPr lang="en-US" sz="2000">
              <a:solidFill>
                <a:srgbClr val="EEECE1"/>
              </a:solidFill>
              <a:latin typeface="Century Gothic" charset="0"/>
              <a:cs typeface="Century Gothic" charset="0"/>
            </a:endParaRPr>
          </a:p>
        </p:txBody>
      </p:sp>
      <p:pic>
        <p:nvPicPr>
          <p:cNvPr id="10" name="Picture 9" descr="ChapterPagePanel-06.png"/>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2953766"/>
            <a:ext cx="9144000" cy="3918245"/>
          </a:xfrm>
          <a:prstGeom prst="rect">
            <a:avLst/>
          </a:prstGeom>
        </p:spPr>
      </p:pic>
      <p:sp>
        <p:nvSpPr>
          <p:cNvPr id="11" name="Title 1"/>
          <p:cNvSpPr>
            <a:spLocks noGrp="1"/>
          </p:cNvSpPr>
          <p:nvPr>
            <p:ph type="ctrTitle"/>
          </p:nvPr>
        </p:nvSpPr>
        <p:spPr>
          <a:xfrm>
            <a:off x="228580" y="4164463"/>
            <a:ext cx="5080399" cy="421706"/>
          </a:xfrm>
          <a:prstGeom prst="rect">
            <a:avLst/>
          </a:prstGeom>
        </p:spPr>
        <p:txBody>
          <a:bodyPr/>
          <a:lstStyle>
            <a:lvl1pPr algn="l">
              <a:defRPr sz="2200" b="1" baseline="0">
                <a:solidFill>
                  <a:schemeClr val="bg1"/>
                </a:solidFill>
                <a:latin typeface="Century Gothic" panose="020B0502020202020204" pitchFamily="34" charset="0"/>
              </a:defRPr>
            </a:lvl1pPr>
          </a:lstStyle>
          <a:p>
            <a:r>
              <a:rPr lang="en-GB"/>
              <a:t>Click to edit Master title style</a:t>
            </a:r>
            <a:endParaRPr lang="en-US"/>
          </a:p>
        </p:txBody>
      </p:sp>
      <p:sp>
        <p:nvSpPr>
          <p:cNvPr id="12" name="Subtitle 2"/>
          <p:cNvSpPr>
            <a:spLocks noGrp="1"/>
          </p:cNvSpPr>
          <p:nvPr>
            <p:ph type="subTitle" idx="1"/>
          </p:nvPr>
        </p:nvSpPr>
        <p:spPr>
          <a:xfrm>
            <a:off x="251181" y="4599817"/>
            <a:ext cx="5057798" cy="1752600"/>
          </a:xfrm>
          <a:prstGeom prst="rect">
            <a:avLst/>
          </a:prstGeom>
        </p:spPr>
        <p:txBody>
          <a:bodyPr/>
          <a:lstStyle>
            <a:lvl1pPr marL="0" indent="0" algn="l">
              <a:buNone/>
              <a:defRPr sz="22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pic>
        <p:nvPicPr>
          <p:cNvPr id="14" name="Picture 3" descr="C:\Users\ashleigh.baldwin_y-e\AppData\Local\Microsoft\Windows\Temporary Internet Files\Content.IE5\CNOYINSY\MC900432529[1].png">
            <a:hlinkClick r:id="rId4" action="ppaction://hlinksldjump"/>
          </p:cNvPr>
          <p:cNvPicPr>
            <a:picLocks noChangeAspect="1" noChangeArrowheads="1"/>
          </p:cNvPicPr>
          <p:nvPr userDrawn="1"/>
        </p:nvPicPr>
        <p:blipFill>
          <a:blip r:embed="rId5" cstate="email">
            <a:extLst>
              <a:ext uri="{28A0092B-C50C-407E-A947-70E740481C1C}">
                <a14:useLocalDpi xmlns:a14="http://schemas.microsoft.com/office/drawing/2010/main"/>
              </a:ext>
            </a:extLst>
          </a:blip>
          <a:srcRect/>
          <a:stretch>
            <a:fillRect/>
          </a:stretch>
        </p:blipFill>
        <p:spPr bwMode="auto">
          <a:xfrm>
            <a:off x="8734168" y="1"/>
            <a:ext cx="409832" cy="40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71619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17" name="Rectangle 16"/>
          <p:cNvSpPr/>
          <p:nvPr userDrawn="1"/>
        </p:nvSpPr>
        <p:spPr>
          <a:xfrm>
            <a:off x="0" y="0"/>
            <a:ext cx="9144000" cy="688702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fontAlgn="base">
              <a:spcBef>
                <a:spcPct val="0"/>
              </a:spcBef>
              <a:spcAft>
                <a:spcPct val="0"/>
              </a:spcAft>
            </a:pPr>
            <a:endParaRPr lang="en-GB" sz="2400">
              <a:solidFill>
                <a:prstClr val="white"/>
              </a:solidFill>
            </a:endParaRPr>
          </a:p>
        </p:txBody>
      </p:sp>
      <p:pic>
        <p:nvPicPr>
          <p:cNvPr id="7" name="Picture 2" descr="M:\Events &amp; Marketing\Marketing\Brand\YE Brand Pack\Logos\Logos for docs, ppt, excel etc &amp; digital\Small Text\YE_Logo_SmallText_whiteoutRGB.pn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7895774" y="5718630"/>
            <a:ext cx="960716" cy="870857"/>
          </a:xfrm>
          <a:prstGeom prst="rect">
            <a:avLst/>
          </a:prstGeom>
          <a:noFill/>
          <a:extLst>
            <a:ext uri="{909E8E84-426E-40DD-AFC4-6F175D3DCCD1}">
              <a14:hiddenFill xmlns:a14="http://schemas.microsoft.com/office/drawing/2010/main">
                <a:solidFill>
                  <a:srgbClr val="FFFFFF"/>
                </a:solidFill>
              </a14:hiddenFill>
            </a:ext>
          </a:extLst>
        </p:spPr>
      </p:pic>
      <p:sp>
        <p:nvSpPr>
          <p:cNvPr id="20" name="Text Placeholder 2"/>
          <p:cNvSpPr>
            <a:spLocks noGrp="1"/>
          </p:cNvSpPr>
          <p:nvPr>
            <p:ph idx="10"/>
          </p:nvPr>
        </p:nvSpPr>
        <p:spPr>
          <a:xfrm>
            <a:off x="457200" y="1600200"/>
            <a:ext cx="8229600" cy="4525963"/>
          </a:xfrm>
          <a:prstGeom prst="rect">
            <a:avLst/>
          </a:prstGeom>
        </p:spPr>
        <p:txBody>
          <a:bodyPr vert="horz" lIns="91440" tIns="45720" rIns="91440" bIns="45720" rtlCol="0">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1" name="Title 1"/>
          <p:cNvSpPr>
            <a:spLocks noGrp="1"/>
          </p:cNvSpPr>
          <p:nvPr>
            <p:ph type="title"/>
          </p:nvPr>
        </p:nvSpPr>
        <p:spPr>
          <a:xfrm>
            <a:off x="457200" y="274638"/>
            <a:ext cx="8229600" cy="1143000"/>
          </a:xfrm>
          <a:prstGeom prst="rect">
            <a:avLst/>
          </a:prstGeom>
        </p:spPr>
        <p:txBody>
          <a:bodyPr/>
          <a:lstStyle>
            <a:lvl1pPr algn="l">
              <a:defRPr sz="2800" b="1" baseline="0">
                <a:solidFill>
                  <a:schemeClr val="tx2">
                    <a:lumMod val="50000"/>
                  </a:schemeClr>
                </a:solidFill>
                <a:latin typeface="Century Gothic" panose="020B0502020202020204" pitchFamily="34" charset="0"/>
              </a:defRPr>
            </a:lvl1pPr>
          </a:lstStyle>
          <a:p>
            <a:r>
              <a:rPr lang="en-GB"/>
              <a:t>Click to edit Master title style</a:t>
            </a:r>
            <a:endParaRPr lang="en-US"/>
          </a:p>
        </p:txBody>
      </p:sp>
      <p:pic>
        <p:nvPicPr>
          <p:cNvPr id="9" name="Picture 3" descr="C:\Users\ashleigh.baldwin_y-e\AppData\Local\Microsoft\Windows\Temporary Internet Files\Content.IE5\CNOYINSY\MC900432529[1].png">
            <a:hlinkClick r:id="rId3" action="ppaction://hlinksldjump"/>
          </p:cNvPr>
          <p:cNvPicPr>
            <a:picLocks noChangeAspect="1" noChangeArrowheads="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8734168" y="1"/>
            <a:ext cx="409832" cy="40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75491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RGB_FooterPagePanel-04.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5653558"/>
            <a:ext cx="9144000" cy="1208911"/>
          </a:xfrm>
          <a:prstGeom prst="rect">
            <a:avLst/>
          </a:prstGeom>
        </p:spPr>
      </p:pic>
      <p:sp>
        <p:nvSpPr>
          <p:cNvPr id="12" name="Text Placeholder 2"/>
          <p:cNvSpPr>
            <a:spLocks noGrp="1"/>
          </p:cNvSpPr>
          <p:nvPr>
            <p:ph idx="1"/>
          </p:nvPr>
        </p:nvSpPr>
        <p:spPr>
          <a:xfrm>
            <a:off x="457200" y="1600200"/>
            <a:ext cx="8229600" cy="4525963"/>
          </a:xfrm>
          <a:prstGeom prst="rect">
            <a:avLst/>
          </a:prstGeom>
        </p:spPr>
        <p:txBody>
          <a:bodyPr vert="horz" lIns="91440" tIns="45720" rIns="91440" bIns="45720" rtlCol="0">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Title 1"/>
          <p:cNvSpPr>
            <a:spLocks noGrp="1"/>
          </p:cNvSpPr>
          <p:nvPr>
            <p:ph type="title"/>
          </p:nvPr>
        </p:nvSpPr>
        <p:spPr>
          <a:xfrm>
            <a:off x="457200" y="274638"/>
            <a:ext cx="8229600" cy="1143000"/>
          </a:xfrm>
          <a:prstGeom prst="rect">
            <a:avLst/>
          </a:prstGeom>
        </p:spPr>
        <p:txBody>
          <a:bodyPr/>
          <a:lstStyle>
            <a:lvl1pPr algn="l">
              <a:defRPr sz="2800" b="1" baseline="0">
                <a:solidFill>
                  <a:srgbClr val="00B0F0"/>
                </a:solidFill>
                <a:latin typeface="Century Gothic" panose="020B0502020202020204" pitchFamily="34" charset="0"/>
              </a:defRPr>
            </a:lvl1pPr>
          </a:lstStyle>
          <a:p>
            <a:r>
              <a:rPr lang="en-GB"/>
              <a:t>Click to edit Master title style</a:t>
            </a:r>
            <a:endParaRPr lang="en-US"/>
          </a:p>
        </p:txBody>
      </p:sp>
      <p:pic>
        <p:nvPicPr>
          <p:cNvPr id="8" name="Picture 3" descr="C:\Users\ashleigh.baldwin_y-e\AppData\Local\Microsoft\Windows\Temporary Internet Files\Content.IE5\CNOYINSY\MC900432529[1].png">
            <a:hlinkClick r:id="rId3" action="ppaction://hlinksldjump"/>
          </p:cNvPr>
          <p:cNvPicPr>
            <a:picLocks noChangeAspect="1" noChangeArrowheads="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8734168" y="1"/>
            <a:ext cx="409832" cy="40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18091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7" name="TextBox 21"/>
          <p:cNvSpPr txBox="1">
            <a:spLocks noChangeArrowheads="1"/>
          </p:cNvSpPr>
          <p:nvPr userDrawn="1"/>
        </p:nvSpPr>
        <p:spPr bwMode="auto">
          <a:xfrm>
            <a:off x="210253" y="477560"/>
            <a:ext cx="4644042" cy="1034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charset="0"/>
                <a:ea typeface="ＭＳ Ｐゴシック" charset="0"/>
                <a:cs typeface="ＭＳ Ｐゴシック" charset="0"/>
              </a:defRPr>
            </a:lvl1pPr>
            <a:lvl2pPr marL="742950" indent="-285750" eaLnBrk="0" hangingPunct="0">
              <a:defRPr sz="2400">
                <a:solidFill>
                  <a:schemeClr val="tx1"/>
                </a:solidFill>
                <a:latin typeface="Calibri" charset="0"/>
                <a:ea typeface="ＭＳ Ｐゴシック" charset="0"/>
              </a:defRPr>
            </a:lvl2pPr>
            <a:lvl3pPr marL="1143000" indent="-228600" eaLnBrk="0" hangingPunct="0">
              <a:defRPr sz="2400">
                <a:solidFill>
                  <a:schemeClr val="tx1"/>
                </a:solidFill>
                <a:latin typeface="Calibri" charset="0"/>
                <a:ea typeface="ＭＳ Ｐゴシック" charset="0"/>
              </a:defRPr>
            </a:lvl3pPr>
            <a:lvl4pPr marL="1600200" indent="-228600" eaLnBrk="0" hangingPunct="0">
              <a:defRPr sz="2400">
                <a:solidFill>
                  <a:schemeClr val="tx1"/>
                </a:solidFill>
                <a:latin typeface="Calibri" charset="0"/>
                <a:ea typeface="ＭＳ Ｐゴシック" charset="0"/>
              </a:defRPr>
            </a:lvl4pPr>
            <a:lvl5pPr marL="2057400" indent="-228600" eaLnBrk="0" hangingPunct="0">
              <a:defRPr sz="2400">
                <a:solidFill>
                  <a:schemeClr val="tx1"/>
                </a:solidFill>
                <a:latin typeface="Calibri" charset="0"/>
                <a:ea typeface="ＭＳ Ｐゴシック" charset="0"/>
              </a:defRPr>
            </a:lvl5pPr>
            <a:lvl6pPr marL="2514600" indent="-228600" eaLnBrk="0" fontAlgn="base" hangingPunct="0">
              <a:spcBef>
                <a:spcPct val="0"/>
              </a:spcBef>
              <a:spcAft>
                <a:spcPct val="0"/>
              </a:spcAft>
              <a:defRPr sz="2400">
                <a:solidFill>
                  <a:schemeClr val="tx1"/>
                </a:solidFill>
                <a:latin typeface="Calibri" charset="0"/>
                <a:ea typeface="ＭＳ Ｐゴシック" charset="0"/>
              </a:defRPr>
            </a:lvl6pPr>
            <a:lvl7pPr marL="2971800" indent="-228600" eaLnBrk="0" fontAlgn="base" hangingPunct="0">
              <a:spcBef>
                <a:spcPct val="0"/>
              </a:spcBef>
              <a:spcAft>
                <a:spcPct val="0"/>
              </a:spcAft>
              <a:defRPr sz="2400">
                <a:solidFill>
                  <a:schemeClr val="tx1"/>
                </a:solidFill>
                <a:latin typeface="Calibri" charset="0"/>
                <a:ea typeface="ＭＳ Ｐゴシック" charset="0"/>
              </a:defRPr>
            </a:lvl7pPr>
            <a:lvl8pPr marL="3429000" indent="-228600" eaLnBrk="0" fontAlgn="base" hangingPunct="0">
              <a:spcBef>
                <a:spcPct val="0"/>
              </a:spcBef>
              <a:spcAft>
                <a:spcPct val="0"/>
              </a:spcAft>
              <a:defRPr sz="2400">
                <a:solidFill>
                  <a:schemeClr val="tx1"/>
                </a:solidFill>
                <a:latin typeface="Calibri" charset="0"/>
                <a:ea typeface="ＭＳ Ｐゴシック" charset="0"/>
              </a:defRPr>
            </a:lvl8pPr>
            <a:lvl9pPr marL="3886200" indent="-228600" eaLnBrk="0" fontAlgn="base" hangingPunct="0">
              <a:spcBef>
                <a:spcPct val="0"/>
              </a:spcBef>
              <a:spcAft>
                <a:spcPct val="0"/>
              </a:spcAft>
              <a:defRPr sz="2400">
                <a:solidFill>
                  <a:schemeClr val="tx1"/>
                </a:solidFill>
                <a:latin typeface="Calibri" charset="0"/>
                <a:ea typeface="ＭＳ Ｐゴシック" charset="0"/>
              </a:defRPr>
            </a:lvl9pPr>
          </a:lstStyle>
          <a:p>
            <a:pPr defTabSz="457200" eaLnBrk="1" fontAlgn="base" hangingPunct="1">
              <a:lnSpc>
                <a:spcPct val="90000"/>
              </a:lnSpc>
              <a:spcBef>
                <a:spcPct val="0"/>
              </a:spcBef>
              <a:spcAft>
                <a:spcPct val="0"/>
              </a:spcAft>
              <a:defRPr/>
            </a:pPr>
            <a:r>
              <a:rPr lang="en-US" sz="2800" b="1" spc="-150">
                <a:solidFill>
                  <a:srgbClr val="00B0F0"/>
                </a:solidFill>
                <a:latin typeface="Century Gothic" charset="0"/>
                <a:cs typeface="Century Gothic" charset="0"/>
              </a:rPr>
              <a:t>More Information</a:t>
            </a:r>
            <a:br>
              <a:rPr lang="en-US" sz="2000" b="1" spc="-150">
                <a:solidFill>
                  <a:srgbClr val="95C11F"/>
                </a:solidFill>
                <a:latin typeface="Century Gothic" charset="0"/>
                <a:cs typeface="Century Gothic" charset="0"/>
              </a:rPr>
            </a:br>
            <a:endParaRPr lang="en-US" sz="2000" b="1" spc="-150">
              <a:solidFill>
                <a:srgbClr val="95C11F"/>
              </a:solidFill>
              <a:latin typeface="Century Gothic" charset="0"/>
              <a:cs typeface="Century Gothic" charset="0"/>
            </a:endParaRPr>
          </a:p>
          <a:p>
            <a:pPr defTabSz="457200" eaLnBrk="1" fontAlgn="base" hangingPunct="1">
              <a:lnSpc>
                <a:spcPct val="90000"/>
              </a:lnSpc>
              <a:spcBef>
                <a:spcPct val="0"/>
              </a:spcBef>
              <a:spcAft>
                <a:spcPct val="0"/>
              </a:spcAft>
              <a:defRPr/>
            </a:pPr>
            <a:endParaRPr lang="en-US" sz="2000" spc="-150">
              <a:solidFill>
                <a:prstClr val="black">
                  <a:lumMod val="65000"/>
                  <a:lumOff val="35000"/>
                </a:prstClr>
              </a:solidFill>
              <a:latin typeface="Century Gothic" charset="0"/>
              <a:cs typeface="Century Gothic" charset="0"/>
            </a:endParaRPr>
          </a:p>
        </p:txBody>
      </p:sp>
      <p:sp>
        <p:nvSpPr>
          <p:cNvPr id="8" name="Rectangle 7"/>
          <p:cNvSpPr/>
          <p:nvPr userDrawn="1"/>
        </p:nvSpPr>
        <p:spPr>
          <a:xfrm>
            <a:off x="4978596" y="2026201"/>
            <a:ext cx="3409696" cy="424732"/>
          </a:xfrm>
          <a:prstGeom prst="rect">
            <a:avLst/>
          </a:prstGeom>
        </p:spPr>
        <p:txBody>
          <a:bodyPr wrap="square">
            <a:spAutoFit/>
          </a:bodyPr>
          <a:lstStyle/>
          <a:p>
            <a:pPr algn="ctr" defTabSz="457200" fontAlgn="base">
              <a:lnSpc>
                <a:spcPct val="120000"/>
              </a:lnSpc>
              <a:spcBef>
                <a:spcPct val="0"/>
              </a:spcBef>
              <a:spcAft>
                <a:spcPct val="0"/>
              </a:spcAft>
            </a:pPr>
            <a:r>
              <a:rPr lang="en-GB" altLang="en-US">
                <a:solidFill>
                  <a:prstClr val="black"/>
                </a:solidFill>
                <a:latin typeface="Century Gothic" panose="020B0502020202020204" pitchFamily="34" charset="0"/>
                <a:ea typeface="ＭＳ Ｐゴシック" charset="0"/>
                <a:hlinkClick r:id="rId2"/>
              </a:rPr>
              <a:t>twitter.com/youngenterprise</a:t>
            </a:r>
            <a:endParaRPr lang="en-GB" altLang="en-US">
              <a:solidFill>
                <a:prstClr val="black"/>
              </a:solidFill>
              <a:latin typeface="Century Gothic" panose="020B0502020202020204" pitchFamily="34" charset="0"/>
              <a:ea typeface="ＭＳ Ｐゴシック" charset="0"/>
            </a:endParaRPr>
          </a:p>
        </p:txBody>
      </p:sp>
      <p:pic>
        <p:nvPicPr>
          <p:cNvPr id="9" name="Picture 3"/>
          <p:cNvPicPr>
            <a:picLocks noChangeAspect="1" noChangeArrowheads="1"/>
          </p:cNvPicPr>
          <p:nvPr userDrawn="1"/>
        </p:nvPicPr>
        <p:blipFill rotWithShape="1">
          <a:blip r:embed="rId3" cstate="email">
            <a:extLst>
              <a:ext uri="{28A0092B-C50C-407E-A947-70E740481C1C}">
                <a14:useLocalDpi xmlns:a14="http://schemas.microsoft.com/office/drawing/2010/main"/>
              </a:ext>
            </a:extLst>
          </a:blip>
          <a:srcRect l="13690" t="6956" r="14050" b="3629"/>
          <a:stretch/>
        </p:blipFill>
        <p:spPr bwMode="auto">
          <a:xfrm>
            <a:off x="893552" y="3950118"/>
            <a:ext cx="2165155" cy="1887631"/>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cap="flat">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accent1"/>
                  </a:outerShdw>
                </a:effectLst>
              </a14:hiddenEffects>
            </a:ext>
          </a:extLst>
        </p:spPr>
      </p:pic>
      <p:pic>
        <p:nvPicPr>
          <p:cNvPr id="10" name="Picture 4" descr="http://bestcamera.biz/wp-content/uploads/2014/08/facebook-logo-icon.png"/>
          <p:cNvPicPr>
            <a:picLocks noChangeAspect="1" noChangeArrowheads="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4197365" y="3758763"/>
            <a:ext cx="781229" cy="78122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5"/>
          <p:cNvPicPr>
            <a:picLocks noChangeAspect="1" noChangeArrowheads="1"/>
          </p:cNvPicPr>
          <p:nvPr userDrawn="1"/>
        </p:nvPicPr>
        <p:blipFill>
          <a:blip r:embed="rId5" cstate="email">
            <a:extLst>
              <a:ext uri="{28A0092B-C50C-407E-A947-70E740481C1C}">
                <a14:useLocalDpi xmlns:a14="http://schemas.microsoft.com/office/drawing/2010/main"/>
              </a:ext>
            </a:extLst>
          </a:blip>
          <a:srcRect/>
          <a:stretch>
            <a:fillRect/>
          </a:stretch>
        </p:blipFill>
        <p:spPr bwMode="auto">
          <a:xfrm>
            <a:off x="4197367" y="1806384"/>
            <a:ext cx="781229" cy="7812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7" descr="http://img3.wikia.nocookie.net/__cb20120205042450/glee/images/b/b6/Youtube-logo.png"/>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4112728" y="4617354"/>
            <a:ext cx="950501" cy="95050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9" descr="http://www.accesslockservice.com.au/images/pinterest.png"/>
          <p:cNvPicPr>
            <a:picLocks noChangeAspect="1" noChangeArrowheads="1"/>
          </p:cNvPicPr>
          <p:nvPr userDrawn="1"/>
        </p:nvPicPr>
        <p:blipFill>
          <a:blip r:embed="rId7" cstate="email">
            <a:extLst>
              <a:ext uri="{28A0092B-C50C-407E-A947-70E740481C1C}">
                <a14:useLocalDpi xmlns:a14="http://schemas.microsoft.com/office/drawing/2010/main"/>
              </a:ext>
            </a:extLst>
          </a:blip>
          <a:srcRect/>
          <a:stretch>
            <a:fillRect/>
          </a:stretch>
        </p:blipFill>
        <p:spPr bwMode="auto">
          <a:xfrm>
            <a:off x="4133646" y="2747702"/>
            <a:ext cx="908669" cy="908669"/>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userDrawn="1"/>
        </p:nvSpPr>
        <p:spPr>
          <a:xfrm>
            <a:off x="210253" y="1139423"/>
            <a:ext cx="3586348" cy="2529923"/>
          </a:xfrm>
          <a:prstGeom prst="rect">
            <a:avLst/>
          </a:prstGeom>
          <a:noFill/>
        </p:spPr>
        <p:txBody>
          <a:bodyPr wrap="square" rtlCol="0">
            <a:spAutoFit/>
          </a:bodyPr>
          <a:lstStyle/>
          <a:p>
            <a:pPr defTabSz="457200" fontAlgn="base">
              <a:lnSpc>
                <a:spcPct val="120000"/>
              </a:lnSpc>
              <a:spcBef>
                <a:spcPct val="0"/>
              </a:spcBef>
              <a:spcAft>
                <a:spcPct val="0"/>
              </a:spcAft>
            </a:pPr>
            <a:r>
              <a:rPr lang="en-GB" altLang="en-US" sz="2400">
                <a:solidFill>
                  <a:prstClr val="black"/>
                </a:solidFill>
                <a:latin typeface="Century Gothic" panose="020B0502020202020204" pitchFamily="34" charset="0"/>
                <a:ea typeface="ＭＳ Ｐゴシック" charset="0"/>
              </a:rPr>
              <a:t>Contact your local YE representative:</a:t>
            </a:r>
          </a:p>
          <a:p>
            <a:pPr defTabSz="457200" fontAlgn="base">
              <a:lnSpc>
                <a:spcPct val="120000"/>
              </a:lnSpc>
              <a:spcBef>
                <a:spcPct val="0"/>
              </a:spcBef>
              <a:spcAft>
                <a:spcPct val="0"/>
              </a:spcAft>
            </a:pPr>
            <a:endParaRPr lang="en-GB" altLang="en-US" sz="1100">
              <a:solidFill>
                <a:prstClr val="black"/>
              </a:solidFill>
              <a:latin typeface="Century Gothic" panose="020B0502020202020204" pitchFamily="34" charset="0"/>
              <a:ea typeface="ＭＳ Ｐゴシック" charset="0"/>
            </a:endParaRPr>
          </a:p>
          <a:p>
            <a:pPr defTabSz="457200" fontAlgn="base">
              <a:lnSpc>
                <a:spcPct val="120000"/>
              </a:lnSpc>
              <a:spcBef>
                <a:spcPct val="0"/>
              </a:spcBef>
              <a:spcAft>
                <a:spcPct val="0"/>
              </a:spcAft>
            </a:pPr>
            <a:r>
              <a:rPr lang="en-GB" altLang="en-US" sz="2400">
                <a:solidFill>
                  <a:prstClr val="black"/>
                </a:solidFill>
                <a:latin typeface="Century Gothic" panose="020B0502020202020204" pitchFamily="34" charset="0"/>
                <a:ea typeface="ＭＳ Ｐゴシック" charset="0"/>
              </a:rPr>
              <a:t>Visit </a:t>
            </a:r>
            <a:r>
              <a:rPr lang="en-GB" altLang="en-US" sz="2400">
                <a:solidFill>
                  <a:prstClr val="black"/>
                </a:solidFill>
                <a:latin typeface="Century Gothic" panose="020B0502020202020204" pitchFamily="34" charset="0"/>
                <a:ea typeface="ＭＳ Ｐゴシック" charset="0"/>
                <a:hlinkClick r:id="rId8"/>
              </a:rPr>
              <a:t>www.y-e.org.uk</a:t>
            </a:r>
            <a:endParaRPr lang="en-GB" altLang="en-US" sz="2400">
              <a:solidFill>
                <a:prstClr val="black"/>
              </a:solidFill>
              <a:latin typeface="Century Gothic" panose="020B0502020202020204" pitchFamily="34" charset="0"/>
              <a:ea typeface="ＭＳ Ｐゴシック" charset="0"/>
            </a:endParaRPr>
          </a:p>
          <a:p>
            <a:pPr defTabSz="457200" fontAlgn="base">
              <a:lnSpc>
                <a:spcPct val="120000"/>
              </a:lnSpc>
              <a:spcBef>
                <a:spcPct val="0"/>
              </a:spcBef>
              <a:spcAft>
                <a:spcPct val="0"/>
              </a:spcAft>
            </a:pPr>
            <a:r>
              <a:rPr lang="en-GB" altLang="en-US" sz="2400">
                <a:solidFill>
                  <a:prstClr val="black"/>
                </a:solidFill>
                <a:latin typeface="Century Gothic" panose="020B0502020202020204" pitchFamily="34" charset="0"/>
                <a:ea typeface="ＭＳ Ｐゴシック" charset="0"/>
              </a:rPr>
              <a:t>Phone 01865 776 845</a:t>
            </a:r>
          </a:p>
          <a:p>
            <a:pPr defTabSz="457200" fontAlgn="base">
              <a:lnSpc>
                <a:spcPct val="120000"/>
              </a:lnSpc>
              <a:spcBef>
                <a:spcPct val="0"/>
              </a:spcBef>
              <a:spcAft>
                <a:spcPct val="0"/>
              </a:spcAft>
            </a:pPr>
            <a:r>
              <a:rPr lang="en-GB" altLang="en-US" sz="2400">
                <a:solidFill>
                  <a:prstClr val="black"/>
                </a:solidFill>
                <a:latin typeface="Century Gothic" panose="020B0502020202020204" pitchFamily="34" charset="0"/>
                <a:ea typeface="ＭＳ Ｐゴシック" charset="0"/>
              </a:rPr>
              <a:t>Email </a:t>
            </a:r>
            <a:r>
              <a:rPr lang="en-GB" altLang="en-US" sz="2400">
                <a:solidFill>
                  <a:prstClr val="black"/>
                </a:solidFill>
                <a:latin typeface="Century Gothic" panose="020B0502020202020204" pitchFamily="34" charset="0"/>
                <a:ea typeface="ＭＳ Ｐゴシック" charset="0"/>
                <a:hlinkClick r:id="rId9"/>
              </a:rPr>
              <a:t>info@y-e.org.uk</a:t>
            </a:r>
            <a:endParaRPr lang="en-GB" altLang="en-US" sz="2400">
              <a:solidFill>
                <a:prstClr val="black"/>
              </a:solidFill>
              <a:latin typeface="Century Gothic" panose="020B0502020202020204" pitchFamily="34" charset="0"/>
              <a:ea typeface="ＭＳ Ｐゴシック" charset="0"/>
            </a:endParaRPr>
          </a:p>
        </p:txBody>
      </p:sp>
      <p:sp>
        <p:nvSpPr>
          <p:cNvPr id="15" name="TextBox 14"/>
          <p:cNvSpPr txBox="1"/>
          <p:nvPr userDrawn="1"/>
        </p:nvSpPr>
        <p:spPr>
          <a:xfrm>
            <a:off x="4949300" y="3981058"/>
            <a:ext cx="4160160" cy="424732"/>
          </a:xfrm>
          <a:prstGeom prst="rect">
            <a:avLst/>
          </a:prstGeom>
          <a:noFill/>
        </p:spPr>
        <p:txBody>
          <a:bodyPr wrap="square" rtlCol="0">
            <a:spAutoFit/>
          </a:bodyPr>
          <a:lstStyle/>
          <a:p>
            <a:pPr algn="ctr" defTabSz="457200" fontAlgn="base">
              <a:lnSpc>
                <a:spcPct val="120000"/>
              </a:lnSpc>
              <a:spcBef>
                <a:spcPct val="0"/>
              </a:spcBef>
              <a:spcAft>
                <a:spcPct val="0"/>
              </a:spcAft>
            </a:pPr>
            <a:r>
              <a:rPr lang="en-GB" altLang="en-US">
                <a:solidFill>
                  <a:prstClr val="black"/>
                </a:solidFill>
                <a:latin typeface="Century Gothic" panose="020B0502020202020204" pitchFamily="34" charset="0"/>
                <a:ea typeface="ＭＳ Ｐゴシック" charset="0"/>
                <a:hlinkClick r:id="rId10"/>
              </a:rPr>
              <a:t>facebook.com/youngenterpriseuk</a:t>
            </a:r>
            <a:endParaRPr lang="en-GB" altLang="en-US">
              <a:solidFill>
                <a:prstClr val="black"/>
              </a:solidFill>
              <a:latin typeface="Century Gothic" panose="020B0502020202020204" pitchFamily="34" charset="0"/>
              <a:ea typeface="ＭＳ Ｐゴシック" charset="0"/>
            </a:endParaRPr>
          </a:p>
        </p:txBody>
      </p:sp>
      <p:sp>
        <p:nvSpPr>
          <p:cNvPr id="16" name="TextBox 15"/>
          <p:cNvSpPr txBox="1"/>
          <p:nvPr userDrawn="1"/>
        </p:nvSpPr>
        <p:spPr>
          <a:xfrm>
            <a:off x="5042315" y="3003722"/>
            <a:ext cx="4117010" cy="369332"/>
          </a:xfrm>
          <a:prstGeom prst="rect">
            <a:avLst/>
          </a:prstGeom>
          <a:noFill/>
        </p:spPr>
        <p:txBody>
          <a:bodyPr wrap="square" rtlCol="0">
            <a:spAutoFit/>
          </a:bodyPr>
          <a:lstStyle/>
          <a:p>
            <a:pPr defTabSz="457200" fontAlgn="base">
              <a:spcBef>
                <a:spcPct val="0"/>
              </a:spcBef>
              <a:spcAft>
                <a:spcPct val="0"/>
              </a:spcAft>
            </a:pPr>
            <a:r>
              <a:rPr lang="en-GB" u="sng">
                <a:solidFill>
                  <a:srgbClr val="00B0F0"/>
                </a:solidFill>
                <a:latin typeface="Century Gothic" panose="020B0502020202020204" pitchFamily="34" charset="0"/>
                <a:ea typeface="ＭＳ Ｐゴシック" charset="0"/>
              </a:rPr>
              <a:t>pinterest.com/youngenterprise</a:t>
            </a:r>
          </a:p>
        </p:txBody>
      </p:sp>
      <p:sp>
        <p:nvSpPr>
          <p:cNvPr id="17" name="TextBox 16"/>
          <p:cNvSpPr txBox="1"/>
          <p:nvPr userDrawn="1"/>
        </p:nvSpPr>
        <p:spPr>
          <a:xfrm>
            <a:off x="5063229" y="4996506"/>
            <a:ext cx="4492598" cy="424732"/>
          </a:xfrm>
          <a:prstGeom prst="rect">
            <a:avLst/>
          </a:prstGeom>
          <a:noFill/>
        </p:spPr>
        <p:txBody>
          <a:bodyPr wrap="square" rtlCol="0">
            <a:spAutoFit/>
          </a:bodyPr>
          <a:lstStyle/>
          <a:p>
            <a:pPr algn="thaiDist" defTabSz="457200" fontAlgn="base">
              <a:lnSpc>
                <a:spcPct val="120000"/>
              </a:lnSpc>
              <a:spcBef>
                <a:spcPct val="0"/>
              </a:spcBef>
              <a:spcAft>
                <a:spcPct val="0"/>
              </a:spcAft>
            </a:pPr>
            <a:r>
              <a:rPr lang="en-GB" altLang="en-US" u="sng">
                <a:solidFill>
                  <a:srgbClr val="00B0F0"/>
                </a:solidFill>
                <a:latin typeface="Century Gothic" panose="020B0502020202020204" pitchFamily="34" charset="0"/>
                <a:ea typeface="ＭＳ Ｐゴシック" charset="0"/>
              </a:rPr>
              <a:t>youtube.com/youngenterpriseuk</a:t>
            </a:r>
          </a:p>
        </p:txBody>
      </p:sp>
      <p:sp>
        <p:nvSpPr>
          <p:cNvPr id="18" name="TextBox 17"/>
          <p:cNvSpPr txBox="1"/>
          <p:nvPr userDrawn="1"/>
        </p:nvSpPr>
        <p:spPr>
          <a:xfrm>
            <a:off x="6163436" y="4525095"/>
            <a:ext cx="3464674" cy="461665"/>
          </a:xfrm>
          <a:prstGeom prst="rect">
            <a:avLst/>
          </a:prstGeom>
          <a:noFill/>
        </p:spPr>
        <p:txBody>
          <a:bodyPr wrap="square" rtlCol="0">
            <a:spAutoFit/>
          </a:bodyPr>
          <a:lstStyle/>
          <a:p>
            <a:pPr defTabSz="457200" fontAlgn="base">
              <a:spcBef>
                <a:spcPct val="0"/>
              </a:spcBef>
              <a:spcAft>
                <a:spcPct val="0"/>
              </a:spcAft>
            </a:pPr>
            <a:r>
              <a:rPr lang="en-GB" sz="2400" b="1">
                <a:solidFill>
                  <a:srgbClr val="00B0F0"/>
                </a:solidFill>
                <a:latin typeface="Century Gothic" panose="020B0502020202020204" pitchFamily="34" charset="0"/>
                <a:ea typeface="ＭＳ Ｐゴシック" charset="0"/>
              </a:rPr>
              <a:t>See us</a:t>
            </a:r>
          </a:p>
        </p:txBody>
      </p:sp>
      <p:sp>
        <p:nvSpPr>
          <p:cNvPr id="19" name="TextBox 18"/>
          <p:cNvSpPr txBox="1"/>
          <p:nvPr userDrawn="1"/>
        </p:nvSpPr>
        <p:spPr>
          <a:xfrm>
            <a:off x="6163436" y="3519393"/>
            <a:ext cx="3464674" cy="461665"/>
          </a:xfrm>
          <a:prstGeom prst="rect">
            <a:avLst/>
          </a:prstGeom>
          <a:noFill/>
        </p:spPr>
        <p:txBody>
          <a:bodyPr wrap="square" rtlCol="0">
            <a:spAutoFit/>
          </a:bodyPr>
          <a:lstStyle/>
          <a:p>
            <a:pPr defTabSz="457200" fontAlgn="base">
              <a:spcBef>
                <a:spcPct val="0"/>
              </a:spcBef>
              <a:spcAft>
                <a:spcPct val="0"/>
              </a:spcAft>
            </a:pPr>
            <a:r>
              <a:rPr lang="en-GB" sz="2400" b="1">
                <a:solidFill>
                  <a:srgbClr val="00B0F0"/>
                </a:solidFill>
                <a:latin typeface="Century Gothic" panose="020B0502020202020204" pitchFamily="34" charset="0"/>
                <a:ea typeface="ＭＳ Ｐゴシック" charset="0"/>
              </a:rPr>
              <a:t>Like us</a:t>
            </a:r>
          </a:p>
        </p:txBody>
      </p:sp>
      <p:sp>
        <p:nvSpPr>
          <p:cNvPr id="20" name="TextBox 19"/>
          <p:cNvSpPr txBox="1"/>
          <p:nvPr userDrawn="1"/>
        </p:nvSpPr>
        <p:spPr>
          <a:xfrm>
            <a:off x="6006520" y="1540664"/>
            <a:ext cx="3464674" cy="461665"/>
          </a:xfrm>
          <a:prstGeom prst="rect">
            <a:avLst/>
          </a:prstGeom>
          <a:noFill/>
        </p:spPr>
        <p:txBody>
          <a:bodyPr wrap="square" rtlCol="0">
            <a:spAutoFit/>
          </a:bodyPr>
          <a:lstStyle/>
          <a:p>
            <a:pPr defTabSz="457200" fontAlgn="base">
              <a:spcBef>
                <a:spcPct val="0"/>
              </a:spcBef>
              <a:spcAft>
                <a:spcPct val="0"/>
              </a:spcAft>
            </a:pPr>
            <a:r>
              <a:rPr lang="en-GB" sz="2400" b="1">
                <a:solidFill>
                  <a:srgbClr val="00B0F0"/>
                </a:solidFill>
                <a:latin typeface="Century Gothic" panose="020B0502020202020204" pitchFamily="34" charset="0"/>
                <a:ea typeface="ＭＳ Ｐゴシック" charset="0"/>
              </a:rPr>
              <a:t>Follow us</a:t>
            </a:r>
          </a:p>
        </p:txBody>
      </p:sp>
      <p:pic>
        <p:nvPicPr>
          <p:cNvPr id="21" name="Picture 20" descr="RGB_FooterPagePanel-04.png"/>
          <p:cNvPicPr>
            <a:picLocks noChangeAspect="1"/>
          </p:cNvPicPr>
          <p:nvPr userDrawn="1"/>
        </p:nvPicPr>
        <p:blipFill>
          <a:blip r:embed="rId11" cstate="email">
            <a:extLst>
              <a:ext uri="{28A0092B-C50C-407E-A947-70E740481C1C}">
                <a14:useLocalDpi xmlns:a14="http://schemas.microsoft.com/office/drawing/2010/main"/>
              </a:ext>
            </a:extLst>
          </a:blip>
          <a:stretch>
            <a:fillRect/>
          </a:stretch>
        </p:blipFill>
        <p:spPr>
          <a:xfrm>
            <a:off x="0" y="5653558"/>
            <a:ext cx="9144000" cy="1208911"/>
          </a:xfrm>
          <a:prstGeom prst="rect">
            <a:avLst/>
          </a:prstGeom>
        </p:spPr>
      </p:pic>
      <p:pic>
        <p:nvPicPr>
          <p:cNvPr id="24" name="Picture 3" descr="C:\Users\ashleigh.baldwin_y-e\AppData\Local\Microsoft\Windows\Temporary Internet Files\Content.IE5\CNOYINSY\MC900432529[1].png">
            <a:hlinkClick r:id="rId12" action="ppaction://hlinksldjump"/>
          </p:cNvPr>
          <p:cNvPicPr>
            <a:picLocks noChangeAspect="1" noChangeArrowheads="1"/>
          </p:cNvPicPr>
          <p:nvPr userDrawn="1"/>
        </p:nvPicPr>
        <p:blipFill>
          <a:blip r:embed="rId13" cstate="email">
            <a:extLst>
              <a:ext uri="{28A0092B-C50C-407E-A947-70E740481C1C}">
                <a14:useLocalDpi xmlns:a14="http://schemas.microsoft.com/office/drawing/2010/main"/>
              </a:ext>
            </a:extLst>
          </a:blip>
          <a:srcRect/>
          <a:stretch>
            <a:fillRect/>
          </a:stretch>
        </p:blipFill>
        <p:spPr bwMode="auto">
          <a:xfrm>
            <a:off x="8734168" y="1"/>
            <a:ext cx="409832" cy="40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65706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Section Header">
    <p:spTree>
      <p:nvGrpSpPr>
        <p:cNvPr id="1" name=""/>
        <p:cNvGrpSpPr/>
        <p:nvPr/>
      </p:nvGrpSpPr>
      <p:grpSpPr>
        <a:xfrm>
          <a:off x="0" y="0"/>
          <a:ext cx="0" cy="0"/>
          <a:chOff x="0" y="0"/>
          <a:chExt cx="0" cy="0"/>
        </a:xfrm>
      </p:grpSpPr>
      <p:sp>
        <p:nvSpPr>
          <p:cNvPr id="9" name="Title 1"/>
          <p:cNvSpPr>
            <a:spLocks noGrp="1"/>
          </p:cNvSpPr>
          <p:nvPr>
            <p:ph type="title"/>
          </p:nvPr>
        </p:nvSpPr>
        <p:spPr>
          <a:xfrm>
            <a:off x="457200" y="274638"/>
            <a:ext cx="8229600" cy="1143000"/>
          </a:xfrm>
          <a:prstGeom prst="rect">
            <a:avLst/>
          </a:prstGeom>
        </p:spPr>
        <p:txBody>
          <a:bodyPr/>
          <a:lstStyle>
            <a:lvl1pPr algn="l">
              <a:defRPr sz="2800" b="1" baseline="0">
                <a:solidFill>
                  <a:srgbClr val="FF6600"/>
                </a:solidFill>
                <a:latin typeface="Century Gothic" panose="020B0502020202020204" pitchFamily="34" charset="0"/>
              </a:defRPr>
            </a:lvl1pPr>
          </a:lstStyle>
          <a:p>
            <a:r>
              <a:rPr lang="en-GB"/>
              <a:t>Click to edit Master title style</a:t>
            </a:r>
            <a:endParaRPr lang="en-US"/>
          </a:p>
        </p:txBody>
      </p:sp>
      <p:pic>
        <p:nvPicPr>
          <p:cNvPr id="10" name="Picture 9" descr="RGB_FooterPagePanel-02.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5656147"/>
            <a:ext cx="9144000" cy="1208911"/>
          </a:xfrm>
          <a:prstGeom prst="rect">
            <a:avLst/>
          </a:prstGeom>
        </p:spPr>
      </p:pic>
      <p:sp>
        <p:nvSpPr>
          <p:cNvPr id="13" name="Text Placeholder 2"/>
          <p:cNvSpPr>
            <a:spLocks noGrp="1"/>
          </p:cNvSpPr>
          <p:nvPr>
            <p:ph idx="1"/>
          </p:nvPr>
        </p:nvSpPr>
        <p:spPr>
          <a:xfrm>
            <a:off x="457200" y="1600200"/>
            <a:ext cx="8229600" cy="4525963"/>
          </a:xfrm>
          <a:prstGeom prst="rect">
            <a:avLst/>
          </a:prstGeom>
        </p:spPr>
        <p:txBody>
          <a:bodyPr vert="horz" lIns="91440" tIns="45720" rIns="91440" bIns="45720" rtlCol="0">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7" name="Picture 3" descr="C:\Users\ashleigh.baldwin_y-e\AppData\Local\Microsoft\Windows\Temporary Internet Files\Content.IE5\CNOYINSY\MC900432529[1].png">
            <a:hlinkClick r:id="rId3" action="ppaction://hlinksldjump"/>
          </p:cNvPr>
          <p:cNvPicPr>
            <a:picLocks noChangeAspect="1" noChangeArrowheads="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8734168" y="1"/>
            <a:ext cx="409832" cy="40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54729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_Custom Layout">
    <p:spTree>
      <p:nvGrpSpPr>
        <p:cNvPr id="1" name=""/>
        <p:cNvGrpSpPr/>
        <p:nvPr/>
      </p:nvGrpSpPr>
      <p:grpSpPr>
        <a:xfrm>
          <a:off x="0" y="0"/>
          <a:ext cx="0" cy="0"/>
          <a:chOff x="0" y="0"/>
          <a:chExt cx="0" cy="0"/>
        </a:xfrm>
      </p:grpSpPr>
      <p:pic>
        <p:nvPicPr>
          <p:cNvPr id="6" name="Picture 5" descr="RGB_FooterPagePanel-05.pn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5654445"/>
            <a:ext cx="9144000" cy="1208911"/>
          </a:xfrm>
          <a:prstGeom prst="rect">
            <a:avLst/>
          </a:prstGeom>
        </p:spPr>
      </p:pic>
      <p:sp>
        <p:nvSpPr>
          <p:cNvPr id="8" name="Title 1"/>
          <p:cNvSpPr>
            <a:spLocks noGrp="1"/>
          </p:cNvSpPr>
          <p:nvPr>
            <p:ph type="title"/>
          </p:nvPr>
        </p:nvSpPr>
        <p:spPr>
          <a:xfrm>
            <a:off x="457200" y="274638"/>
            <a:ext cx="8229600" cy="1143000"/>
          </a:xfrm>
          <a:prstGeom prst="rect">
            <a:avLst/>
          </a:prstGeom>
        </p:spPr>
        <p:txBody>
          <a:bodyPr/>
          <a:lstStyle>
            <a:lvl1pPr algn="l">
              <a:defRPr sz="2800" b="1" baseline="0">
                <a:solidFill>
                  <a:srgbClr val="0070C0"/>
                </a:solidFill>
                <a:latin typeface="Century Gothic" panose="020B0502020202020204" pitchFamily="34" charset="0"/>
              </a:defRPr>
            </a:lvl1pPr>
          </a:lstStyle>
          <a:p>
            <a:r>
              <a:rPr lang="en-GB"/>
              <a:t>Click to edit Master title style</a:t>
            </a:r>
            <a:endParaRPr lang="en-US"/>
          </a:p>
        </p:txBody>
      </p:sp>
      <p:sp>
        <p:nvSpPr>
          <p:cNvPr id="9" name="Text Placeholder 2"/>
          <p:cNvSpPr>
            <a:spLocks noGrp="1"/>
          </p:cNvSpPr>
          <p:nvPr>
            <p:ph idx="1"/>
          </p:nvPr>
        </p:nvSpPr>
        <p:spPr>
          <a:xfrm>
            <a:off x="457200" y="1600200"/>
            <a:ext cx="8229600" cy="4525963"/>
          </a:xfrm>
          <a:prstGeom prst="rect">
            <a:avLst/>
          </a:prstGeom>
        </p:spPr>
        <p:txBody>
          <a:bodyPr vert="horz" lIns="91440" tIns="45720" rIns="91440" bIns="45720" rtlCol="0">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0" name="Picture 3" descr="C:\Users\ashleigh.baldwin_y-e\AppData\Local\Microsoft\Windows\Temporary Internet Files\Content.IE5\CNOYINSY\MC900432529[1].png">
            <a:hlinkClick r:id="rId3" action="ppaction://hlinksldjump"/>
          </p:cNvPr>
          <p:cNvPicPr>
            <a:picLocks noChangeAspect="1" noChangeArrowheads="1"/>
          </p:cNvPicPr>
          <p:nvPr userDrawn="1"/>
        </p:nvPicPr>
        <p:blipFill>
          <a:blip r:embed="rId4" cstate="email">
            <a:extLst>
              <a:ext uri="{28A0092B-C50C-407E-A947-70E740481C1C}">
                <a14:useLocalDpi xmlns:a14="http://schemas.microsoft.com/office/drawing/2010/main"/>
              </a:ext>
            </a:extLst>
          </a:blip>
          <a:srcRect/>
          <a:stretch>
            <a:fillRect/>
          </a:stretch>
        </p:blipFill>
        <p:spPr bwMode="auto">
          <a:xfrm>
            <a:off x="8734168" y="1"/>
            <a:ext cx="409832" cy="40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4776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D1D4005-A508-49DB-9CA9-18238C023A04}" type="datetimeFigureOut">
              <a:rPr lang="en-GB" smtClean="0">
                <a:solidFill>
                  <a:prstClr val="black">
                    <a:tint val="75000"/>
                  </a:prstClr>
                </a:solidFill>
              </a:rPr>
              <a:pPr/>
              <a:t>21/05/2023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73A4BD-4EBA-404C-B058-50F96FE6A75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814130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1D4005-A508-49DB-9CA9-18238C023A04}" type="datetimeFigureOut">
              <a:rPr lang="en-GB" smtClean="0">
                <a:solidFill>
                  <a:prstClr val="black">
                    <a:tint val="75000"/>
                  </a:prstClr>
                </a:solidFill>
              </a:rPr>
              <a:pPr/>
              <a:t>21/05/2023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73A4BD-4EBA-404C-B058-50F96FE6A75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698753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1D4005-A508-49DB-9CA9-18238C023A04}" type="datetimeFigureOut">
              <a:rPr lang="en-GB" smtClean="0">
                <a:solidFill>
                  <a:prstClr val="black">
                    <a:tint val="75000"/>
                  </a:prstClr>
                </a:solidFill>
              </a:rPr>
              <a:pPr/>
              <a:t>21/05/2023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73A4BD-4EBA-404C-B058-50F96FE6A75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50241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D1D4005-A508-49DB-9CA9-18238C023A04}" type="datetimeFigureOut">
              <a:rPr lang="en-GB" smtClean="0">
                <a:solidFill>
                  <a:prstClr val="black">
                    <a:tint val="75000"/>
                  </a:prstClr>
                </a:solidFill>
              </a:rPr>
              <a:pPr/>
              <a:t>21/05/2023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73A4BD-4EBA-404C-B058-50F96FE6A75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830467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D1D4005-A508-49DB-9CA9-18238C023A04}" type="datetimeFigureOut">
              <a:rPr lang="en-GB" smtClean="0">
                <a:solidFill>
                  <a:prstClr val="black">
                    <a:tint val="75000"/>
                  </a:prstClr>
                </a:solidFill>
              </a:rPr>
              <a:pPr/>
              <a:t>21/05/2023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AC73A4BD-4EBA-404C-B058-50F96FE6A75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592317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D1D4005-A508-49DB-9CA9-18238C023A04}" type="datetimeFigureOut">
              <a:rPr lang="en-GB" smtClean="0">
                <a:solidFill>
                  <a:prstClr val="black">
                    <a:tint val="75000"/>
                  </a:prstClr>
                </a:solidFill>
              </a:rPr>
              <a:pPr/>
              <a:t>21/05/2023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AC73A4BD-4EBA-404C-B058-50F96FE6A75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2187596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1D4005-A508-49DB-9CA9-18238C023A04}" type="datetimeFigureOut">
              <a:rPr lang="en-GB" smtClean="0">
                <a:solidFill>
                  <a:prstClr val="black">
                    <a:tint val="75000"/>
                  </a:prstClr>
                </a:solidFill>
              </a:rPr>
              <a:pPr/>
              <a:t>21/05/2023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73A4BD-4EBA-404C-B058-50F96FE6A75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004298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D4005-A508-49DB-9CA9-18238C023A04}" type="datetimeFigureOut">
              <a:rPr lang="en-GB" smtClean="0">
                <a:solidFill>
                  <a:prstClr val="black">
                    <a:tint val="75000"/>
                  </a:prstClr>
                </a:solidFill>
              </a:rPr>
              <a:pPr/>
              <a:t>21/05/2023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73A4BD-4EBA-404C-B058-50F96FE6A75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4766353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1D4005-A508-49DB-9CA9-18238C023A04}" type="datetimeFigureOut">
              <a:rPr lang="en-GB" smtClean="0">
                <a:solidFill>
                  <a:prstClr val="black">
                    <a:tint val="75000"/>
                  </a:prstClr>
                </a:solidFill>
              </a:rPr>
              <a:pPr/>
              <a:t>21/05/2023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73A4BD-4EBA-404C-B058-50F96FE6A75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7409919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1D4005-A508-49DB-9CA9-18238C023A04}" type="datetimeFigureOut">
              <a:rPr lang="en-GB" smtClean="0">
                <a:solidFill>
                  <a:prstClr val="black">
                    <a:tint val="75000"/>
                  </a:prstClr>
                </a:solidFill>
              </a:rPr>
              <a:pPr/>
              <a:t>21/05/2023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73A4BD-4EBA-404C-B058-50F96FE6A75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9858693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1D4005-A508-49DB-9CA9-18238C023A04}" type="datetimeFigureOut">
              <a:rPr lang="en-GB" smtClean="0">
                <a:solidFill>
                  <a:prstClr val="black">
                    <a:tint val="75000"/>
                  </a:prstClr>
                </a:solidFill>
              </a:rPr>
              <a:pPr/>
              <a:t>21/05/2023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73A4BD-4EBA-404C-B058-50F96FE6A75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8949136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Pink Doodle Divider">
    <p:spTree>
      <p:nvGrpSpPr>
        <p:cNvPr id="1" name=""/>
        <p:cNvGrpSpPr/>
        <p:nvPr/>
      </p:nvGrpSpPr>
      <p:grpSpPr>
        <a:xfrm>
          <a:off x="0" y="0"/>
          <a:ext cx="0" cy="0"/>
          <a:chOff x="0" y="0"/>
          <a:chExt cx="0" cy="0"/>
        </a:xfrm>
      </p:grpSpPr>
      <p:pic>
        <p:nvPicPr>
          <p:cNvPr id="5" name="Picture 1" descr="Divider_3_plain-02-03.pn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a:spLocks noGrp="1"/>
          </p:cNvSpPr>
          <p:nvPr>
            <p:ph type="ctrTitle"/>
          </p:nvPr>
        </p:nvSpPr>
        <p:spPr>
          <a:xfrm>
            <a:off x="353646" y="342655"/>
            <a:ext cx="4413739" cy="624499"/>
          </a:xfrm>
          <a:prstGeom prst="rect">
            <a:avLst/>
          </a:prstGeom>
        </p:spPr>
        <p:txBody>
          <a:bodyPr/>
          <a:lstStyle>
            <a:lvl1pPr algn="l">
              <a:defRPr sz="2400" b="1" i="0" spc="-150">
                <a:solidFill>
                  <a:srgbClr val="BED600"/>
                </a:solidFill>
                <a:latin typeface="Lucida Fax"/>
                <a:cs typeface="Lucida Fax"/>
              </a:defRPr>
            </a:lvl1pPr>
          </a:lstStyle>
          <a:p>
            <a:r>
              <a:rPr lang="en-GB"/>
              <a:t>Click to edit Master title style</a:t>
            </a:r>
            <a:endParaRPr lang="en-US"/>
          </a:p>
        </p:txBody>
      </p:sp>
      <p:sp>
        <p:nvSpPr>
          <p:cNvPr id="9" name="Subtitle 2"/>
          <p:cNvSpPr>
            <a:spLocks noGrp="1"/>
          </p:cNvSpPr>
          <p:nvPr>
            <p:ph type="subTitle" idx="1"/>
          </p:nvPr>
        </p:nvSpPr>
        <p:spPr>
          <a:xfrm>
            <a:off x="353646" y="984738"/>
            <a:ext cx="4413739" cy="412262"/>
          </a:xfrm>
          <a:prstGeom prst="rect">
            <a:avLst/>
          </a:prstGeom>
        </p:spPr>
        <p:txBody>
          <a:bodyPr/>
          <a:lstStyle>
            <a:lvl1pPr marL="0" indent="0" algn="l">
              <a:buNone/>
              <a:defRPr sz="1800" b="0" i="0">
                <a:solidFill>
                  <a:srgbClr val="BED600"/>
                </a:solidFill>
                <a:latin typeface="Lucida Fax"/>
                <a:cs typeface="Lucida Fax"/>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11" name="Picture Placeholder 8"/>
          <p:cNvSpPr>
            <a:spLocks noGrp="1"/>
          </p:cNvSpPr>
          <p:nvPr>
            <p:ph type="pic" sz="quarter" idx="11"/>
          </p:nvPr>
        </p:nvSpPr>
        <p:spPr>
          <a:xfrm>
            <a:off x="4098559" y="2940538"/>
            <a:ext cx="4682041" cy="3630224"/>
          </a:xfrm>
          <a:prstGeom prst="rect">
            <a:avLst/>
          </a:prstGeom>
        </p:spPr>
        <p:txBody>
          <a:bodyPr vert="horz" anchor="ctr"/>
          <a:lstStyle>
            <a:lvl1pPr algn="ctr">
              <a:buNone/>
              <a:defRPr sz="1800" b="0" i="0">
                <a:solidFill>
                  <a:srgbClr val="BED600"/>
                </a:solidFill>
                <a:latin typeface="Lucida Fax"/>
                <a:cs typeface="Lucida Fax"/>
              </a:defRPr>
            </a:lvl1pPr>
          </a:lstStyle>
          <a:p>
            <a:pPr lvl="0"/>
            <a:r>
              <a:rPr lang="en-GB" noProof="0"/>
              <a:t>Drag picture to placeholder or click icon to add</a:t>
            </a:r>
            <a:endParaRPr lang="en-US" noProof="0"/>
          </a:p>
        </p:txBody>
      </p:sp>
    </p:spTree>
    <p:extLst>
      <p:ext uri="{BB962C8B-B14F-4D97-AF65-F5344CB8AC3E}">
        <p14:creationId xmlns:p14="http://schemas.microsoft.com/office/powerpoint/2010/main" val="103506649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Green Doodle Divider">
    <p:spTree>
      <p:nvGrpSpPr>
        <p:cNvPr id="1" name=""/>
        <p:cNvGrpSpPr/>
        <p:nvPr/>
      </p:nvGrpSpPr>
      <p:grpSpPr>
        <a:xfrm>
          <a:off x="0" y="0"/>
          <a:ext cx="0" cy="0"/>
          <a:chOff x="0" y="0"/>
          <a:chExt cx="0" cy="0"/>
        </a:xfrm>
      </p:grpSpPr>
      <p:pic>
        <p:nvPicPr>
          <p:cNvPr id="5" name="Picture 1" descr="Divider_1_plain-01.pn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a:spLocks noGrp="1"/>
          </p:cNvSpPr>
          <p:nvPr>
            <p:ph type="ctrTitle"/>
          </p:nvPr>
        </p:nvSpPr>
        <p:spPr>
          <a:xfrm>
            <a:off x="353646" y="342655"/>
            <a:ext cx="4413739" cy="624499"/>
          </a:xfrm>
          <a:prstGeom prst="rect">
            <a:avLst/>
          </a:prstGeom>
        </p:spPr>
        <p:txBody>
          <a:bodyPr/>
          <a:lstStyle>
            <a:lvl1pPr algn="l">
              <a:defRPr sz="2400" b="1" i="0" spc="-150">
                <a:solidFill>
                  <a:srgbClr val="E6007E"/>
                </a:solidFill>
                <a:latin typeface="Lucida Fax"/>
                <a:cs typeface="Lucida Fax"/>
              </a:defRPr>
            </a:lvl1pPr>
          </a:lstStyle>
          <a:p>
            <a:r>
              <a:rPr lang="en-GB"/>
              <a:t>Click to edit Master title style</a:t>
            </a:r>
            <a:endParaRPr lang="en-US"/>
          </a:p>
        </p:txBody>
      </p:sp>
      <p:sp>
        <p:nvSpPr>
          <p:cNvPr id="9" name="Subtitle 2"/>
          <p:cNvSpPr>
            <a:spLocks noGrp="1"/>
          </p:cNvSpPr>
          <p:nvPr>
            <p:ph type="subTitle" idx="1"/>
          </p:nvPr>
        </p:nvSpPr>
        <p:spPr>
          <a:xfrm>
            <a:off x="353646" y="984738"/>
            <a:ext cx="4413739" cy="412262"/>
          </a:xfrm>
          <a:prstGeom prst="rect">
            <a:avLst/>
          </a:prstGeom>
        </p:spPr>
        <p:txBody>
          <a:bodyPr/>
          <a:lstStyle>
            <a:lvl1pPr marL="0" indent="0" algn="l">
              <a:buNone/>
              <a:defRPr sz="1800" b="0" i="0">
                <a:solidFill>
                  <a:srgbClr val="E6007E"/>
                </a:solidFill>
                <a:latin typeface="Lucida Fax"/>
                <a:cs typeface="Lucida Fax"/>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10" name="Picture Placeholder 8"/>
          <p:cNvSpPr>
            <a:spLocks noGrp="1"/>
          </p:cNvSpPr>
          <p:nvPr>
            <p:ph type="pic" sz="quarter" idx="11"/>
          </p:nvPr>
        </p:nvSpPr>
        <p:spPr>
          <a:xfrm>
            <a:off x="4098559" y="2940538"/>
            <a:ext cx="4682041" cy="3630224"/>
          </a:xfrm>
          <a:prstGeom prst="rect">
            <a:avLst/>
          </a:prstGeom>
        </p:spPr>
        <p:txBody>
          <a:bodyPr vert="horz" anchor="ctr"/>
          <a:lstStyle>
            <a:lvl1pPr algn="ctr">
              <a:buNone/>
              <a:defRPr sz="1800" b="0" i="0">
                <a:solidFill>
                  <a:srgbClr val="E6007E"/>
                </a:solidFill>
                <a:latin typeface="Lucida Fax"/>
                <a:cs typeface="Lucida Fax"/>
              </a:defRPr>
            </a:lvl1pPr>
          </a:lstStyle>
          <a:p>
            <a:pPr lvl="0"/>
            <a:r>
              <a:rPr lang="en-GB" noProof="0"/>
              <a:t>Drag picture to placeholder or click icon to add</a:t>
            </a:r>
            <a:endParaRPr lang="en-US" noProof="0"/>
          </a:p>
        </p:txBody>
      </p:sp>
    </p:spTree>
    <p:extLst>
      <p:ext uri="{BB962C8B-B14F-4D97-AF65-F5344CB8AC3E}">
        <p14:creationId xmlns:p14="http://schemas.microsoft.com/office/powerpoint/2010/main" val="354933974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Plain Layout">
    <p:spTree>
      <p:nvGrpSpPr>
        <p:cNvPr id="1" name=""/>
        <p:cNvGrpSpPr/>
        <p:nvPr/>
      </p:nvGrpSpPr>
      <p:grpSpPr>
        <a:xfrm>
          <a:off x="0" y="0"/>
          <a:ext cx="0" cy="0"/>
          <a:chOff x="0" y="0"/>
          <a:chExt cx="0" cy="0"/>
        </a:xfrm>
      </p:grpSpPr>
      <p:sp>
        <p:nvSpPr>
          <p:cNvPr id="5" name="Text Placeholder 3"/>
          <p:cNvSpPr>
            <a:spLocks noGrp="1"/>
          </p:cNvSpPr>
          <p:nvPr>
            <p:ph type="body" sz="quarter" idx="10"/>
          </p:nvPr>
        </p:nvSpPr>
        <p:spPr>
          <a:xfrm>
            <a:off x="368300" y="6551613"/>
            <a:ext cx="7681913" cy="287337"/>
          </a:xfrm>
          <a:prstGeom prst="rect">
            <a:avLst/>
          </a:prstGeom>
        </p:spPr>
        <p:txBody>
          <a:bodyPr vert="horz" lIns="0" tIns="0" rIns="0" bIns="0"/>
          <a:lstStyle>
            <a:lvl1pPr marL="0" indent="0">
              <a:spcBef>
                <a:spcPts val="0"/>
              </a:spcBef>
              <a:buNone/>
              <a:defRPr sz="900">
                <a:solidFill>
                  <a:schemeClr val="bg2"/>
                </a:solidFill>
              </a:defRPr>
            </a:lvl1pPr>
            <a:lvl2pPr>
              <a:buNone/>
              <a:defRPr sz="900">
                <a:solidFill>
                  <a:schemeClr val="bg2"/>
                </a:solidFill>
              </a:defRPr>
            </a:lvl2pPr>
            <a:lvl3pPr>
              <a:buNone/>
              <a:defRPr sz="900">
                <a:solidFill>
                  <a:schemeClr val="bg2"/>
                </a:solidFill>
              </a:defRPr>
            </a:lvl3pPr>
            <a:lvl4pPr>
              <a:buNone/>
              <a:defRPr sz="900">
                <a:solidFill>
                  <a:schemeClr val="bg2"/>
                </a:solidFill>
              </a:defRPr>
            </a:lvl4pPr>
            <a:lvl5pPr>
              <a:buNone/>
              <a:defRPr sz="900">
                <a:solidFill>
                  <a:schemeClr val="bg2"/>
                </a:solidFill>
              </a:defRPr>
            </a:lvl5pPr>
          </a:lstStyle>
          <a:p>
            <a:pPr lvl="0"/>
            <a:r>
              <a:rPr lang="en-GB"/>
              <a:t>Click to edit Master text styles</a:t>
            </a:r>
          </a:p>
        </p:txBody>
      </p:sp>
      <p:sp>
        <p:nvSpPr>
          <p:cNvPr id="10" name="Text Placeholder 7"/>
          <p:cNvSpPr>
            <a:spLocks noGrp="1"/>
          </p:cNvSpPr>
          <p:nvPr>
            <p:ph type="body" sz="quarter" idx="11"/>
          </p:nvPr>
        </p:nvSpPr>
        <p:spPr>
          <a:xfrm>
            <a:off x="368300" y="304800"/>
            <a:ext cx="7681913" cy="368300"/>
          </a:xfrm>
          <a:prstGeom prst="rect">
            <a:avLst/>
          </a:prstGeom>
        </p:spPr>
        <p:txBody>
          <a:bodyPr vert="horz" lIns="0" tIns="0" rIns="0" bIns="0" anchor="b"/>
          <a:lstStyle>
            <a:lvl1pPr marL="0" indent="0">
              <a:lnSpc>
                <a:spcPct val="80000"/>
              </a:lnSpc>
              <a:spcBef>
                <a:spcPts val="0"/>
              </a:spcBef>
              <a:buNone/>
              <a:defRPr sz="1900">
                <a:solidFill>
                  <a:srgbClr val="4F81BD"/>
                </a:solidFill>
              </a:defRPr>
            </a:lvl1pPr>
            <a:lvl2pPr>
              <a:defRPr>
                <a:solidFill>
                  <a:srgbClr val="4F81BD"/>
                </a:solidFill>
              </a:defRPr>
            </a:lvl2pPr>
            <a:lvl3pPr>
              <a:defRPr>
                <a:solidFill>
                  <a:srgbClr val="4F81BD"/>
                </a:solidFill>
              </a:defRPr>
            </a:lvl3pPr>
            <a:lvl4pPr>
              <a:defRPr>
                <a:solidFill>
                  <a:srgbClr val="4F81BD"/>
                </a:solidFill>
              </a:defRPr>
            </a:lvl4pPr>
            <a:lvl5pPr>
              <a:defRPr>
                <a:solidFill>
                  <a:srgbClr val="4F81BD"/>
                </a:solidFill>
              </a:defRPr>
            </a:lvl5pPr>
          </a:lstStyle>
          <a:p>
            <a:pPr lvl="0"/>
            <a:r>
              <a:rPr lang="en-GB"/>
              <a:t>Click to edit Master text styles</a:t>
            </a:r>
          </a:p>
        </p:txBody>
      </p:sp>
    </p:spTree>
    <p:extLst>
      <p:ext uri="{BB962C8B-B14F-4D97-AF65-F5344CB8AC3E}">
        <p14:creationId xmlns:p14="http://schemas.microsoft.com/office/powerpoint/2010/main" val="34359857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ext_Bullet Slide">
    <p:spTree>
      <p:nvGrpSpPr>
        <p:cNvPr id="1" name=""/>
        <p:cNvGrpSpPr/>
        <p:nvPr/>
      </p:nvGrpSpPr>
      <p:grpSpPr>
        <a:xfrm>
          <a:off x="0" y="0"/>
          <a:ext cx="0" cy="0"/>
          <a:chOff x="0" y="0"/>
          <a:chExt cx="0" cy="0"/>
        </a:xfrm>
      </p:grpSpPr>
      <p:sp>
        <p:nvSpPr>
          <p:cNvPr id="10" name="Title 1"/>
          <p:cNvSpPr>
            <a:spLocks noGrp="1"/>
          </p:cNvSpPr>
          <p:nvPr>
            <p:ph type="title"/>
          </p:nvPr>
        </p:nvSpPr>
        <p:spPr>
          <a:xfrm>
            <a:off x="457200" y="343021"/>
            <a:ext cx="7035800" cy="516671"/>
          </a:xfrm>
          <a:prstGeom prst="rect">
            <a:avLst/>
          </a:prstGeom>
        </p:spPr>
        <p:txBody>
          <a:bodyPr/>
          <a:lstStyle>
            <a:lvl1pPr algn="l">
              <a:defRPr sz="2400" b="1" i="0" spc="-150">
                <a:solidFill>
                  <a:srgbClr val="E6007E"/>
                </a:solidFill>
                <a:latin typeface="Lucida Fax"/>
                <a:cs typeface="Lucida Fax"/>
              </a:defRPr>
            </a:lvl1pPr>
          </a:lstStyle>
          <a:p>
            <a:r>
              <a:rPr lang="en-US"/>
              <a:t>Click to edit Master title style</a:t>
            </a:r>
          </a:p>
        </p:txBody>
      </p:sp>
      <p:sp>
        <p:nvSpPr>
          <p:cNvPr id="8" name="Content Placeholder 2"/>
          <p:cNvSpPr>
            <a:spLocks noGrp="1"/>
          </p:cNvSpPr>
          <p:nvPr>
            <p:ph idx="1"/>
          </p:nvPr>
        </p:nvSpPr>
        <p:spPr>
          <a:xfrm>
            <a:off x="457200" y="1424354"/>
            <a:ext cx="7035800" cy="881185"/>
          </a:xfrm>
          <a:prstGeom prst="rect">
            <a:avLst/>
          </a:prstGeom>
        </p:spPr>
        <p:txBody>
          <a:bodyPr/>
          <a:lstStyle>
            <a:lvl1pPr marL="0" indent="0">
              <a:buNone/>
              <a:defRPr sz="1400" b="1" i="0">
                <a:solidFill>
                  <a:srgbClr val="3C3C3C"/>
                </a:solidFill>
                <a:latin typeface="Lucida Fax"/>
                <a:cs typeface="Lucida Fax"/>
              </a:defRPr>
            </a:lvl1pPr>
            <a:lvl2pPr>
              <a:defRPr b="0" i="0">
                <a:latin typeface="Lucida Fax"/>
                <a:cs typeface="Lucida Fax"/>
              </a:defRPr>
            </a:lvl2pPr>
          </a:lstStyle>
          <a:p>
            <a:pPr lvl="0"/>
            <a:r>
              <a:rPr lang="en-US"/>
              <a:t>Click to edit Master text styles</a:t>
            </a:r>
          </a:p>
        </p:txBody>
      </p:sp>
      <p:sp>
        <p:nvSpPr>
          <p:cNvPr id="9" name="Content Placeholder 2"/>
          <p:cNvSpPr>
            <a:spLocks noGrp="1"/>
          </p:cNvSpPr>
          <p:nvPr>
            <p:ph idx="13"/>
          </p:nvPr>
        </p:nvSpPr>
        <p:spPr>
          <a:xfrm>
            <a:off x="457200" y="2411046"/>
            <a:ext cx="7035800" cy="3684954"/>
          </a:xfrm>
          <a:prstGeom prst="rect">
            <a:avLst/>
          </a:prstGeom>
        </p:spPr>
        <p:txBody>
          <a:bodyPr/>
          <a:lstStyle>
            <a:lvl1pPr marL="176213" indent="-176213">
              <a:buClr>
                <a:srgbClr val="00ABA8"/>
              </a:buClr>
              <a:buFont typeface="Arial"/>
              <a:buChar char="•"/>
              <a:defRPr sz="1400" b="0" i="0" baseline="0">
                <a:solidFill>
                  <a:srgbClr val="3C3C3C"/>
                </a:solidFill>
                <a:latin typeface="Lucida Fax"/>
                <a:cs typeface="Lucida Fax"/>
              </a:defRPr>
            </a:lvl1pPr>
            <a:lvl2pPr marL="0" indent="0">
              <a:buFont typeface="Arial"/>
              <a:buNone/>
              <a:defRPr sz="1400" b="0" i="0" baseline="0">
                <a:latin typeface="Lucida Fax"/>
                <a:cs typeface="Lucida Fax"/>
              </a:defRPr>
            </a:lvl2pPr>
          </a:lstStyle>
          <a:p>
            <a:pPr lvl="0"/>
            <a:r>
              <a:rPr lang="en-US"/>
              <a:t>Click to edit Master text styles</a:t>
            </a:r>
          </a:p>
        </p:txBody>
      </p:sp>
      <p:sp>
        <p:nvSpPr>
          <p:cNvPr id="5" name="Slide Number Placeholder 5"/>
          <p:cNvSpPr>
            <a:spLocks noGrp="1"/>
          </p:cNvSpPr>
          <p:nvPr>
            <p:ph type="sldNum" sz="quarter" idx="14"/>
          </p:nvPr>
        </p:nvSpPr>
        <p:spPr>
          <a:xfrm>
            <a:off x="2930525" y="6356350"/>
            <a:ext cx="422275" cy="365125"/>
          </a:xfrm>
          <a:prstGeom prst="rect">
            <a:avLst/>
          </a:prstGeom>
        </p:spPr>
        <p:txBody>
          <a:bodyPr/>
          <a:lstStyle>
            <a:lvl1pPr>
              <a:defRPr/>
            </a:lvl1pPr>
          </a:lstStyle>
          <a:p>
            <a:fld id="{19B92F2C-52B3-4979-B2A1-3BCDF44D45B9}" type="slidenum">
              <a:rPr lang="en-GB">
                <a:solidFill>
                  <a:prstClr val="black">
                    <a:tint val="75000"/>
                  </a:prstClr>
                </a:solidFill>
              </a:rPr>
              <a:pPr/>
              <a:t>‹#›</a:t>
            </a:fld>
            <a:endParaRPr lang="en-GB">
              <a:solidFill>
                <a:prstClr val="black">
                  <a:tint val="75000"/>
                </a:prstClr>
              </a:solidFill>
            </a:endParaRPr>
          </a:p>
        </p:txBody>
      </p:sp>
      <p:sp>
        <p:nvSpPr>
          <p:cNvPr id="6" name="Footer Placeholder 4"/>
          <p:cNvSpPr>
            <a:spLocks noGrp="1"/>
          </p:cNvSpPr>
          <p:nvPr>
            <p:ph type="ftr" sz="quarter" idx="15"/>
          </p:nvPr>
        </p:nvSpPr>
        <p:spPr>
          <a:xfrm>
            <a:off x="457200" y="6356350"/>
            <a:ext cx="2895600" cy="365125"/>
          </a:xfrm>
          <a:prstGeom prst="rect">
            <a:avLst/>
          </a:prstGeom>
        </p:spPr>
        <p:txBody>
          <a:bodyPr/>
          <a:lstStyle>
            <a:lvl1pPr>
              <a:defRPr/>
            </a:lvl1pPr>
          </a:lstStyle>
          <a:p>
            <a:endParaRPr lang="en-US">
              <a:solidFill>
                <a:prstClr val="black"/>
              </a:solidFill>
            </a:endParaRPr>
          </a:p>
        </p:txBody>
      </p:sp>
    </p:spTree>
    <p:extLst>
      <p:ext uri="{BB962C8B-B14F-4D97-AF65-F5344CB8AC3E}">
        <p14:creationId xmlns:p14="http://schemas.microsoft.com/office/powerpoint/2010/main" val="139769506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Green Divider">
    <p:spTree>
      <p:nvGrpSpPr>
        <p:cNvPr id="1" name=""/>
        <p:cNvGrpSpPr/>
        <p:nvPr/>
      </p:nvGrpSpPr>
      <p:grpSpPr>
        <a:xfrm>
          <a:off x="0" y="0"/>
          <a:ext cx="0" cy="0"/>
          <a:chOff x="0" y="0"/>
          <a:chExt cx="0" cy="0"/>
        </a:xfrm>
      </p:grpSpPr>
      <p:pic>
        <p:nvPicPr>
          <p:cNvPr id="4" name="Picture 6" descr="Divider_1-01.pn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a:spLocks noGrp="1"/>
          </p:cNvSpPr>
          <p:nvPr>
            <p:ph type="ctrTitle"/>
          </p:nvPr>
        </p:nvSpPr>
        <p:spPr>
          <a:xfrm>
            <a:off x="353646" y="342655"/>
            <a:ext cx="4413739" cy="624499"/>
          </a:xfrm>
          <a:prstGeom prst="rect">
            <a:avLst/>
          </a:prstGeom>
        </p:spPr>
        <p:txBody>
          <a:bodyPr/>
          <a:lstStyle>
            <a:lvl1pPr algn="l">
              <a:defRPr sz="2400" b="1" i="0" spc="-150">
                <a:solidFill>
                  <a:srgbClr val="E6007E"/>
                </a:solidFill>
                <a:latin typeface="Lucida Fax"/>
                <a:cs typeface="Lucida Fax"/>
              </a:defRPr>
            </a:lvl1pPr>
          </a:lstStyle>
          <a:p>
            <a:r>
              <a:rPr lang="en-US"/>
              <a:t>Click to edit Master title style</a:t>
            </a:r>
          </a:p>
        </p:txBody>
      </p:sp>
      <p:sp>
        <p:nvSpPr>
          <p:cNvPr id="10" name="Subtitle 2"/>
          <p:cNvSpPr>
            <a:spLocks noGrp="1"/>
          </p:cNvSpPr>
          <p:nvPr>
            <p:ph type="subTitle" idx="1"/>
          </p:nvPr>
        </p:nvSpPr>
        <p:spPr>
          <a:xfrm>
            <a:off x="353646" y="984738"/>
            <a:ext cx="4413739" cy="412262"/>
          </a:xfrm>
          <a:prstGeom prst="rect">
            <a:avLst/>
          </a:prstGeom>
        </p:spPr>
        <p:txBody>
          <a:bodyPr/>
          <a:lstStyle>
            <a:lvl1pPr marL="0" indent="0" algn="l">
              <a:buNone/>
              <a:defRPr sz="1800" b="0" i="0">
                <a:solidFill>
                  <a:srgbClr val="E6007E"/>
                </a:solidFill>
                <a:latin typeface="Lucida Fax"/>
                <a:cs typeface="Lucida Fax"/>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extLst>
      <p:ext uri="{BB962C8B-B14F-4D97-AF65-F5344CB8AC3E}">
        <p14:creationId xmlns:p14="http://schemas.microsoft.com/office/powerpoint/2010/main" val="129162981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Yellow Divider">
    <p:spTree>
      <p:nvGrpSpPr>
        <p:cNvPr id="1" name=""/>
        <p:cNvGrpSpPr/>
        <p:nvPr/>
      </p:nvGrpSpPr>
      <p:grpSpPr>
        <a:xfrm>
          <a:off x="0" y="0"/>
          <a:ext cx="0" cy="0"/>
          <a:chOff x="0" y="0"/>
          <a:chExt cx="0" cy="0"/>
        </a:xfrm>
      </p:grpSpPr>
      <p:pic>
        <p:nvPicPr>
          <p:cNvPr id="4" name="Picture 6" descr="Divider_2-02.pn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1"/>
          <p:cNvSpPr>
            <a:spLocks noGrp="1"/>
          </p:cNvSpPr>
          <p:nvPr>
            <p:ph type="ctrTitle"/>
          </p:nvPr>
        </p:nvSpPr>
        <p:spPr>
          <a:xfrm>
            <a:off x="353646" y="342655"/>
            <a:ext cx="4413739" cy="624499"/>
          </a:xfrm>
          <a:prstGeom prst="rect">
            <a:avLst/>
          </a:prstGeom>
        </p:spPr>
        <p:txBody>
          <a:bodyPr/>
          <a:lstStyle>
            <a:lvl1pPr algn="l">
              <a:defRPr sz="2400" b="1" i="0" spc="-150">
                <a:solidFill>
                  <a:srgbClr val="00ABA8"/>
                </a:solidFill>
                <a:latin typeface="Lucida Fax"/>
                <a:cs typeface="Lucida Fax"/>
              </a:defRPr>
            </a:lvl1pPr>
          </a:lstStyle>
          <a:p>
            <a:r>
              <a:rPr lang="en-US"/>
              <a:t>Click to edit Master title style</a:t>
            </a:r>
          </a:p>
        </p:txBody>
      </p:sp>
      <p:sp>
        <p:nvSpPr>
          <p:cNvPr id="12" name="Subtitle 2"/>
          <p:cNvSpPr>
            <a:spLocks noGrp="1"/>
          </p:cNvSpPr>
          <p:nvPr>
            <p:ph type="subTitle" idx="1"/>
          </p:nvPr>
        </p:nvSpPr>
        <p:spPr>
          <a:xfrm>
            <a:off x="353646" y="984738"/>
            <a:ext cx="4413739" cy="412262"/>
          </a:xfrm>
          <a:prstGeom prst="rect">
            <a:avLst/>
          </a:prstGeom>
        </p:spPr>
        <p:txBody>
          <a:bodyPr/>
          <a:lstStyle>
            <a:lvl1pPr marL="0" indent="0" algn="l">
              <a:buNone/>
              <a:defRPr sz="1800" b="0" i="0">
                <a:solidFill>
                  <a:srgbClr val="00ABA8"/>
                </a:solidFill>
                <a:latin typeface="Lucida Fax"/>
                <a:cs typeface="Lucida Fax"/>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extLst>
      <p:ext uri="{BB962C8B-B14F-4D97-AF65-F5344CB8AC3E}">
        <p14:creationId xmlns:p14="http://schemas.microsoft.com/office/powerpoint/2010/main" val="282847798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Pink Divider">
    <p:spTree>
      <p:nvGrpSpPr>
        <p:cNvPr id="1" name=""/>
        <p:cNvGrpSpPr/>
        <p:nvPr/>
      </p:nvGrpSpPr>
      <p:grpSpPr>
        <a:xfrm>
          <a:off x="0" y="0"/>
          <a:ext cx="0" cy="0"/>
          <a:chOff x="0" y="0"/>
          <a:chExt cx="0" cy="0"/>
        </a:xfrm>
      </p:grpSpPr>
      <p:pic>
        <p:nvPicPr>
          <p:cNvPr id="4" name="Picture 6" descr="Divider_3-03-03.pn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a:spLocks noGrp="1"/>
          </p:cNvSpPr>
          <p:nvPr>
            <p:ph type="ctrTitle"/>
          </p:nvPr>
        </p:nvSpPr>
        <p:spPr>
          <a:xfrm>
            <a:off x="353646" y="342655"/>
            <a:ext cx="4413739" cy="624499"/>
          </a:xfrm>
          <a:prstGeom prst="rect">
            <a:avLst/>
          </a:prstGeom>
        </p:spPr>
        <p:txBody>
          <a:bodyPr/>
          <a:lstStyle>
            <a:lvl1pPr algn="l">
              <a:defRPr sz="2400" b="1" i="0" spc="-150">
                <a:solidFill>
                  <a:srgbClr val="BED600"/>
                </a:solidFill>
                <a:latin typeface="Lucida Fax"/>
                <a:cs typeface="Lucida Fax"/>
              </a:defRPr>
            </a:lvl1pPr>
          </a:lstStyle>
          <a:p>
            <a:r>
              <a:rPr lang="en-US"/>
              <a:t>Click to edit Master title style</a:t>
            </a:r>
          </a:p>
        </p:txBody>
      </p:sp>
      <p:sp>
        <p:nvSpPr>
          <p:cNvPr id="8" name="Subtitle 2"/>
          <p:cNvSpPr>
            <a:spLocks noGrp="1"/>
          </p:cNvSpPr>
          <p:nvPr>
            <p:ph type="subTitle" idx="1"/>
          </p:nvPr>
        </p:nvSpPr>
        <p:spPr>
          <a:xfrm>
            <a:off x="353646" y="984738"/>
            <a:ext cx="4413739" cy="412262"/>
          </a:xfrm>
          <a:prstGeom prst="rect">
            <a:avLst/>
          </a:prstGeom>
        </p:spPr>
        <p:txBody>
          <a:bodyPr/>
          <a:lstStyle>
            <a:lvl1pPr marL="0" indent="0" algn="l">
              <a:buNone/>
              <a:defRPr sz="1800" b="0" i="0">
                <a:solidFill>
                  <a:srgbClr val="BED600"/>
                </a:solidFill>
                <a:latin typeface="Lucida Fax"/>
                <a:cs typeface="Lucida Fax"/>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extLst>
      <p:ext uri="{BB962C8B-B14F-4D97-AF65-F5344CB8AC3E}">
        <p14:creationId xmlns:p14="http://schemas.microsoft.com/office/powerpoint/2010/main" val="653372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Yellow Doodle Divider">
    <p:spTree>
      <p:nvGrpSpPr>
        <p:cNvPr id="1" name=""/>
        <p:cNvGrpSpPr/>
        <p:nvPr/>
      </p:nvGrpSpPr>
      <p:grpSpPr>
        <a:xfrm>
          <a:off x="0" y="0"/>
          <a:ext cx="0" cy="0"/>
          <a:chOff x="0" y="0"/>
          <a:chExt cx="0" cy="0"/>
        </a:xfrm>
      </p:grpSpPr>
      <p:pic>
        <p:nvPicPr>
          <p:cNvPr id="5" name="Picture 1" descr="Divider_2_plain-01-02.png"/>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a:spLocks noGrp="1"/>
          </p:cNvSpPr>
          <p:nvPr>
            <p:ph type="ctrTitle"/>
          </p:nvPr>
        </p:nvSpPr>
        <p:spPr>
          <a:xfrm>
            <a:off x="353646" y="342655"/>
            <a:ext cx="4413739" cy="624499"/>
          </a:xfrm>
          <a:prstGeom prst="rect">
            <a:avLst/>
          </a:prstGeom>
        </p:spPr>
        <p:txBody>
          <a:bodyPr/>
          <a:lstStyle>
            <a:lvl1pPr algn="l">
              <a:defRPr sz="2400" b="1" i="0" spc="-150">
                <a:solidFill>
                  <a:srgbClr val="00ABA8"/>
                </a:solidFill>
                <a:latin typeface="Lucida Fax"/>
                <a:cs typeface="Lucida Fax"/>
              </a:defRPr>
            </a:lvl1pPr>
          </a:lstStyle>
          <a:p>
            <a:r>
              <a:rPr lang="en-GB"/>
              <a:t>Click to edit Master title style</a:t>
            </a:r>
            <a:endParaRPr lang="en-US"/>
          </a:p>
        </p:txBody>
      </p:sp>
      <p:sp>
        <p:nvSpPr>
          <p:cNvPr id="9" name="Subtitle 2"/>
          <p:cNvSpPr>
            <a:spLocks noGrp="1"/>
          </p:cNvSpPr>
          <p:nvPr>
            <p:ph type="subTitle" idx="1"/>
          </p:nvPr>
        </p:nvSpPr>
        <p:spPr>
          <a:xfrm>
            <a:off x="353646" y="984738"/>
            <a:ext cx="4413739" cy="412262"/>
          </a:xfrm>
          <a:prstGeom prst="rect">
            <a:avLst/>
          </a:prstGeom>
        </p:spPr>
        <p:txBody>
          <a:bodyPr/>
          <a:lstStyle>
            <a:lvl1pPr marL="0" indent="0" algn="l">
              <a:buNone/>
              <a:defRPr sz="1800" b="0" i="0">
                <a:solidFill>
                  <a:srgbClr val="00ABA8"/>
                </a:solidFill>
                <a:latin typeface="Lucida Fax"/>
                <a:cs typeface="Lucida Fax"/>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11" name="Picture Placeholder 8"/>
          <p:cNvSpPr>
            <a:spLocks noGrp="1"/>
          </p:cNvSpPr>
          <p:nvPr>
            <p:ph type="pic" sz="quarter" idx="11"/>
          </p:nvPr>
        </p:nvSpPr>
        <p:spPr>
          <a:xfrm>
            <a:off x="4098559" y="2940538"/>
            <a:ext cx="4682041" cy="3630224"/>
          </a:xfrm>
          <a:prstGeom prst="rect">
            <a:avLst/>
          </a:prstGeom>
        </p:spPr>
        <p:txBody>
          <a:bodyPr vert="horz" anchor="ctr"/>
          <a:lstStyle>
            <a:lvl1pPr algn="ctr">
              <a:buNone/>
              <a:defRPr sz="1800" b="0" i="0">
                <a:solidFill>
                  <a:srgbClr val="00ABA8"/>
                </a:solidFill>
                <a:latin typeface="Lucida Fax"/>
                <a:cs typeface="Lucida Fax"/>
              </a:defRPr>
            </a:lvl1pPr>
          </a:lstStyle>
          <a:p>
            <a:pPr lvl="0"/>
            <a:r>
              <a:rPr lang="en-GB" noProof="0"/>
              <a:t>Drag picture to placeholder or click icon to add</a:t>
            </a:r>
            <a:endParaRPr lang="en-US" noProof="0"/>
          </a:p>
        </p:txBody>
      </p:sp>
    </p:spTree>
    <p:extLst>
      <p:ext uri="{BB962C8B-B14F-4D97-AF65-F5344CB8AC3E}">
        <p14:creationId xmlns:p14="http://schemas.microsoft.com/office/powerpoint/2010/main" val="388274951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38152853"/>
      </p:ext>
    </p:extLst>
  </p:cSld>
  <p:clrMapOvr>
    <a:masterClrMapping/>
  </p:clrMapOvr>
  <mc:AlternateContent xmlns:mc="http://schemas.openxmlformats.org/markup-compatibility/2006" xmlns:p14="http://schemas.microsoft.com/office/powerpoint/2010/main">
    <mc:Choice Requires="p14">
      <p:transition spd="med" p14:dur="700" advClick="0" advTm="3000">
        <p:fade/>
      </p:transition>
    </mc:Choice>
    <mc:Fallback xmlns="">
      <p:transition spd="med" advClick="0" advTm="3000">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theme" Target="../theme/theme3.xml"/><Relationship Id="rId5" Type="http://schemas.openxmlformats.org/officeDocument/2006/relationships/slideLayout" Target="../slideLayouts/slideLayout15.xml"/><Relationship Id="rId4" Type="http://schemas.openxmlformats.org/officeDocument/2006/relationships/slideLayout" Target="../slideLayouts/slideLayout14.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8.xml"/><Relationship Id="rId7" Type="http://schemas.openxmlformats.org/officeDocument/2006/relationships/theme" Target="../theme/theme4.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5" Type="http://schemas.openxmlformats.org/officeDocument/2006/relationships/slideLayout" Target="../slideLayouts/slideLayout20.xml"/><Relationship Id="rId4" Type="http://schemas.openxmlformats.org/officeDocument/2006/relationships/slideLayout" Target="../slideLayouts/slideLayout1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18" Type="http://schemas.openxmlformats.org/officeDocument/2006/relationships/slideLayout" Target="../slideLayouts/slideLayout3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slideLayout" Target="../slideLayouts/slideLayout38.xml"/><Relationship Id="rId2" Type="http://schemas.openxmlformats.org/officeDocument/2006/relationships/slideLayout" Target="../slideLayouts/slideLayout23.xml"/><Relationship Id="rId16" Type="http://schemas.openxmlformats.org/officeDocument/2006/relationships/slideLayout" Target="../slideLayouts/slideLayout37.xml"/><Relationship Id="rId20" Type="http://schemas.openxmlformats.org/officeDocument/2006/relationships/theme" Target="../theme/theme5.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slideLayout" Target="../slideLayouts/slideLayout36.xml"/><Relationship Id="rId10" Type="http://schemas.openxmlformats.org/officeDocument/2006/relationships/slideLayout" Target="../slideLayouts/slideLayout31.xml"/><Relationship Id="rId19" Type="http://schemas.openxmlformats.org/officeDocument/2006/relationships/slideLayout" Target="../slideLayouts/slideLayout40.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theme" Target="../theme/theme6.xml"/><Relationship Id="rId1"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fontAlgn="base">
              <a:spcBef>
                <a:spcPct val="0"/>
              </a:spcBef>
              <a:spcAft>
                <a:spcPct val="0"/>
              </a:spcAft>
            </a:pPr>
            <a:fld id="{7513E7F8-29E8-47A3-BBC4-F445191FF39C}" type="datetimeFigureOut">
              <a:rPr lang="en-GB" smtClean="0">
                <a:solidFill>
                  <a:prstClr val="black">
                    <a:tint val="75000"/>
                  </a:prstClr>
                </a:solidFill>
                <a:ea typeface="ＭＳ Ｐゴシック" charset="0"/>
              </a:rPr>
              <a:pPr defTabSz="457200" fontAlgn="base">
                <a:spcBef>
                  <a:spcPct val="0"/>
                </a:spcBef>
                <a:spcAft>
                  <a:spcPct val="0"/>
                </a:spcAft>
              </a:pPr>
              <a:t>21/05/2023</a:t>
            </a:fld>
            <a:endParaRPr lang="en-GB">
              <a:solidFill>
                <a:prstClr val="black">
                  <a:tint val="75000"/>
                </a:prstClr>
              </a:solidFill>
              <a:ea typeface="ＭＳ Ｐゴシック"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fontAlgn="base">
              <a:spcBef>
                <a:spcPct val="0"/>
              </a:spcBef>
              <a:spcAft>
                <a:spcPct val="0"/>
              </a:spcAft>
            </a:pPr>
            <a:endParaRPr lang="en-GB">
              <a:solidFill>
                <a:prstClr val="black">
                  <a:tint val="75000"/>
                </a:prstClr>
              </a:solidFill>
              <a:ea typeface="ＭＳ Ｐゴシック"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fontAlgn="base">
              <a:spcBef>
                <a:spcPct val="0"/>
              </a:spcBef>
              <a:spcAft>
                <a:spcPct val="0"/>
              </a:spcAft>
            </a:pPr>
            <a:fld id="{94007EBA-EF40-424D-9C6D-8BA8A0A44B0A}" type="slidenum">
              <a:rPr lang="en-GB" smtClean="0">
                <a:solidFill>
                  <a:prstClr val="black">
                    <a:tint val="75000"/>
                  </a:prstClr>
                </a:solidFill>
                <a:ea typeface="ＭＳ Ｐゴシック" charset="0"/>
              </a:rPr>
              <a:pPr defTabSz="457200" fontAlgn="base">
                <a:spcBef>
                  <a:spcPct val="0"/>
                </a:spcBef>
                <a:spcAft>
                  <a:spcPct val="0"/>
                </a:spcAft>
              </a:pPr>
              <a:t>‹#›</a:t>
            </a:fld>
            <a:endParaRPr lang="en-GB">
              <a:solidFill>
                <a:prstClr val="black">
                  <a:tint val="75000"/>
                </a:prstClr>
              </a:solidFill>
              <a:ea typeface="ＭＳ Ｐゴシック" charset="0"/>
            </a:endParaRPr>
          </a:p>
        </p:txBody>
      </p:sp>
    </p:spTree>
    <p:extLst>
      <p:ext uri="{BB962C8B-B14F-4D97-AF65-F5344CB8AC3E}">
        <p14:creationId xmlns:p14="http://schemas.microsoft.com/office/powerpoint/2010/main" val="35713342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fontAlgn="base">
              <a:spcBef>
                <a:spcPct val="0"/>
              </a:spcBef>
              <a:spcAft>
                <a:spcPct val="0"/>
              </a:spcAft>
            </a:pPr>
            <a:fld id="{7513E7F8-29E8-47A3-BBC4-F445191FF39C}" type="datetimeFigureOut">
              <a:rPr lang="en-GB" smtClean="0">
                <a:solidFill>
                  <a:prstClr val="black">
                    <a:tint val="75000"/>
                  </a:prstClr>
                </a:solidFill>
                <a:ea typeface="ＭＳ Ｐゴシック" charset="0"/>
              </a:rPr>
              <a:pPr defTabSz="457200" fontAlgn="base">
                <a:spcBef>
                  <a:spcPct val="0"/>
                </a:spcBef>
                <a:spcAft>
                  <a:spcPct val="0"/>
                </a:spcAft>
              </a:pPr>
              <a:t>21/05/2023</a:t>
            </a:fld>
            <a:endParaRPr lang="en-GB">
              <a:solidFill>
                <a:prstClr val="black">
                  <a:tint val="75000"/>
                </a:prstClr>
              </a:solidFill>
              <a:ea typeface="ＭＳ Ｐゴシック"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fontAlgn="base">
              <a:spcBef>
                <a:spcPct val="0"/>
              </a:spcBef>
              <a:spcAft>
                <a:spcPct val="0"/>
              </a:spcAft>
            </a:pPr>
            <a:endParaRPr lang="en-GB">
              <a:solidFill>
                <a:prstClr val="black">
                  <a:tint val="75000"/>
                </a:prstClr>
              </a:solidFill>
              <a:ea typeface="ＭＳ Ｐゴシック"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fontAlgn="base">
              <a:spcBef>
                <a:spcPct val="0"/>
              </a:spcBef>
              <a:spcAft>
                <a:spcPct val="0"/>
              </a:spcAft>
            </a:pPr>
            <a:fld id="{94007EBA-EF40-424D-9C6D-8BA8A0A44B0A}" type="slidenum">
              <a:rPr lang="en-GB" smtClean="0">
                <a:solidFill>
                  <a:prstClr val="black">
                    <a:tint val="75000"/>
                  </a:prstClr>
                </a:solidFill>
                <a:ea typeface="ＭＳ Ｐゴシック" charset="0"/>
              </a:rPr>
              <a:pPr defTabSz="457200" fontAlgn="base">
                <a:spcBef>
                  <a:spcPct val="0"/>
                </a:spcBef>
                <a:spcAft>
                  <a:spcPct val="0"/>
                </a:spcAft>
              </a:pPr>
              <a:t>‹#›</a:t>
            </a:fld>
            <a:endParaRPr lang="en-GB">
              <a:solidFill>
                <a:prstClr val="black">
                  <a:tint val="75000"/>
                </a:prstClr>
              </a:solidFill>
              <a:ea typeface="ＭＳ Ｐゴシック" charset="0"/>
            </a:endParaRPr>
          </a:p>
        </p:txBody>
      </p:sp>
    </p:spTree>
    <p:extLst>
      <p:ext uri="{BB962C8B-B14F-4D97-AF65-F5344CB8AC3E}">
        <p14:creationId xmlns:p14="http://schemas.microsoft.com/office/powerpoint/2010/main" val="898992924"/>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fontAlgn="base">
              <a:spcBef>
                <a:spcPct val="0"/>
              </a:spcBef>
              <a:spcAft>
                <a:spcPct val="0"/>
              </a:spcAft>
            </a:pPr>
            <a:fld id="{6D8102AC-35E4-49E8-A93B-1A6CE1C9DCB3}" type="datetimeFigureOut">
              <a:rPr lang="en-GB" smtClean="0">
                <a:solidFill>
                  <a:prstClr val="black">
                    <a:tint val="75000"/>
                  </a:prstClr>
                </a:solidFill>
                <a:ea typeface="ＭＳ Ｐゴシック" charset="0"/>
              </a:rPr>
              <a:pPr defTabSz="457200" fontAlgn="base">
                <a:spcBef>
                  <a:spcPct val="0"/>
                </a:spcBef>
                <a:spcAft>
                  <a:spcPct val="0"/>
                </a:spcAft>
              </a:pPr>
              <a:t>21/05/2023</a:t>
            </a:fld>
            <a:endParaRPr lang="en-GB">
              <a:solidFill>
                <a:prstClr val="black">
                  <a:tint val="75000"/>
                </a:prstClr>
              </a:solidFill>
              <a:ea typeface="ＭＳ Ｐゴシック"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fontAlgn="base">
              <a:spcBef>
                <a:spcPct val="0"/>
              </a:spcBef>
              <a:spcAft>
                <a:spcPct val="0"/>
              </a:spcAft>
            </a:pPr>
            <a:endParaRPr lang="en-GB">
              <a:solidFill>
                <a:prstClr val="black">
                  <a:tint val="75000"/>
                </a:prstClr>
              </a:solidFill>
              <a:ea typeface="ＭＳ Ｐゴシック"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fontAlgn="base">
              <a:spcBef>
                <a:spcPct val="0"/>
              </a:spcBef>
              <a:spcAft>
                <a:spcPct val="0"/>
              </a:spcAft>
            </a:pPr>
            <a:fld id="{D3D82770-E498-4E2E-AD73-C9FE1C0C6435}" type="slidenum">
              <a:rPr lang="en-GB" smtClean="0">
                <a:solidFill>
                  <a:prstClr val="black">
                    <a:tint val="75000"/>
                  </a:prstClr>
                </a:solidFill>
                <a:ea typeface="ＭＳ Ｐゴシック" charset="0"/>
              </a:rPr>
              <a:pPr defTabSz="457200" fontAlgn="base">
                <a:spcBef>
                  <a:spcPct val="0"/>
                </a:spcBef>
                <a:spcAft>
                  <a:spcPct val="0"/>
                </a:spcAft>
              </a:pPr>
              <a:t>‹#›</a:t>
            </a:fld>
            <a:endParaRPr lang="en-GB">
              <a:solidFill>
                <a:prstClr val="black">
                  <a:tint val="75000"/>
                </a:prstClr>
              </a:solidFill>
              <a:ea typeface="ＭＳ Ｐゴシック" charset="0"/>
            </a:endParaRPr>
          </a:p>
        </p:txBody>
      </p:sp>
    </p:spTree>
    <p:extLst>
      <p:ext uri="{BB962C8B-B14F-4D97-AF65-F5344CB8AC3E}">
        <p14:creationId xmlns:p14="http://schemas.microsoft.com/office/powerpoint/2010/main" val="3428256093"/>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fontAlgn="base">
              <a:spcBef>
                <a:spcPct val="0"/>
              </a:spcBef>
              <a:spcAft>
                <a:spcPct val="0"/>
              </a:spcAft>
            </a:pPr>
            <a:fld id="{36FBADDA-CC76-4211-8B1A-9D77D41A78DA}" type="datetimeFigureOut">
              <a:rPr lang="en-GB" smtClean="0">
                <a:solidFill>
                  <a:prstClr val="black">
                    <a:tint val="75000"/>
                  </a:prstClr>
                </a:solidFill>
                <a:ea typeface="ＭＳ Ｐゴシック" charset="0"/>
              </a:rPr>
              <a:pPr defTabSz="457200" fontAlgn="base">
                <a:spcBef>
                  <a:spcPct val="0"/>
                </a:spcBef>
                <a:spcAft>
                  <a:spcPct val="0"/>
                </a:spcAft>
              </a:pPr>
              <a:t>21/05/2023</a:t>
            </a:fld>
            <a:endParaRPr lang="en-GB">
              <a:solidFill>
                <a:prstClr val="black">
                  <a:tint val="75000"/>
                </a:prstClr>
              </a:solidFill>
              <a:ea typeface="ＭＳ Ｐゴシック"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fontAlgn="base">
              <a:spcBef>
                <a:spcPct val="0"/>
              </a:spcBef>
              <a:spcAft>
                <a:spcPct val="0"/>
              </a:spcAft>
            </a:pPr>
            <a:endParaRPr lang="en-GB">
              <a:solidFill>
                <a:prstClr val="black">
                  <a:tint val="75000"/>
                </a:prstClr>
              </a:solidFill>
              <a:ea typeface="ＭＳ Ｐゴシック"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fontAlgn="base">
              <a:spcBef>
                <a:spcPct val="0"/>
              </a:spcBef>
              <a:spcAft>
                <a:spcPct val="0"/>
              </a:spcAft>
            </a:pPr>
            <a:fld id="{ECBAAF2D-E2D2-4152-A29B-5FBF6B25CA1E}" type="slidenum">
              <a:rPr lang="en-GB" smtClean="0">
                <a:solidFill>
                  <a:prstClr val="black">
                    <a:tint val="75000"/>
                  </a:prstClr>
                </a:solidFill>
                <a:ea typeface="ＭＳ Ｐゴシック" charset="0"/>
              </a:rPr>
              <a:pPr defTabSz="457200" fontAlgn="base">
                <a:spcBef>
                  <a:spcPct val="0"/>
                </a:spcBef>
                <a:spcAft>
                  <a:spcPct val="0"/>
                </a:spcAft>
              </a:pPr>
              <a:t>‹#›</a:t>
            </a:fld>
            <a:endParaRPr lang="en-GB">
              <a:solidFill>
                <a:prstClr val="black">
                  <a:tint val="75000"/>
                </a:prstClr>
              </a:solidFill>
              <a:ea typeface="ＭＳ Ｐゴシック" charset="0"/>
            </a:endParaRPr>
          </a:p>
        </p:txBody>
      </p:sp>
    </p:spTree>
    <p:extLst>
      <p:ext uri="{BB962C8B-B14F-4D97-AF65-F5344CB8AC3E}">
        <p14:creationId xmlns:p14="http://schemas.microsoft.com/office/powerpoint/2010/main" val="1101490931"/>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1D4005-A508-49DB-9CA9-18238C023A04}" type="datetimeFigureOut">
              <a:rPr lang="en-GB" smtClean="0">
                <a:solidFill>
                  <a:prstClr val="black">
                    <a:tint val="75000"/>
                  </a:prstClr>
                </a:solidFill>
              </a:rPr>
              <a:pPr/>
              <a:t>21/05/2023</a:t>
            </a:fld>
            <a:endParaRPr lang="en-GB">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73A4BD-4EBA-404C-B058-50F96FE6A75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9807607"/>
      </p:ext>
    </p:extLst>
  </p:cSld>
  <p:clrMap bg1="lt1" tx1="dk1" bg2="lt2" tx2="dk2" accent1="accent1" accent2="accent2" accent3="accent3" accent4="accent4" accent5="accent5" accent6="accent6" hlink="hlink" folHlink="folHlink"/>
  <p:sldLayoutIdLst>
    <p:sldLayoutId id="2147483814" r:id="rId1"/>
    <p:sldLayoutId id="2147483815" r:id="rId2"/>
    <p:sldLayoutId id="2147483816" r:id="rId3"/>
    <p:sldLayoutId id="2147483817" r:id="rId4"/>
    <p:sldLayoutId id="2147483818" r:id="rId5"/>
    <p:sldLayoutId id="2147483819" r:id="rId6"/>
    <p:sldLayoutId id="2147483820" r:id="rId7"/>
    <p:sldLayoutId id="2147483821" r:id="rId8"/>
    <p:sldLayoutId id="2147483822" r:id="rId9"/>
    <p:sldLayoutId id="2147483823" r:id="rId10"/>
    <p:sldLayoutId id="2147483824" r:id="rId11"/>
    <p:sldLayoutId id="2147483826" r:id="rId12"/>
    <p:sldLayoutId id="2147483827" r:id="rId13"/>
    <p:sldLayoutId id="2147483828" r:id="rId14"/>
    <p:sldLayoutId id="2147483829" r:id="rId15"/>
    <p:sldLayoutId id="2147483830" r:id="rId16"/>
    <p:sldLayoutId id="2147483831" r:id="rId17"/>
    <p:sldLayoutId id="2147483832" r:id="rId18"/>
    <p:sldLayoutId id="2147483833" r:id="rId19"/>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CP-Powerpoint-template-16-9.png"/>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1" y="-12720"/>
            <a:ext cx="9152466" cy="6874520"/>
          </a:xfrm>
          <a:prstGeom prst="rect">
            <a:avLst/>
          </a:prstGeom>
        </p:spPr>
      </p:pic>
      <p:sp>
        <p:nvSpPr>
          <p:cNvPr id="2" name="Title Placeholder 1"/>
          <p:cNvSpPr>
            <a:spLocks noGrp="1"/>
          </p:cNvSpPr>
          <p:nvPr>
            <p:ph type="title"/>
          </p:nvPr>
        </p:nvSpPr>
        <p:spPr>
          <a:xfrm>
            <a:off x="457201" y="1483584"/>
            <a:ext cx="6089073" cy="1143000"/>
          </a:xfrm>
          <a:prstGeom prst="rect">
            <a:avLst/>
          </a:prstGeom>
        </p:spPr>
        <p:txBody>
          <a:bodyPr vert="horz" lIns="91440" tIns="45720" rIns="91440" bIns="45720" rtlCol="0" anchor="ctr">
            <a:noAutofit/>
          </a:bodyPr>
          <a:lstStyle/>
          <a:p>
            <a:r>
              <a:rPr lang="en-GB"/>
              <a:t>Click to edit Master title style</a:t>
            </a:r>
            <a:endParaRPr lang="en-US"/>
          </a:p>
        </p:txBody>
      </p:sp>
    </p:spTree>
    <p:extLst>
      <p:ext uri="{BB962C8B-B14F-4D97-AF65-F5344CB8AC3E}">
        <p14:creationId xmlns:p14="http://schemas.microsoft.com/office/powerpoint/2010/main" val="3977896023"/>
      </p:ext>
    </p:extLst>
  </p:cSld>
  <p:clrMap bg1="lt1" tx1="dk1" bg2="lt2" tx2="dk2" accent1="accent1" accent2="accent2" accent3="accent3" accent4="accent4" accent5="accent5" accent6="accent6" hlink="hlink" folHlink="folHlink"/>
  <p:sldLayoutIdLst>
    <p:sldLayoutId id="2147483891" r:id="rId1"/>
  </p:sldLayoutIdLst>
  <mc:AlternateContent xmlns:mc="http://schemas.openxmlformats.org/markup-compatibility/2006" xmlns:p14="http://schemas.microsoft.com/office/powerpoint/2010/main">
    <mc:Choice Requires="p14">
      <p:transition spd="med" p14:dur="700" advClick="0" advTm="3000">
        <p:fade/>
      </p:transition>
    </mc:Choice>
    <mc:Fallback xmlns="">
      <p:transition spd="med" advClick="0" advTm="3000">
        <p:fade/>
      </p:transition>
    </mc:Fallback>
  </mc:AlternateContent>
  <p:txStyles>
    <p:titleStyle>
      <a:lvl1pPr algn="l" defTabSz="457189" rtl="0" eaLnBrk="1" latinLnBrk="0" hangingPunct="1">
        <a:spcBef>
          <a:spcPct val="0"/>
        </a:spcBef>
        <a:buNone/>
        <a:defRPr sz="3500" kern="1200">
          <a:solidFill>
            <a:schemeClr val="bg1"/>
          </a:solidFill>
          <a:latin typeface="Arial Black"/>
          <a:ea typeface="+mj-ea"/>
          <a:cs typeface="Arial Black"/>
        </a:defRPr>
      </a:lvl1pPr>
    </p:titleStyle>
    <p:bodyStyle>
      <a:lvl1pPr marL="342892" indent="-342892" algn="l" defTabSz="457189" rtl="0" eaLnBrk="1" latinLnBrk="0" hangingPunct="1">
        <a:spcBef>
          <a:spcPct val="20000"/>
        </a:spcBef>
        <a:buFont typeface="Arial"/>
        <a:buChar char="•"/>
        <a:defRPr sz="3200" kern="1200">
          <a:solidFill>
            <a:schemeClr val="tx1"/>
          </a:solidFill>
          <a:latin typeface="+mn-lt"/>
          <a:ea typeface="+mn-ea"/>
          <a:cs typeface="+mn-cs"/>
        </a:defRPr>
      </a:lvl1pPr>
      <a:lvl2pPr marL="742931" indent="-285743" algn="l" defTabSz="457189" rtl="0" eaLnBrk="1" latinLnBrk="0" hangingPunct="1">
        <a:spcBef>
          <a:spcPct val="20000"/>
        </a:spcBef>
        <a:buFont typeface="Arial"/>
        <a:buChar char="–"/>
        <a:defRPr sz="2800" kern="1200">
          <a:solidFill>
            <a:schemeClr val="tx1"/>
          </a:solidFill>
          <a:latin typeface="+mn-lt"/>
          <a:ea typeface="+mn-ea"/>
          <a:cs typeface="+mn-cs"/>
        </a:defRPr>
      </a:lvl2pPr>
      <a:lvl3pPr marL="1142972" indent="-228594" algn="l" defTabSz="457189" rtl="0" eaLnBrk="1" latinLnBrk="0" hangingPunct="1">
        <a:spcBef>
          <a:spcPct val="20000"/>
        </a:spcBef>
        <a:buFont typeface="Arial"/>
        <a:buChar char="•"/>
        <a:defRPr sz="2400" kern="1200">
          <a:solidFill>
            <a:schemeClr val="tx1"/>
          </a:solidFill>
          <a:latin typeface="+mn-lt"/>
          <a:ea typeface="+mn-ea"/>
          <a:cs typeface="+mn-cs"/>
        </a:defRPr>
      </a:lvl3pPr>
      <a:lvl4pPr marL="1600160" indent="-228594" algn="l" defTabSz="457189" rtl="0" eaLnBrk="1" latinLnBrk="0" hangingPunct="1">
        <a:spcBef>
          <a:spcPct val="20000"/>
        </a:spcBef>
        <a:buFont typeface="Arial"/>
        <a:buChar char="–"/>
        <a:defRPr sz="2000" kern="1200">
          <a:solidFill>
            <a:schemeClr val="tx1"/>
          </a:solidFill>
          <a:latin typeface="+mn-lt"/>
          <a:ea typeface="+mn-ea"/>
          <a:cs typeface="+mn-cs"/>
        </a:defRPr>
      </a:lvl4pPr>
      <a:lvl5pPr marL="2057348" indent="-228594" algn="l" defTabSz="457189" rtl="0" eaLnBrk="1" latinLnBrk="0" hangingPunct="1">
        <a:spcBef>
          <a:spcPct val="20000"/>
        </a:spcBef>
        <a:buFont typeface="Arial"/>
        <a:buChar char="»"/>
        <a:defRPr sz="2000" kern="1200">
          <a:solidFill>
            <a:schemeClr val="tx1"/>
          </a:solidFill>
          <a:latin typeface="+mn-lt"/>
          <a:ea typeface="+mn-ea"/>
          <a:cs typeface="+mn-cs"/>
        </a:defRPr>
      </a:lvl5pPr>
      <a:lvl6pPr marL="2514537" indent="-228594" algn="l" defTabSz="457189" rtl="0" eaLnBrk="1" latinLnBrk="0" hangingPunct="1">
        <a:spcBef>
          <a:spcPct val="20000"/>
        </a:spcBef>
        <a:buFont typeface="Arial"/>
        <a:buChar char="•"/>
        <a:defRPr sz="2000" kern="1200">
          <a:solidFill>
            <a:schemeClr val="tx1"/>
          </a:solidFill>
          <a:latin typeface="+mn-lt"/>
          <a:ea typeface="+mn-ea"/>
          <a:cs typeface="+mn-cs"/>
        </a:defRPr>
      </a:lvl6pPr>
      <a:lvl7pPr marL="2971726" indent="-228594" algn="l" defTabSz="457189" rtl="0" eaLnBrk="1" latinLnBrk="0" hangingPunct="1">
        <a:spcBef>
          <a:spcPct val="20000"/>
        </a:spcBef>
        <a:buFont typeface="Arial"/>
        <a:buChar char="•"/>
        <a:defRPr sz="2000" kern="1200">
          <a:solidFill>
            <a:schemeClr val="tx1"/>
          </a:solidFill>
          <a:latin typeface="+mn-lt"/>
          <a:ea typeface="+mn-ea"/>
          <a:cs typeface="+mn-cs"/>
        </a:defRPr>
      </a:lvl7pPr>
      <a:lvl8pPr marL="3428915" indent="-228594" algn="l" defTabSz="457189" rtl="0" eaLnBrk="1" latinLnBrk="0" hangingPunct="1">
        <a:spcBef>
          <a:spcPct val="20000"/>
        </a:spcBef>
        <a:buFont typeface="Arial"/>
        <a:buChar char="•"/>
        <a:defRPr sz="2000" kern="1200">
          <a:solidFill>
            <a:schemeClr val="tx1"/>
          </a:solidFill>
          <a:latin typeface="+mn-lt"/>
          <a:ea typeface="+mn-ea"/>
          <a:cs typeface="+mn-cs"/>
        </a:defRPr>
      </a:lvl8pPr>
      <a:lvl9pPr marL="3886103" indent="-228594" algn="l" defTabSz="457189"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189" rtl="0" eaLnBrk="1" latinLnBrk="0" hangingPunct="1">
        <a:defRPr sz="1800" kern="1200">
          <a:solidFill>
            <a:schemeClr val="tx1"/>
          </a:solidFill>
          <a:latin typeface="+mn-lt"/>
          <a:ea typeface="+mn-ea"/>
          <a:cs typeface="+mn-cs"/>
        </a:defRPr>
      </a:lvl1pPr>
      <a:lvl2pPr marL="457189" algn="l" defTabSz="457189" rtl="0" eaLnBrk="1" latinLnBrk="0" hangingPunct="1">
        <a:defRPr sz="1800" kern="1200">
          <a:solidFill>
            <a:schemeClr val="tx1"/>
          </a:solidFill>
          <a:latin typeface="+mn-lt"/>
          <a:ea typeface="+mn-ea"/>
          <a:cs typeface="+mn-cs"/>
        </a:defRPr>
      </a:lvl2pPr>
      <a:lvl3pPr marL="914378" algn="l" defTabSz="457189" rtl="0" eaLnBrk="1" latinLnBrk="0" hangingPunct="1">
        <a:defRPr sz="1800" kern="1200">
          <a:solidFill>
            <a:schemeClr val="tx1"/>
          </a:solidFill>
          <a:latin typeface="+mn-lt"/>
          <a:ea typeface="+mn-ea"/>
          <a:cs typeface="+mn-cs"/>
        </a:defRPr>
      </a:lvl3pPr>
      <a:lvl4pPr marL="1371566" algn="l" defTabSz="457189" rtl="0" eaLnBrk="1" latinLnBrk="0" hangingPunct="1">
        <a:defRPr sz="1800" kern="1200">
          <a:solidFill>
            <a:schemeClr val="tx1"/>
          </a:solidFill>
          <a:latin typeface="+mn-lt"/>
          <a:ea typeface="+mn-ea"/>
          <a:cs typeface="+mn-cs"/>
        </a:defRPr>
      </a:lvl4pPr>
      <a:lvl5pPr marL="1828754" algn="l" defTabSz="457189" rtl="0" eaLnBrk="1" latinLnBrk="0" hangingPunct="1">
        <a:defRPr sz="1800" kern="1200">
          <a:solidFill>
            <a:schemeClr val="tx1"/>
          </a:solidFill>
          <a:latin typeface="+mn-lt"/>
          <a:ea typeface="+mn-ea"/>
          <a:cs typeface="+mn-cs"/>
        </a:defRPr>
      </a:lvl5pPr>
      <a:lvl6pPr marL="2285943" algn="l" defTabSz="457189" rtl="0" eaLnBrk="1" latinLnBrk="0" hangingPunct="1">
        <a:defRPr sz="1800" kern="1200">
          <a:solidFill>
            <a:schemeClr val="tx1"/>
          </a:solidFill>
          <a:latin typeface="+mn-lt"/>
          <a:ea typeface="+mn-ea"/>
          <a:cs typeface="+mn-cs"/>
        </a:defRPr>
      </a:lvl6pPr>
      <a:lvl7pPr marL="2743132" algn="l" defTabSz="457189" rtl="0" eaLnBrk="1" latinLnBrk="0" hangingPunct="1">
        <a:defRPr sz="1800" kern="1200">
          <a:solidFill>
            <a:schemeClr val="tx1"/>
          </a:solidFill>
          <a:latin typeface="+mn-lt"/>
          <a:ea typeface="+mn-ea"/>
          <a:cs typeface="+mn-cs"/>
        </a:defRPr>
      </a:lvl7pPr>
      <a:lvl8pPr marL="3200320" algn="l" defTabSz="457189" rtl="0" eaLnBrk="1" latinLnBrk="0" hangingPunct="1">
        <a:defRPr sz="1800" kern="1200">
          <a:solidFill>
            <a:schemeClr val="tx1"/>
          </a:solidFill>
          <a:latin typeface="+mn-lt"/>
          <a:ea typeface="+mn-ea"/>
          <a:cs typeface="+mn-cs"/>
        </a:defRPr>
      </a:lvl8pPr>
      <a:lvl9pPr marL="3657509" algn="l" defTabSz="457189"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xml"/><Relationship Id="rId1" Type="http://schemas.openxmlformats.org/officeDocument/2006/relationships/slideLayout" Target="../slideLayouts/slideLayout22.xml"/><Relationship Id="rId5" Type="http://schemas.openxmlformats.org/officeDocument/2006/relationships/image" Target="../media/image27.png"/><Relationship Id="rId4" Type="http://schemas.openxmlformats.org/officeDocument/2006/relationships/image" Target="../media/image26.png"/></Relationships>
</file>

<file path=ppt/slides/_rels/slide2.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2.xml"/><Relationship Id="rId1" Type="http://schemas.openxmlformats.org/officeDocument/2006/relationships/slideLayout" Target="../slideLayouts/slideLayout2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3.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28.png"/><Relationship Id="rId2" Type="http://schemas.openxmlformats.org/officeDocument/2006/relationships/notesSlide" Target="../notesSlides/notesSlide3.xml"/><Relationship Id="rId1" Type="http://schemas.openxmlformats.org/officeDocument/2006/relationships/slideLayout" Target="../slideLayouts/slideLayout2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xml"/><Relationship Id="rId1" Type="http://schemas.openxmlformats.org/officeDocument/2006/relationships/slideLayout" Target="../slideLayouts/slideLayout22.xml"/><Relationship Id="rId4" Type="http://schemas.openxmlformats.org/officeDocument/2006/relationships/image" Target="../media/image28.png"/></Relationships>
</file>

<file path=ppt/slides/_rels/slide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29.png"/><Relationship Id="rId7"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22.xml"/><Relationship Id="rId6" Type="http://schemas.openxmlformats.org/officeDocument/2006/relationships/image" Target="../media/image32.png"/><Relationship Id="rId11" Type="http://schemas.openxmlformats.org/officeDocument/2006/relationships/image" Target="../media/image38.jpeg"/><Relationship Id="rId5" Type="http://schemas.openxmlformats.org/officeDocument/2006/relationships/image" Target="../media/image31.png"/><Relationship Id="rId10" Type="http://schemas.openxmlformats.org/officeDocument/2006/relationships/image" Target="../media/image37.jpeg"/><Relationship Id="rId4" Type="http://schemas.openxmlformats.org/officeDocument/2006/relationships/image" Target="../media/image30.png"/><Relationship Id="rId9" Type="http://schemas.openxmlformats.org/officeDocument/2006/relationships/image" Target="../media/image36.jpeg"/></Relationships>
</file>

<file path=ppt/slides/_rels/slide7.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2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22.xml"/><Relationship Id="rId6" Type="http://schemas.openxmlformats.org/officeDocument/2006/relationships/image" Target="../media/image29.png"/><Relationship Id="rId5" Type="http://schemas.openxmlformats.org/officeDocument/2006/relationships/image" Target="../media/image32.png"/><Relationship Id="rId4" Type="http://schemas.openxmlformats.org/officeDocument/2006/relationships/image" Target="../media/image31.png"/></Relationships>
</file>

<file path=ppt/slides/_rels/slide9.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notesSlide" Target="../notesSlides/notesSlide9.xml"/><Relationship Id="rId7" Type="http://schemas.openxmlformats.org/officeDocument/2006/relationships/image" Target="../media/image32.png"/><Relationship Id="rId2" Type="http://schemas.openxmlformats.org/officeDocument/2006/relationships/slideLayout" Target="../slideLayouts/slideLayout22.xml"/><Relationship Id="rId1" Type="http://schemas.openxmlformats.org/officeDocument/2006/relationships/video" Target="https://www.youtube.com/embed/aLNY0WSJlOs?feature=oembed" TargetMode="Externa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 Id="rId9" Type="http://schemas.openxmlformats.org/officeDocument/2006/relationships/image" Target="../media/image39.jpe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2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2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9.png"/><Relationship Id="rId7" Type="http://schemas.openxmlformats.org/officeDocument/2006/relationships/image" Target="../media/image40.tiff"/><Relationship Id="rId2" Type="http://schemas.openxmlformats.org/officeDocument/2006/relationships/notesSlide" Target="../notesSlides/notesSlide12.xml"/><Relationship Id="rId1" Type="http://schemas.openxmlformats.org/officeDocument/2006/relationships/slideLayout" Target="../slideLayouts/slideLayout2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9.png"/><Relationship Id="rId7" Type="http://schemas.openxmlformats.org/officeDocument/2006/relationships/image" Target="../media/image41.png"/><Relationship Id="rId2" Type="http://schemas.openxmlformats.org/officeDocument/2006/relationships/notesSlide" Target="../notesSlides/notesSlide13.xml"/><Relationship Id="rId1" Type="http://schemas.openxmlformats.org/officeDocument/2006/relationships/slideLayout" Target="../slideLayouts/slideLayout2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notesSlide" Target="../notesSlides/notesSlide14.xml"/><Relationship Id="rId7" Type="http://schemas.openxmlformats.org/officeDocument/2006/relationships/image" Target="../media/image32.png"/><Relationship Id="rId2" Type="http://schemas.openxmlformats.org/officeDocument/2006/relationships/slideLayout" Target="../slideLayouts/slideLayout22.xml"/><Relationship Id="rId1" Type="http://schemas.openxmlformats.org/officeDocument/2006/relationships/video" Target="https://www.youtube.com/embed/AOGDNYWfjrE?feature=oembed" TargetMode="Externa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 Id="rId9" Type="http://schemas.openxmlformats.org/officeDocument/2006/relationships/image" Target="../media/image42.jpe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2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group of people raising their hands&#10;&#10;Description automatically generated with medium confidence">
            <a:extLst>
              <a:ext uri="{FF2B5EF4-FFF2-40B4-BE49-F238E27FC236}">
                <a16:creationId xmlns:a16="http://schemas.microsoft.com/office/drawing/2014/main" id="{351F87FF-DFF0-8CD7-8AE2-FDC723576F8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646"/>
          <a:stretch/>
        </p:blipFill>
        <p:spPr>
          <a:xfrm>
            <a:off x="1" y="0"/>
            <a:ext cx="9138454" cy="6326005"/>
          </a:xfrm>
          <a:prstGeom prst="rect">
            <a:avLst/>
          </a:prstGeom>
        </p:spPr>
      </p:pic>
      <p:sp>
        <p:nvSpPr>
          <p:cNvPr id="15" name="Shape 121">
            <a:extLst>
              <a:ext uri="{FF2B5EF4-FFF2-40B4-BE49-F238E27FC236}">
                <a16:creationId xmlns:a16="http://schemas.microsoft.com/office/drawing/2014/main" id="{A7529A7A-5C47-0999-41C1-E85CB40A368D}"/>
              </a:ext>
            </a:extLst>
          </p:cNvPr>
          <p:cNvSpPr/>
          <p:nvPr/>
        </p:nvSpPr>
        <p:spPr>
          <a:xfrm>
            <a:off x="0" y="5371045"/>
            <a:ext cx="9143999" cy="1486955"/>
          </a:xfrm>
          <a:prstGeom prst="rect">
            <a:avLst/>
          </a:prstGeom>
          <a:solidFill>
            <a:srgbClr val="B8BF0D"/>
          </a:solidFill>
          <a:ln w="12700" cap="flat">
            <a:noFill/>
            <a:miter lim="400000"/>
          </a:ln>
          <a:effectLst/>
        </p:spPr>
        <p:txBody>
          <a:bodyPr wrap="square" lIns="35719" tIns="35719" rIns="35719" bIns="35719" numCol="1" anchor="ctr">
            <a:noAutofit/>
          </a:bodyPr>
          <a:lstStyle/>
          <a:p>
            <a:pPr>
              <a:defRPr sz="2400">
                <a:solidFill>
                  <a:srgbClr val="FFFFFF"/>
                </a:solidFill>
              </a:defRPr>
            </a:pPr>
            <a:endParaRPr sz="1687"/>
          </a:p>
        </p:txBody>
      </p:sp>
      <p:sp>
        <p:nvSpPr>
          <p:cNvPr id="122" name="Shape 122"/>
          <p:cNvSpPr/>
          <p:nvPr/>
        </p:nvSpPr>
        <p:spPr>
          <a:xfrm>
            <a:off x="4530655" y="5688967"/>
            <a:ext cx="4320480" cy="9376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35719" tIns="35719" rIns="35719" bIns="35719" numCol="1" anchor="ctr">
            <a:spAutoFit/>
          </a:bodyPr>
          <a:lstStyle>
            <a:lvl1pPr algn="l">
              <a:defRPr sz="4000" b="1">
                <a:solidFill>
                  <a:srgbClr val="FFFFFF"/>
                </a:solidFill>
                <a:latin typeface="Futura Std"/>
                <a:ea typeface="Futura Std"/>
                <a:cs typeface="Futura Std"/>
                <a:sym typeface="Futura Std"/>
              </a:defRPr>
            </a:lvl1pPr>
          </a:lstStyle>
          <a:p>
            <a:pPr algn="ctr"/>
            <a:r>
              <a:rPr lang="en-GB" sz="2812"/>
              <a:t>Your chance to be </a:t>
            </a:r>
          </a:p>
          <a:p>
            <a:pPr algn="ctr"/>
            <a:r>
              <a:rPr lang="en-GB" sz="2812"/>
              <a:t>an entrepreneur </a:t>
            </a:r>
          </a:p>
        </p:txBody>
      </p:sp>
      <p:sp>
        <p:nvSpPr>
          <p:cNvPr id="2" name="Rectangle 1">
            <a:extLst>
              <a:ext uri="{FF2B5EF4-FFF2-40B4-BE49-F238E27FC236}">
                <a16:creationId xmlns:a16="http://schemas.microsoft.com/office/drawing/2014/main" id="{87C15746-D8E4-4C12-B167-060CBAAC713A}"/>
              </a:ext>
            </a:extLst>
          </p:cNvPr>
          <p:cNvSpPr/>
          <p:nvPr/>
        </p:nvSpPr>
        <p:spPr>
          <a:xfrm>
            <a:off x="4450813" y="3244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3" name="Rectangle 2">
            <a:extLst>
              <a:ext uri="{FF2B5EF4-FFF2-40B4-BE49-F238E27FC236}">
                <a16:creationId xmlns:a16="http://schemas.microsoft.com/office/drawing/2014/main" id="{07E90240-F217-480E-8E9D-BAE84525550E}"/>
              </a:ext>
            </a:extLst>
          </p:cNvPr>
          <p:cNvSpPr/>
          <p:nvPr/>
        </p:nvSpPr>
        <p:spPr>
          <a:xfrm>
            <a:off x="4450813" y="3244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4" name="Rectangle 3">
            <a:extLst>
              <a:ext uri="{FF2B5EF4-FFF2-40B4-BE49-F238E27FC236}">
                <a16:creationId xmlns:a16="http://schemas.microsoft.com/office/drawing/2014/main" id="{C3CF9F45-C72A-4F41-BD31-BD9EFA17D62C}"/>
              </a:ext>
            </a:extLst>
          </p:cNvPr>
          <p:cNvSpPr/>
          <p:nvPr/>
        </p:nvSpPr>
        <p:spPr>
          <a:xfrm>
            <a:off x="4450813" y="3244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grpSp>
        <p:nvGrpSpPr>
          <p:cNvPr id="9" name="Group 8">
            <a:extLst>
              <a:ext uri="{FF2B5EF4-FFF2-40B4-BE49-F238E27FC236}">
                <a16:creationId xmlns:a16="http://schemas.microsoft.com/office/drawing/2014/main" id="{35F731FB-CAC3-39D2-B1CA-56D2C44955DC}"/>
              </a:ext>
            </a:extLst>
          </p:cNvPr>
          <p:cNvGrpSpPr/>
          <p:nvPr/>
        </p:nvGrpSpPr>
        <p:grpSpPr>
          <a:xfrm>
            <a:off x="292865" y="5773121"/>
            <a:ext cx="3628392" cy="752223"/>
            <a:chOff x="179512" y="5693741"/>
            <a:chExt cx="3628392" cy="752223"/>
          </a:xfrm>
        </p:grpSpPr>
        <p:pic>
          <p:nvPicPr>
            <p:cNvPr id="3074" name="Picture 2">
              <a:extLst>
                <a:ext uri="{FF2B5EF4-FFF2-40B4-BE49-F238E27FC236}">
                  <a16:creationId xmlns:a16="http://schemas.microsoft.com/office/drawing/2014/main" id="{2967B403-FD9C-B032-C433-483F36B47F5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5693741"/>
              <a:ext cx="1388310" cy="728293"/>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a:extLst>
                <a:ext uri="{FF2B5EF4-FFF2-40B4-BE49-F238E27FC236}">
                  <a16:creationId xmlns:a16="http://schemas.microsoft.com/office/drawing/2014/main" id="{57951E0C-60FA-6EB7-3AC6-C98AD6F7298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7292" t="16577" b="13936"/>
            <a:stretch/>
          </p:blipFill>
          <p:spPr bwMode="auto">
            <a:xfrm>
              <a:off x="1650187" y="5693741"/>
              <a:ext cx="2157717" cy="752223"/>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11" name="Straight Connector 10">
            <a:extLst>
              <a:ext uri="{FF2B5EF4-FFF2-40B4-BE49-F238E27FC236}">
                <a16:creationId xmlns:a16="http://schemas.microsoft.com/office/drawing/2014/main" id="{7E28FE2E-74C1-A83C-E768-7819170FFA1B}"/>
              </a:ext>
            </a:extLst>
          </p:cNvPr>
          <p:cNvCxnSpPr>
            <a:cxnSpLocks/>
          </p:cNvCxnSpPr>
          <p:nvPr/>
        </p:nvCxnSpPr>
        <p:spPr>
          <a:xfrm>
            <a:off x="4450813" y="5589237"/>
            <a:ext cx="0" cy="1137090"/>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3407272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Shape 130"/>
          <p:cNvSpPr/>
          <p:nvPr/>
        </p:nvSpPr>
        <p:spPr>
          <a:xfrm>
            <a:off x="580578" y="1512410"/>
            <a:ext cx="7982843" cy="4465390"/>
          </a:xfrm>
          <a:prstGeom prst="rect">
            <a:avLst/>
          </a:prstGeom>
          <a:ln w="12700">
            <a:miter lim="400000"/>
          </a:ln>
          <a:extLst>
            <a:ext uri="{C572A759-6A51-4108-AA02-DFA0A04FC94B}">
              <ma14:wrappingTextBoxFlag xmlns:ma14="http://schemas.microsoft.com/office/mac/drawingml/2011/main" xmlns="" val="1"/>
            </a:ext>
          </a:extLst>
        </p:spPr>
        <p:txBody>
          <a:bodyPr lIns="35719" tIns="35719" rIns="35719" bIns="35719" anchor="t">
            <a:spAutoFit/>
          </a:bodyPr>
          <a:lstStyle/>
          <a:p>
            <a:pPr>
              <a:lnSpc>
                <a:spcPct val="120000"/>
              </a:lnSpc>
              <a:buSzPct val="75000"/>
              <a:defRPr sz="2700">
                <a:latin typeface="Futura Std"/>
                <a:ea typeface="Futura Std"/>
                <a:cs typeface="Futura Std"/>
                <a:sym typeface="Futura Std"/>
              </a:defRPr>
            </a:pPr>
            <a:r>
              <a:rPr lang="en-GB" sz="1900" b="1" dirty="0">
                <a:latin typeface="Arial" panose="020B0604020202020204" pitchFamily="34" charset="0"/>
                <a:cs typeface="Arial" panose="020B0604020202020204" pitchFamily="34" charset="0"/>
              </a:rPr>
              <a:t>Who are Young Enterprise and what is their mission?</a:t>
            </a:r>
          </a:p>
          <a:p>
            <a:pPr>
              <a:lnSpc>
                <a:spcPct val="90000"/>
              </a:lnSpc>
            </a:pPr>
            <a:br>
              <a:rPr lang="en-GB" altLang="en-US" sz="1900" dirty="0">
                <a:latin typeface="Arial" panose="020B0604020202020204" pitchFamily="34" charset="0"/>
                <a:cs typeface="Arial" panose="020B0604020202020204" pitchFamily="34" charset="0"/>
              </a:rPr>
            </a:br>
            <a:br>
              <a:rPr lang="en-GB" altLang="en-US" sz="1900" dirty="0">
                <a:latin typeface="Arial" panose="020B0604020202020204" pitchFamily="34" charset="0"/>
                <a:cs typeface="Arial" panose="020B0604020202020204" pitchFamily="34" charset="0"/>
              </a:rPr>
            </a:br>
            <a:r>
              <a:rPr lang="en-GB" altLang="en-US" sz="1900" dirty="0">
                <a:latin typeface="Arial"/>
                <a:cs typeface="Arial"/>
              </a:rPr>
              <a:t>Young Enterprise is a charity that works with young people, like you, to help them to develop great personal, financial and business skills to use in life and work in the future.</a:t>
            </a:r>
          </a:p>
          <a:p>
            <a:pPr>
              <a:lnSpc>
                <a:spcPct val="90000"/>
              </a:lnSpc>
            </a:pPr>
            <a:endParaRPr lang="en-GB" altLang="en-US" sz="1900" dirty="0">
              <a:latin typeface="Arial" panose="020B0604020202020204" pitchFamily="34" charset="0"/>
              <a:cs typeface="Arial" panose="020B0604020202020204" pitchFamily="34" charset="0"/>
            </a:endParaRPr>
          </a:p>
          <a:p>
            <a:pPr>
              <a:lnSpc>
                <a:spcPct val="90000"/>
              </a:lnSpc>
            </a:pPr>
            <a:endParaRPr lang="en-GB" altLang="en-US" sz="1900" dirty="0">
              <a:latin typeface="Arial" panose="020B0604020202020204" pitchFamily="34" charset="0"/>
              <a:cs typeface="Arial" panose="020B0604020202020204" pitchFamily="34" charset="0"/>
            </a:endParaRPr>
          </a:p>
          <a:p>
            <a:pPr>
              <a:lnSpc>
                <a:spcPct val="90000"/>
              </a:lnSpc>
            </a:pPr>
            <a:r>
              <a:rPr lang="en-GB" altLang="en-US" sz="1900" dirty="0">
                <a:latin typeface="Arial" panose="020B0604020202020204" pitchFamily="34" charset="0"/>
                <a:cs typeface="Arial" panose="020B0604020202020204" pitchFamily="34" charset="0"/>
              </a:rPr>
              <a:t>Their mission is to empower young people to discover, develop and celebrate their skills and potential.</a:t>
            </a:r>
            <a:endParaRPr lang="en-US" sz="1900" dirty="0">
              <a:latin typeface="Arial" panose="020B0604020202020204" pitchFamily="34" charset="0"/>
              <a:cs typeface="Arial" panose="020B0604020202020204" pitchFamily="34" charset="0"/>
            </a:endParaRPr>
          </a:p>
          <a:p>
            <a:pPr>
              <a:lnSpc>
                <a:spcPct val="90000"/>
              </a:lnSpc>
            </a:pPr>
            <a:endParaRPr lang="en-US" sz="1900" dirty="0">
              <a:latin typeface="Arial" panose="020B0604020202020204" pitchFamily="34" charset="0"/>
              <a:cs typeface="Arial" panose="020B0604020202020204" pitchFamily="34" charset="0"/>
            </a:endParaRPr>
          </a:p>
          <a:p>
            <a:pPr fontAlgn="base"/>
            <a:endParaRPr lang="en-GB" sz="1900" b="1" dirty="0">
              <a:latin typeface="Arial" panose="020B0604020202020204" pitchFamily="34" charset="0"/>
              <a:cs typeface="Arial" panose="020B0604020202020204" pitchFamily="34" charset="0"/>
            </a:endParaRPr>
          </a:p>
          <a:p>
            <a:pPr fontAlgn="base"/>
            <a:r>
              <a:rPr lang="en-GB" sz="1900" b="1" dirty="0">
                <a:latin typeface="Arial" panose="020B0604020202020204" pitchFamily="34" charset="0"/>
                <a:cs typeface="Arial" panose="020B0604020202020204" pitchFamily="34" charset="0"/>
              </a:rPr>
              <a:t>One way to help you to find out what you are good at is by doing the Fiver Challenge. So, shall we start the journey?</a:t>
            </a:r>
          </a:p>
          <a:p>
            <a:pPr fontAlgn="base"/>
            <a:endParaRPr lang="en-GB" sz="1400" b="1" dirty="0">
              <a:latin typeface="Arial" panose="020B0604020202020204" pitchFamily="34" charset="0"/>
              <a:cs typeface="Arial" panose="020B0604020202020204" pitchFamily="34" charset="0"/>
            </a:endParaRPr>
          </a:p>
          <a:p>
            <a:pPr>
              <a:lnSpc>
                <a:spcPct val="120000"/>
              </a:lnSpc>
              <a:buSzPct val="75000"/>
              <a:defRPr sz="2700">
                <a:latin typeface="Futura Std"/>
                <a:ea typeface="Futura Std"/>
                <a:cs typeface="Futura Std"/>
                <a:sym typeface="Futura Std"/>
              </a:defRPr>
            </a:pPr>
            <a:endParaRPr lang="en-GB" sz="1898" dirty="0">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00B49711-FC4E-4FE8-9688-1C9C97B4F7E5}"/>
              </a:ext>
            </a:extLst>
          </p:cNvPr>
          <p:cNvPicPr/>
          <p:nvPr/>
        </p:nvPicPr>
        <p:blipFill>
          <a:blip r:embed="rId3">
            <a:extLst>
              <a:ext uri="{28A0092B-C50C-407E-A947-70E740481C1C}">
                <a14:useLocalDpi xmlns:a14="http://schemas.microsoft.com/office/drawing/2010/main"/>
              </a:ext>
            </a:extLst>
          </a:blip>
          <a:srcRect/>
          <a:stretch>
            <a:fillRect/>
          </a:stretch>
        </p:blipFill>
        <p:spPr bwMode="auto">
          <a:xfrm>
            <a:off x="6979220" y="265533"/>
            <a:ext cx="1623296" cy="807219"/>
          </a:xfrm>
          <a:prstGeom prst="rect">
            <a:avLst/>
          </a:prstGeom>
          <a:noFill/>
        </p:spPr>
      </p:pic>
      <p:pic>
        <p:nvPicPr>
          <p:cNvPr id="17" name="Picture 16" descr="A picture containing text, clipart&#10;&#10;Description automatically generated">
            <a:extLst>
              <a:ext uri="{FF2B5EF4-FFF2-40B4-BE49-F238E27FC236}">
                <a16:creationId xmlns:a16="http://schemas.microsoft.com/office/drawing/2014/main" id="{CD4F87D5-1520-4E91-A6DC-7CA1DD6B72D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493033" y="5929641"/>
            <a:ext cx="824453" cy="824453"/>
          </a:xfrm>
          <a:prstGeom prst="rect">
            <a:avLst/>
          </a:prstGeom>
        </p:spPr>
      </p:pic>
      <p:pic>
        <p:nvPicPr>
          <p:cNvPr id="19" name="Picture 18" descr="Icon&#10;&#10;Description automatically generated">
            <a:extLst>
              <a:ext uri="{FF2B5EF4-FFF2-40B4-BE49-F238E27FC236}">
                <a16:creationId xmlns:a16="http://schemas.microsoft.com/office/drawing/2014/main" id="{4817B70B-47C7-43DA-8024-8349A73D111B}"/>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232772" y="5715000"/>
            <a:ext cx="1143000" cy="1143000"/>
          </a:xfrm>
          <a:prstGeom prst="rect">
            <a:avLst/>
          </a:prstGeom>
        </p:spPr>
      </p:pic>
      <p:pic>
        <p:nvPicPr>
          <p:cNvPr id="21" name="Picture 20" descr="A picture containing text, first-aid kit&#10;&#10;Description automatically generated">
            <a:extLst>
              <a:ext uri="{FF2B5EF4-FFF2-40B4-BE49-F238E27FC236}">
                <a16:creationId xmlns:a16="http://schemas.microsoft.com/office/drawing/2014/main" id="{C21BC4DE-2097-4F26-8480-BC5F1002A5D8}"/>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6895993" y="5735158"/>
            <a:ext cx="894875" cy="894875"/>
          </a:xfrm>
          <a:prstGeom prst="rect">
            <a:avLst/>
          </a:prstGeom>
        </p:spPr>
      </p:pic>
      <p:pic>
        <p:nvPicPr>
          <p:cNvPr id="23" name="Picture 22" descr="Icon&#10;&#10;Description automatically generated">
            <a:extLst>
              <a:ext uri="{FF2B5EF4-FFF2-40B4-BE49-F238E27FC236}">
                <a16:creationId xmlns:a16="http://schemas.microsoft.com/office/drawing/2014/main" id="{0507941C-28FB-4F1F-847D-B2360DA11A3E}"/>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5328633" y="5908535"/>
            <a:ext cx="755929" cy="755929"/>
          </a:xfrm>
          <a:prstGeom prst="rect">
            <a:avLst/>
          </a:prstGeom>
        </p:spPr>
      </p:pic>
      <p:sp>
        <p:nvSpPr>
          <p:cNvPr id="10" name="Shape 127">
            <a:extLst>
              <a:ext uri="{FF2B5EF4-FFF2-40B4-BE49-F238E27FC236}">
                <a16:creationId xmlns:a16="http://schemas.microsoft.com/office/drawing/2014/main" id="{141DFABA-A8BB-9879-ABC5-26CBA2036708}"/>
              </a:ext>
            </a:extLst>
          </p:cNvPr>
          <p:cNvSpPr/>
          <p:nvPr/>
        </p:nvSpPr>
        <p:spPr>
          <a:xfrm>
            <a:off x="585225" y="736066"/>
            <a:ext cx="3137077" cy="504883"/>
          </a:xfrm>
          <a:prstGeom prst="rect">
            <a:avLst/>
          </a:prstGeom>
          <a:ln w="12700">
            <a:miter lim="400000"/>
          </a:ln>
          <a:extLst>
            <a:ext uri="{C572A759-6A51-4108-AA02-DFA0A04FC94B}">
              <ma14:wrappingTextBoxFlag xmlns:ma14="http://schemas.microsoft.com/office/mac/drawingml/2011/main" xmlns=""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r>
              <a:rPr lang="en-GB" sz="2812">
                <a:solidFill>
                  <a:srgbClr val="B8BF0D"/>
                </a:solidFill>
                <a:latin typeface="Arial" panose="020B0604020202020204" pitchFamily="34" charset="0"/>
                <a:cs typeface="Arial" panose="020B0604020202020204" pitchFamily="34" charset="0"/>
              </a:rPr>
              <a:t>Fiver Introduction</a:t>
            </a:r>
            <a:endParaRPr sz="2812">
              <a:solidFill>
                <a:srgbClr val="B8BF0D"/>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21981191"/>
      </p:ext>
    </p:extLst>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A picture containing text, clipart&#10;&#10;Description automatically generated">
            <a:extLst>
              <a:ext uri="{FF2B5EF4-FFF2-40B4-BE49-F238E27FC236}">
                <a16:creationId xmlns:a16="http://schemas.microsoft.com/office/drawing/2014/main" id="{CD4F87D5-1520-4E91-A6DC-7CA1DD6B72D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93033" y="5929641"/>
            <a:ext cx="824453" cy="824453"/>
          </a:xfrm>
          <a:prstGeom prst="rect">
            <a:avLst/>
          </a:prstGeom>
        </p:spPr>
      </p:pic>
      <p:pic>
        <p:nvPicPr>
          <p:cNvPr id="19" name="Picture 18" descr="Icon&#10;&#10;Description automatically generated">
            <a:extLst>
              <a:ext uri="{FF2B5EF4-FFF2-40B4-BE49-F238E27FC236}">
                <a16:creationId xmlns:a16="http://schemas.microsoft.com/office/drawing/2014/main" id="{4817B70B-47C7-43DA-8024-8349A73D111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232772" y="5715000"/>
            <a:ext cx="1143000" cy="1143000"/>
          </a:xfrm>
          <a:prstGeom prst="rect">
            <a:avLst/>
          </a:prstGeom>
        </p:spPr>
      </p:pic>
      <p:pic>
        <p:nvPicPr>
          <p:cNvPr id="21" name="Picture 20" descr="A picture containing text, first-aid kit&#10;&#10;Description automatically generated">
            <a:extLst>
              <a:ext uri="{FF2B5EF4-FFF2-40B4-BE49-F238E27FC236}">
                <a16:creationId xmlns:a16="http://schemas.microsoft.com/office/drawing/2014/main" id="{C21BC4DE-2097-4F26-8480-BC5F1002A5D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895993" y="5735158"/>
            <a:ext cx="894875" cy="894875"/>
          </a:xfrm>
          <a:prstGeom prst="rect">
            <a:avLst/>
          </a:prstGeom>
        </p:spPr>
      </p:pic>
      <p:pic>
        <p:nvPicPr>
          <p:cNvPr id="23" name="Picture 22" descr="Icon&#10;&#10;Description automatically generated">
            <a:extLst>
              <a:ext uri="{FF2B5EF4-FFF2-40B4-BE49-F238E27FC236}">
                <a16:creationId xmlns:a16="http://schemas.microsoft.com/office/drawing/2014/main" id="{0507941C-28FB-4F1F-847D-B2360DA11A3E}"/>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328633" y="5908535"/>
            <a:ext cx="755929" cy="755929"/>
          </a:xfrm>
          <a:prstGeom prst="rect">
            <a:avLst/>
          </a:prstGeom>
        </p:spPr>
      </p:pic>
      <p:sp>
        <p:nvSpPr>
          <p:cNvPr id="7" name="Shape 127">
            <a:extLst>
              <a:ext uri="{FF2B5EF4-FFF2-40B4-BE49-F238E27FC236}">
                <a16:creationId xmlns:a16="http://schemas.microsoft.com/office/drawing/2014/main" id="{9D5463C5-32CE-4EEA-A41A-9CDC055E3C1E}"/>
              </a:ext>
            </a:extLst>
          </p:cNvPr>
          <p:cNvSpPr/>
          <p:nvPr/>
        </p:nvSpPr>
        <p:spPr>
          <a:xfrm>
            <a:off x="338733" y="1109703"/>
            <a:ext cx="72200" cy="504883"/>
          </a:xfrm>
          <a:prstGeom prst="rect">
            <a:avLst/>
          </a:prstGeom>
          <a:ln w="12700">
            <a:miter lim="400000"/>
          </a:ln>
          <a:extLst>
            <a:ext uri="{C572A759-6A51-4108-AA02-DFA0A04FC94B}">
              <ma14:wrappingTextBoxFlag xmlns:ma14="http://schemas.microsoft.com/office/mac/drawingml/2011/main" xmlns=""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pPr lvl="0"/>
            <a:endParaRPr lang="en-GB" sz="2812">
              <a:solidFill>
                <a:prstClr val="black"/>
              </a:solidFill>
            </a:endParaRPr>
          </a:p>
        </p:txBody>
      </p:sp>
      <p:sp>
        <p:nvSpPr>
          <p:cNvPr id="8" name="Shape 127">
            <a:extLst>
              <a:ext uri="{FF2B5EF4-FFF2-40B4-BE49-F238E27FC236}">
                <a16:creationId xmlns:a16="http://schemas.microsoft.com/office/drawing/2014/main" id="{E867DF45-1E7E-402D-82FE-A162C715602F}"/>
              </a:ext>
            </a:extLst>
          </p:cNvPr>
          <p:cNvSpPr/>
          <p:nvPr/>
        </p:nvSpPr>
        <p:spPr>
          <a:xfrm>
            <a:off x="338733" y="1109704"/>
            <a:ext cx="72200" cy="504883"/>
          </a:xfrm>
          <a:prstGeom prst="rect">
            <a:avLst/>
          </a:prstGeom>
          <a:ln w="12700">
            <a:miter lim="400000"/>
          </a:ln>
          <a:extLst>
            <a:ext uri="{C572A759-6A51-4108-AA02-DFA0A04FC94B}">
              <ma14:wrappingTextBoxFlag xmlns:ma14="http://schemas.microsoft.com/office/mac/drawingml/2011/main" xmlns=""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pPr defTabSz="914353"/>
            <a:endParaRPr sz="2812">
              <a:solidFill>
                <a:srgbClr val="B8BF0D"/>
              </a:solidFill>
              <a:latin typeface="Arial" panose="020B0604020202020204" pitchFamily="34" charset="0"/>
              <a:cs typeface="Arial" panose="020B0604020202020204" pitchFamily="34" charset="0"/>
            </a:endParaRPr>
          </a:p>
        </p:txBody>
      </p:sp>
      <p:sp>
        <p:nvSpPr>
          <p:cNvPr id="12" name="Shape 128">
            <a:extLst>
              <a:ext uri="{FF2B5EF4-FFF2-40B4-BE49-F238E27FC236}">
                <a16:creationId xmlns:a16="http://schemas.microsoft.com/office/drawing/2014/main" id="{2F6E0A0D-9052-4558-915E-92645D61A747}"/>
              </a:ext>
            </a:extLst>
          </p:cNvPr>
          <p:cNvSpPr/>
          <p:nvPr/>
        </p:nvSpPr>
        <p:spPr>
          <a:xfrm>
            <a:off x="580578" y="1533167"/>
            <a:ext cx="7735454" cy="3370731"/>
          </a:xfrm>
          <a:prstGeom prst="rect">
            <a:avLst/>
          </a:prstGeom>
          <a:ln w="12700">
            <a:miter lim="400000"/>
          </a:ln>
          <a:extLst>
            <a:ext uri="{C572A759-6A51-4108-AA02-DFA0A04FC94B}">
              <ma14:wrappingTextBoxFlag xmlns:ma14="http://schemas.microsoft.com/office/mac/drawingml/2011/main" xmlns="" val="1"/>
            </a:ext>
          </a:extLst>
        </p:spPr>
        <p:txBody>
          <a:bodyPr wrap="square" lIns="35719" tIns="35719" rIns="35719" bIns="35719" anchor="t">
            <a:spAutoFit/>
          </a:bodyPr>
          <a:lstStyle>
            <a:lvl1pPr algn="l">
              <a:defRPr sz="2700">
                <a:latin typeface="Futura Std"/>
                <a:ea typeface="Futura Std"/>
                <a:cs typeface="Futura Std"/>
                <a:sym typeface="Futura Std"/>
              </a:defRPr>
            </a:lvl1pPr>
          </a:lstStyle>
          <a:p>
            <a:pPr>
              <a:lnSpc>
                <a:spcPct val="120000"/>
              </a:lnSpc>
              <a:buSzPct val="75000"/>
              <a:defRPr sz="2700">
                <a:latin typeface="Futura Std"/>
                <a:ea typeface="Futura Std"/>
                <a:cs typeface="Futura Std"/>
                <a:sym typeface="Futura Std"/>
              </a:defRPr>
            </a:pPr>
            <a:r>
              <a:rPr lang="en-GB" sz="1850" b="1" dirty="0">
                <a:latin typeface="Arial"/>
                <a:cs typeface="Arial"/>
              </a:rPr>
              <a:t>Have you got an idea that you could turn into a business?</a:t>
            </a:r>
          </a:p>
          <a:p>
            <a:pPr>
              <a:lnSpc>
                <a:spcPct val="120000"/>
              </a:lnSpc>
              <a:buSzPct val="75000"/>
              <a:defRPr sz="2700">
                <a:latin typeface="Futura Std"/>
                <a:ea typeface="Futura Std"/>
                <a:cs typeface="Futura Std"/>
                <a:sym typeface="Futura Std"/>
              </a:defRPr>
            </a:pPr>
            <a:endParaRPr lang="en-GB" sz="1898" dirty="0">
              <a:latin typeface="Arial" panose="020B0604020202020204" pitchFamily="34" charset="0"/>
              <a:cs typeface="Arial" panose="020B0604020202020204" pitchFamily="34" charset="0"/>
            </a:endParaRPr>
          </a:p>
          <a:p>
            <a:pPr defTabSz="914353"/>
            <a:r>
              <a:rPr lang="en-GB" sz="1898" b="1" dirty="0">
                <a:solidFill>
                  <a:prstClr val="black"/>
                </a:solidFill>
                <a:latin typeface="Arial" panose="020B0604020202020204" pitchFamily="34" charset="0"/>
                <a:cs typeface="Arial" panose="020B0604020202020204" pitchFamily="34" charset="0"/>
              </a:rPr>
              <a:t>The Fiver Challenge will help put your idea into action and turn it into a business.</a:t>
            </a:r>
          </a:p>
          <a:p>
            <a:pPr defTabSz="914353"/>
            <a:endParaRPr lang="en-GB" sz="1898" b="1" dirty="0">
              <a:solidFill>
                <a:prstClr val="black"/>
              </a:solidFill>
              <a:latin typeface="Arial" panose="020B0604020202020204" pitchFamily="34" charset="0"/>
              <a:cs typeface="Arial" panose="020B0604020202020204" pitchFamily="34" charset="0"/>
            </a:endParaRPr>
          </a:p>
          <a:p>
            <a:pPr marL="342900" indent="-342900" defTabSz="914353">
              <a:buFont typeface="Arial" panose="020B0604020202020204" pitchFamily="34" charset="0"/>
              <a:buChar char="•"/>
            </a:pPr>
            <a:r>
              <a:rPr lang="en-GB" sz="1898" dirty="0">
                <a:solidFill>
                  <a:prstClr val="black"/>
                </a:solidFill>
                <a:latin typeface="Arial" panose="020B0604020202020204" pitchFamily="34" charset="0"/>
                <a:cs typeface="Arial" panose="020B0604020202020204" pitchFamily="34" charset="0"/>
              </a:rPr>
              <a:t>You will work in a team or independently </a:t>
            </a:r>
          </a:p>
          <a:p>
            <a:pPr marL="342900" indent="-342900" defTabSz="914353">
              <a:buFont typeface="Arial" panose="020B0604020202020204" pitchFamily="34" charset="0"/>
              <a:buChar char="•"/>
            </a:pPr>
            <a:r>
              <a:rPr lang="en-GB" sz="1898" dirty="0">
                <a:solidFill>
                  <a:prstClr val="black"/>
                </a:solidFill>
                <a:latin typeface="Arial" panose="020B0604020202020204" pitchFamily="34" charset="0"/>
                <a:cs typeface="Arial" panose="020B0604020202020204" pitchFamily="34" charset="0"/>
              </a:rPr>
              <a:t>You will get £5 to start you off with your idea</a:t>
            </a:r>
          </a:p>
          <a:p>
            <a:pPr marL="342900" indent="-342900" defTabSz="914353">
              <a:buFont typeface="Arial" panose="020B0604020202020204" pitchFamily="34" charset="0"/>
              <a:buChar char="•"/>
            </a:pPr>
            <a:r>
              <a:rPr lang="en-GB" sz="1898" dirty="0">
                <a:solidFill>
                  <a:prstClr val="black"/>
                </a:solidFill>
                <a:latin typeface="Arial" panose="020B0604020202020204" pitchFamily="34" charset="0"/>
                <a:cs typeface="Arial" panose="020B0604020202020204" pitchFamily="34" charset="0"/>
              </a:rPr>
              <a:t>There will be lots of support to help you to make it happen</a:t>
            </a:r>
          </a:p>
          <a:p>
            <a:pPr marL="342900" indent="-342900" defTabSz="914353">
              <a:buFont typeface="Arial" panose="020B0604020202020204" pitchFamily="34" charset="0"/>
              <a:buChar char="•"/>
            </a:pPr>
            <a:r>
              <a:rPr lang="en-GB" sz="1850" dirty="0">
                <a:latin typeface="Arial"/>
                <a:cs typeface="Arial"/>
              </a:rPr>
              <a:t>If you make a profit from selling your products or service you get to decide what to do with it</a:t>
            </a:r>
          </a:p>
          <a:p>
            <a:pPr defTabSz="914353"/>
            <a:endParaRPr lang="en-GB" sz="1850" dirty="0">
              <a:latin typeface="Arial"/>
              <a:cs typeface="Arial"/>
            </a:endParaRPr>
          </a:p>
        </p:txBody>
      </p:sp>
      <p:sp>
        <p:nvSpPr>
          <p:cNvPr id="13" name="Shape 127">
            <a:extLst>
              <a:ext uri="{FF2B5EF4-FFF2-40B4-BE49-F238E27FC236}">
                <a16:creationId xmlns:a16="http://schemas.microsoft.com/office/drawing/2014/main" id="{CC21EBB5-AB1F-4B84-9585-5F4713FE9A42}"/>
              </a:ext>
            </a:extLst>
          </p:cNvPr>
          <p:cNvSpPr/>
          <p:nvPr/>
        </p:nvSpPr>
        <p:spPr>
          <a:xfrm>
            <a:off x="410933" y="736065"/>
            <a:ext cx="6280316" cy="504883"/>
          </a:xfrm>
          <a:prstGeom prst="rect">
            <a:avLst/>
          </a:prstGeom>
          <a:ln w="12700">
            <a:miter lim="400000"/>
          </a:ln>
          <a:extLst>
            <a:ext uri="{C572A759-6A51-4108-AA02-DFA0A04FC94B}">
              <ma14:wrappingTextBoxFlag xmlns:ma14="http://schemas.microsoft.com/office/mac/drawingml/2011/main" xmlns="" val="1"/>
            </a:ext>
          </a:extLst>
        </p:spPr>
        <p:txBody>
          <a:bodyPr wrap="square" lIns="35719" tIns="35719" rIns="35719" bIns="35719" anchor="ctr">
            <a:spAutoFit/>
          </a:bodyPr>
          <a:lstStyle>
            <a:lvl1pPr algn="l">
              <a:defRPr sz="4000" b="1">
                <a:latin typeface="Futura Std"/>
                <a:ea typeface="Futura Std"/>
                <a:cs typeface="Futura Std"/>
                <a:sym typeface="Futura Std"/>
              </a:defRPr>
            </a:lvl1pPr>
          </a:lstStyle>
          <a:p>
            <a:pPr defTabSz="914353"/>
            <a:endParaRPr lang="en-US" sz="2812">
              <a:solidFill>
                <a:srgbClr val="B8BF0D"/>
              </a:solidFill>
              <a:latin typeface="Arial" panose="020B0604020202020204" pitchFamily="34" charset="0"/>
              <a:cs typeface="Arial" panose="020B0604020202020204" pitchFamily="34" charset="0"/>
            </a:endParaRPr>
          </a:p>
        </p:txBody>
      </p:sp>
      <p:sp>
        <p:nvSpPr>
          <p:cNvPr id="14" name="Shape 127">
            <a:extLst>
              <a:ext uri="{FF2B5EF4-FFF2-40B4-BE49-F238E27FC236}">
                <a16:creationId xmlns:a16="http://schemas.microsoft.com/office/drawing/2014/main" id="{4204A0EA-9CAB-09AA-3173-187425B1FD0E}"/>
              </a:ext>
            </a:extLst>
          </p:cNvPr>
          <p:cNvSpPr/>
          <p:nvPr/>
        </p:nvSpPr>
        <p:spPr>
          <a:xfrm>
            <a:off x="585225" y="736066"/>
            <a:ext cx="5001370" cy="504883"/>
          </a:xfrm>
          <a:prstGeom prst="rect">
            <a:avLst/>
          </a:prstGeom>
          <a:ln w="12700">
            <a:miter lim="400000"/>
          </a:ln>
          <a:extLst>
            <a:ext uri="{C572A759-6A51-4108-AA02-DFA0A04FC94B}">
              <ma14:wrappingTextBoxFlag xmlns:ma14="http://schemas.microsoft.com/office/mac/drawingml/2011/main" xmlns=""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pPr defTabSz="914353"/>
            <a:r>
              <a:rPr lang="en-US" sz="2812">
                <a:solidFill>
                  <a:srgbClr val="B8BF0D"/>
                </a:solidFill>
                <a:latin typeface="Arial" panose="020B0604020202020204" pitchFamily="34" charset="0"/>
                <a:cs typeface="Arial" panose="020B0604020202020204" pitchFamily="34" charset="0"/>
              </a:rPr>
              <a:t>What is the Fiver Challenge?</a:t>
            </a:r>
          </a:p>
        </p:txBody>
      </p:sp>
      <p:pic>
        <p:nvPicPr>
          <p:cNvPr id="16" name="Picture 15">
            <a:extLst>
              <a:ext uri="{FF2B5EF4-FFF2-40B4-BE49-F238E27FC236}">
                <a16:creationId xmlns:a16="http://schemas.microsoft.com/office/drawing/2014/main" id="{F28277AD-02A2-0057-2332-A0F1C278F168}"/>
              </a:ext>
            </a:extLst>
          </p:cNvPr>
          <p:cNvPicPr/>
          <p:nvPr/>
        </p:nvPicPr>
        <p:blipFill>
          <a:blip r:embed="rId7">
            <a:extLst>
              <a:ext uri="{28A0092B-C50C-407E-A947-70E740481C1C}">
                <a14:useLocalDpi xmlns:a14="http://schemas.microsoft.com/office/drawing/2010/main"/>
              </a:ext>
            </a:extLst>
          </a:blip>
          <a:srcRect/>
          <a:stretch>
            <a:fillRect/>
          </a:stretch>
        </p:blipFill>
        <p:spPr bwMode="auto">
          <a:xfrm>
            <a:off x="6979220" y="265533"/>
            <a:ext cx="1623296" cy="807219"/>
          </a:xfrm>
          <a:prstGeom prst="rect">
            <a:avLst/>
          </a:prstGeom>
          <a:noFill/>
        </p:spPr>
      </p:pic>
      <p:sp>
        <p:nvSpPr>
          <p:cNvPr id="2" name="Rectangle: Rounded Corners 1">
            <a:extLst>
              <a:ext uri="{FF2B5EF4-FFF2-40B4-BE49-F238E27FC236}">
                <a16:creationId xmlns:a16="http://schemas.microsoft.com/office/drawing/2014/main" id="{6905B4C2-E458-35AA-6210-375D66DEB4EB}"/>
              </a:ext>
            </a:extLst>
          </p:cNvPr>
          <p:cNvSpPr/>
          <p:nvPr/>
        </p:nvSpPr>
        <p:spPr>
          <a:xfrm>
            <a:off x="684817" y="4873445"/>
            <a:ext cx="7631215" cy="640664"/>
          </a:xfrm>
          <a:prstGeom prst="roundRect">
            <a:avLst/>
          </a:prstGeom>
          <a:solidFill>
            <a:srgbClr val="FF8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b="1" dirty="0">
                <a:latin typeface="Arial"/>
                <a:cs typeface="Arial"/>
              </a:rPr>
              <a:t>This year’s challenge is taking place from the 5</a:t>
            </a:r>
            <a:r>
              <a:rPr lang="en-GB" sz="1800" b="1" baseline="30000" dirty="0">
                <a:latin typeface="Arial"/>
                <a:cs typeface="Arial"/>
              </a:rPr>
              <a:t>th</a:t>
            </a:r>
            <a:r>
              <a:rPr lang="en-GB" sz="1800" b="1" dirty="0">
                <a:latin typeface="Arial"/>
                <a:cs typeface="Arial"/>
              </a:rPr>
              <a:t> – 30</a:t>
            </a:r>
            <a:r>
              <a:rPr lang="en-GB" sz="1800" b="1" baseline="30000" dirty="0">
                <a:latin typeface="Arial"/>
                <a:cs typeface="Arial"/>
              </a:rPr>
              <a:t>th</a:t>
            </a:r>
            <a:r>
              <a:rPr lang="en-GB" sz="1800" b="1" dirty="0">
                <a:latin typeface="Arial"/>
                <a:cs typeface="Arial"/>
              </a:rPr>
              <a:t> June!</a:t>
            </a:r>
          </a:p>
        </p:txBody>
      </p:sp>
    </p:spTree>
    <p:extLst>
      <p:ext uri="{BB962C8B-B14F-4D97-AF65-F5344CB8AC3E}">
        <p14:creationId xmlns:p14="http://schemas.microsoft.com/office/powerpoint/2010/main" val="1218524781"/>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811586-B18E-9D69-9C72-67C5CD1B8870}"/>
              </a:ext>
            </a:extLst>
          </p:cNvPr>
          <p:cNvPicPr>
            <a:picLocks noGrp="1" noRot="1" noChangeAspect="1" noMove="1" noResize="1" noEditPoints="1" noAdjustHandles="1" noChangeArrowheads="1" noChangeShapeType="1" noCrop="1"/>
          </p:cNvPicPr>
          <p:nvPr/>
        </p:nvPicPr>
        <p:blipFill>
          <a:blip r:embed="rId3"/>
          <a:stretch>
            <a:fillRect/>
          </a:stretch>
        </p:blipFill>
        <p:spPr>
          <a:xfrm>
            <a:off x="580578" y="2366650"/>
            <a:ext cx="7953375" cy="3810000"/>
          </a:xfrm>
          <a:prstGeom prst="rect">
            <a:avLst/>
          </a:prstGeom>
        </p:spPr>
      </p:pic>
      <p:sp>
        <p:nvSpPr>
          <p:cNvPr id="18" name="Rectangle: Rounded Corners 17">
            <a:extLst>
              <a:ext uri="{FF2B5EF4-FFF2-40B4-BE49-F238E27FC236}">
                <a16:creationId xmlns:a16="http://schemas.microsoft.com/office/drawing/2014/main" id="{DD121FDD-1D16-E230-F68D-C84141A54711}"/>
              </a:ext>
            </a:extLst>
          </p:cNvPr>
          <p:cNvSpPr/>
          <p:nvPr/>
        </p:nvSpPr>
        <p:spPr>
          <a:xfrm>
            <a:off x="4827818" y="6307143"/>
            <a:ext cx="4073234" cy="362217"/>
          </a:xfrm>
          <a:prstGeom prst="roundRect">
            <a:avLst/>
          </a:prstGeom>
          <a:solidFill>
            <a:srgbClr val="FF8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hape 127">
            <a:extLst>
              <a:ext uri="{FF2B5EF4-FFF2-40B4-BE49-F238E27FC236}">
                <a16:creationId xmlns:a16="http://schemas.microsoft.com/office/drawing/2014/main" id="{F6255366-0215-30D9-4DC6-BFAF6D30E669}"/>
              </a:ext>
            </a:extLst>
          </p:cNvPr>
          <p:cNvSpPr/>
          <p:nvPr/>
        </p:nvSpPr>
        <p:spPr>
          <a:xfrm>
            <a:off x="585225" y="736066"/>
            <a:ext cx="3510449" cy="504883"/>
          </a:xfrm>
          <a:prstGeom prst="rect">
            <a:avLst/>
          </a:prstGeom>
          <a:ln w="12700">
            <a:miter lim="400000"/>
          </a:ln>
          <a:extLst>
            <a:ext uri="{C572A759-6A51-4108-AA02-DFA0A04FC94B}">
              <ma14:wrappingTextBoxFlag xmlns:ma14="http://schemas.microsoft.com/office/mac/drawingml/2011/main" xmlns=""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pPr defTabSz="914353"/>
            <a:r>
              <a:rPr lang="en-US" sz="2812">
                <a:solidFill>
                  <a:srgbClr val="B8BF0D"/>
                </a:solidFill>
                <a:latin typeface="Arial" panose="020B0604020202020204" pitchFamily="34" charset="0"/>
                <a:cs typeface="Arial" panose="020B0604020202020204" pitchFamily="34" charset="0"/>
              </a:rPr>
              <a:t>The Four Week Plan</a:t>
            </a:r>
          </a:p>
        </p:txBody>
      </p:sp>
      <p:sp>
        <p:nvSpPr>
          <p:cNvPr id="19" name="Rectangle: Rounded Corners 18">
            <a:extLst>
              <a:ext uri="{FF2B5EF4-FFF2-40B4-BE49-F238E27FC236}">
                <a16:creationId xmlns:a16="http://schemas.microsoft.com/office/drawing/2014/main" id="{F897B57B-0467-22EC-C321-B7F524FCCBF3}"/>
              </a:ext>
            </a:extLst>
          </p:cNvPr>
          <p:cNvSpPr/>
          <p:nvPr/>
        </p:nvSpPr>
        <p:spPr>
          <a:xfrm>
            <a:off x="657948" y="3809854"/>
            <a:ext cx="3690955" cy="362216"/>
          </a:xfrm>
          <a:prstGeom prst="roundRect">
            <a:avLst/>
          </a:prstGeom>
          <a:solidFill>
            <a:srgbClr val="FF8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hape 128">
            <a:extLst>
              <a:ext uri="{FF2B5EF4-FFF2-40B4-BE49-F238E27FC236}">
                <a16:creationId xmlns:a16="http://schemas.microsoft.com/office/drawing/2014/main" id="{1128F375-EBA6-C3E0-8C05-FFD11AFFA049}"/>
              </a:ext>
            </a:extLst>
          </p:cNvPr>
          <p:cNvSpPr/>
          <p:nvPr/>
        </p:nvSpPr>
        <p:spPr>
          <a:xfrm>
            <a:off x="580578" y="1533167"/>
            <a:ext cx="7735454" cy="656911"/>
          </a:xfrm>
          <a:prstGeom prst="rect">
            <a:avLst/>
          </a:prstGeom>
          <a:ln w="12700">
            <a:miter lim="400000"/>
          </a:ln>
          <a:extLst>
            <a:ext uri="{C572A759-6A51-4108-AA02-DFA0A04FC94B}">
              <ma14:wrappingTextBoxFlag xmlns:ma14="http://schemas.microsoft.com/office/mac/drawingml/2011/main" xmlns="" val="1"/>
            </a:ext>
          </a:extLst>
        </p:spPr>
        <p:txBody>
          <a:bodyPr wrap="square" lIns="35719" tIns="35719" rIns="35719" bIns="35719">
            <a:spAutoFit/>
          </a:bodyPr>
          <a:lstStyle>
            <a:lvl1pPr algn="l">
              <a:defRPr sz="2700">
                <a:latin typeface="Futura Std"/>
                <a:ea typeface="Futura Std"/>
                <a:cs typeface="Futura Std"/>
                <a:sym typeface="Futura Std"/>
              </a:defRPr>
            </a:lvl1pPr>
          </a:lstStyle>
          <a:p>
            <a:r>
              <a:rPr lang="en-GB" sz="1900">
                <a:latin typeface="Arial" panose="020B0604020202020204" pitchFamily="34" charset="0"/>
                <a:cs typeface="Arial" panose="020B0604020202020204" pitchFamily="34" charset="0"/>
              </a:rPr>
              <a:t>You will be following the four week plan below, with lots of fun activities and competitions along the way, to help you start your business! </a:t>
            </a:r>
          </a:p>
        </p:txBody>
      </p:sp>
      <p:sp>
        <p:nvSpPr>
          <p:cNvPr id="14" name="TextBox 13">
            <a:extLst>
              <a:ext uri="{FF2B5EF4-FFF2-40B4-BE49-F238E27FC236}">
                <a16:creationId xmlns:a16="http://schemas.microsoft.com/office/drawing/2014/main" id="{8F5B5688-54EB-CDC8-7293-1CC3962566B0}"/>
              </a:ext>
            </a:extLst>
          </p:cNvPr>
          <p:cNvSpPr txBox="1"/>
          <p:nvPr/>
        </p:nvSpPr>
        <p:spPr>
          <a:xfrm>
            <a:off x="827584" y="3848614"/>
            <a:ext cx="2204771" cy="284693"/>
          </a:xfrm>
          <a:prstGeom prst="rect">
            <a:avLst/>
          </a:prstGeom>
          <a:noFill/>
        </p:spPr>
        <p:txBody>
          <a:bodyPr wrap="none" rtlCol="0">
            <a:spAutoFit/>
          </a:bodyPr>
          <a:lstStyle/>
          <a:p>
            <a:r>
              <a:rPr lang="en-GB" sz="1250" b="1" dirty="0">
                <a:solidFill>
                  <a:schemeClr val="bg1">
                    <a:lumMod val="95000"/>
                  </a:schemeClr>
                </a:solidFill>
                <a:latin typeface="Arial" panose="020B0604020202020204" pitchFamily="34" charset="0"/>
                <a:cs typeface="Arial" panose="020B0604020202020204" pitchFamily="34" charset="0"/>
              </a:rPr>
              <a:t>Week 1: Logo Competition</a:t>
            </a:r>
          </a:p>
        </p:txBody>
      </p:sp>
      <p:sp>
        <p:nvSpPr>
          <p:cNvPr id="15" name="Rectangle: Rounded Corners 14">
            <a:extLst>
              <a:ext uri="{FF2B5EF4-FFF2-40B4-BE49-F238E27FC236}">
                <a16:creationId xmlns:a16="http://schemas.microsoft.com/office/drawing/2014/main" id="{B1BEE18E-36B2-2346-2648-4E6D5D4C0063}"/>
              </a:ext>
            </a:extLst>
          </p:cNvPr>
          <p:cNvSpPr/>
          <p:nvPr/>
        </p:nvSpPr>
        <p:spPr>
          <a:xfrm>
            <a:off x="4795098" y="3809854"/>
            <a:ext cx="4105954" cy="362216"/>
          </a:xfrm>
          <a:prstGeom prst="roundRect">
            <a:avLst/>
          </a:prstGeom>
          <a:solidFill>
            <a:srgbClr val="FF8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2A2FDA63-FAFF-0726-CB3E-2D511DFEE8DD}"/>
              </a:ext>
            </a:extLst>
          </p:cNvPr>
          <p:cNvSpPr txBox="1"/>
          <p:nvPr/>
        </p:nvSpPr>
        <p:spPr>
          <a:xfrm>
            <a:off x="4995496" y="3848614"/>
            <a:ext cx="3905556" cy="284693"/>
          </a:xfrm>
          <a:prstGeom prst="rect">
            <a:avLst/>
          </a:prstGeom>
          <a:noFill/>
        </p:spPr>
        <p:txBody>
          <a:bodyPr wrap="none" rtlCol="0">
            <a:spAutoFit/>
          </a:bodyPr>
          <a:lstStyle/>
          <a:p>
            <a:r>
              <a:rPr lang="en-GB" sz="1250" b="1" dirty="0">
                <a:solidFill>
                  <a:schemeClr val="bg1">
                    <a:lumMod val="95000"/>
                  </a:schemeClr>
                </a:solidFill>
                <a:latin typeface="Arial" panose="020B0604020202020204" pitchFamily="34" charset="0"/>
                <a:cs typeface="Arial" panose="020B0604020202020204" pitchFamily="34" charset="0"/>
              </a:rPr>
              <a:t>Week 2:  Prepare for the Sales Pitch Competition</a:t>
            </a:r>
          </a:p>
        </p:txBody>
      </p:sp>
      <p:sp>
        <p:nvSpPr>
          <p:cNvPr id="17" name="TextBox 16">
            <a:extLst>
              <a:ext uri="{FF2B5EF4-FFF2-40B4-BE49-F238E27FC236}">
                <a16:creationId xmlns:a16="http://schemas.microsoft.com/office/drawing/2014/main" id="{EE799D80-3E41-8FF8-997F-DE38B8792500}"/>
              </a:ext>
            </a:extLst>
          </p:cNvPr>
          <p:cNvSpPr txBox="1"/>
          <p:nvPr/>
        </p:nvSpPr>
        <p:spPr>
          <a:xfrm>
            <a:off x="4995496" y="6353883"/>
            <a:ext cx="2446824" cy="284693"/>
          </a:xfrm>
          <a:prstGeom prst="rect">
            <a:avLst/>
          </a:prstGeom>
          <a:noFill/>
        </p:spPr>
        <p:txBody>
          <a:bodyPr wrap="none" rtlCol="0">
            <a:spAutoFit/>
          </a:bodyPr>
          <a:lstStyle/>
          <a:p>
            <a:r>
              <a:rPr lang="en-GB" sz="1250" b="1">
                <a:solidFill>
                  <a:schemeClr val="bg1">
                    <a:lumMod val="95000"/>
                  </a:schemeClr>
                </a:solidFill>
                <a:latin typeface="Arial" panose="020B0604020202020204" pitchFamily="34" charset="0"/>
                <a:cs typeface="Arial" panose="020B0604020202020204" pitchFamily="34" charset="0"/>
              </a:rPr>
              <a:t>Week 4: National Competition</a:t>
            </a:r>
          </a:p>
        </p:txBody>
      </p:sp>
      <p:sp>
        <p:nvSpPr>
          <p:cNvPr id="20" name="Rectangle: Rounded Corners 19">
            <a:extLst>
              <a:ext uri="{FF2B5EF4-FFF2-40B4-BE49-F238E27FC236}">
                <a16:creationId xmlns:a16="http://schemas.microsoft.com/office/drawing/2014/main" id="{D35C41E1-28FE-6E50-EC42-670897B03328}"/>
              </a:ext>
            </a:extLst>
          </p:cNvPr>
          <p:cNvSpPr/>
          <p:nvPr/>
        </p:nvSpPr>
        <p:spPr>
          <a:xfrm>
            <a:off x="657948" y="6280457"/>
            <a:ext cx="3690955" cy="362216"/>
          </a:xfrm>
          <a:prstGeom prst="roundRect">
            <a:avLst/>
          </a:prstGeom>
          <a:solidFill>
            <a:srgbClr val="FF8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extBox 20">
            <a:extLst>
              <a:ext uri="{FF2B5EF4-FFF2-40B4-BE49-F238E27FC236}">
                <a16:creationId xmlns:a16="http://schemas.microsoft.com/office/drawing/2014/main" id="{27C7F97C-2C15-134C-9B03-DEDAF260AC45}"/>
              </a:ext>
            </a:extLst>
          </p:cNvPr>
          <p:cNvSpPr txBox="1"/>
          <p:nvPr/>
        </p:nvSpPr>
        <p:spPr>
          <a:xfrm>
            <a:off x="827584" y="6315122"/>
            <a:ext cx="2672848" cy="284693"/>
          </a:xfrm>
          <a:prstGeom prst="rect">
            <a:avLst/>
          </a:prstGeom>
          <a:noFill/>
        </p:spPr>
        <p:txBody>
          <a:bodyPr wrap="none" rtlCol="0">
            <a:spAutoFit/>
          </a:bodyPr>
          <a:lstStyle/>
          <a:p>
            <a:r>
              <a:rPr lang="en-GB" sz="1250" b="1" dirty="0">
                <a:solidFill>
                  <a:schemeClr val="bg1">
                    <a:lumMod val="95000"/>
                  </a:schemeClr>
                </a:solidFill>
                <a:latin typeface="Arial" panose="020B0604020202020204" pitchFamily="34" charset="0"/>
                <a:cs typeface="Arial" panose="020B0604020202020204" pitchFamily="34" charset="0"/>
              </a:rPr>
              <a:t>Week 3: Sales Pitch Competition</a:t>
            </a:r>
          </a:p>
        </p:txBody>
      </p:sp>
      <p:pic>
        <p:nvPicPr>
          <p:cNvPr id="22" name="Picture 21">
            <a:extLst>
              <a:ext uri="{FF2B5EF4-FFF2-40B4-BE49-F238E27FC236}">
                <a16:creationId xmlns:a16="http://schemas.microsoft.com/office/drawing/2014/main" id="{54166AC3-09C2-22B2-9204-70063DF6A935}"/>
              </a:ext>
            </a:extLst>
          </p:cNvPr>
          <p:cNvPicPr/>
          <p:nvPr/>
        </p:nvPicPr>
        <p:blipFill>
          <a:blip r:embed="rId4">
            <a:extLst>
              <a:ext uri="{28A0092B-C50C-407E-A947-70E740481C1C}">
                <a14:useLocalDpi xmlns:a14="http://schemas.microsoft.com/office/drawing/2010/main"/>
              </a:ext>
            </a:extLst>
          </a:blip>
          <a:srcRect/>
          <a:stretch>
            <a:fillRect/>
          </a:stretch>
        </p:blipFill>
        <p:spPr bwMode="auto">
          <a:xfrm>
            <a:off x="6979220" y="265533"/>
            <a:ext cx="1623296" cy="807219"/>
          </a:xfrm>
          <a:prstGeom prst="rect">
            <a:avLst/>
          </a:prstGeom>
          <a:noFill/>
        </p:spPr>
      </p:pic>
    </p:spTree>
    <p:extLst>
      <p:ext uri="{BB962C8B-B14F-4D97-AF65-F5344CB8AC3E}">
        <p14:creationId xmlns:p14="http://schemas.microsoft.com/office/powerpoint/2010/main" val="1454855610"/>
      </p:ext>
    </p:extLst>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Shape 121"/>
          <p:cNvSpPr/>
          <p:nvPr/>
        </p:nvSpPr>
        <p:spPr>
          <a:xfrm>
            <a:off x="-1491" y="5343661"/>
            <a:ext cx="9139945" cy="1514339"/>
          </a:xfrm>
          <a:prstGeom prst="rect">
            <a:avLst/>
          </a:prstGeom>
          <a:solidFill>
            <a:srgbClr val="B8BF0D"/>
          </a:solidFill>
          <a:ln w="12700" cap="flat">
            <a:noFill/>
            <a:miter lim="400000"/>
          </a:ln>
          <a:effectLst/>
        </p:spPr>
        <p:txBody>
          <a:bodyPr wrap="square" lIns="35719" tIns="35719" rIns="35719" bIns="35719" numCol="1" anchor="ctr">
            <a:noAutofit/>
          </a:bodyPr>
          <a:lstStyle/>
          <a:p>
            <a:pPr>
              <a:defRPr sz="2400">
                <a:solidFill>
                  <a:srgbClr val="FFFFFF"/>
                </a:solidFill>
              </a:defRPr>
            </a:pPr>
            <a:endParaRPr sz="1687"/>
          </a:p>
        </p:txBody>
      </p:sp>
      <p:sp>
        <p:nvSpPr>
          <p:cNvPr id="122" name="Shape 122"/>
          <p:cNvSpPr/>
          <p:nvPr/>
        </p:nvSpPr>
        <p:spPr>
          <a:xfrm>
            <a:off x="209041" y="5632015"/>
            <a:ext cx="8718880" cy="93762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5719" tIns="35719" rIns="35719" bIns="35719" numCol="1" anchor="ctr">
            <a:spAutoFit/>
          </a:bodyPr>
          <a:lstStyle>
            <a:lvl1pPr algn="l">
              <a:defRPr sz="4000" b="1">
                <a:solidFill>
                  <a:srgbClr val="FFFFFF"/>
                </a:solidFill>
                <a:latin typeface="Futura Std"/>
                <a:ea typeface="Futura Std"/>
                <a:cs typeface="Futura Std"/>
                <a:sym typeface="Futura Std"/>
              </a:defRPr>
            </a:lvl1pPr>
          </a:lstStyle>
          <a:p>
            <a:pPr algn="ctr"/>
            <a:r>
              <a:rPr lang="en-US" sz="2800">
                <a:latin typeface="Arial" panose="020B0604020202020204" pitchFamily="34" charset="0"/>
                <a:cs typeface="Arial" panose="020B0604020202020204" pitchFamily="34" charset="0"/>
              </a:rPr>
              <a:t>Introductory activity</a:t>
            </a:r>
          </a:p>
          <a:p>
            <a:pPr algn="ctr"/>
            <a:r>
              <a:rPr lang="en-US" sz="2800" i="1">
                <a:latin typeface="Arial" panose="020B0604020202020204" pitchFamily="34" charset="0"/>
                <a:cs typeface="Arial" panose="020B0604020202020204" pitchFamily="34" charset="0"/>
              </a:rPr>
              <a:t>What is an entrepreneur?</a:t>
            </a:r>
          </a:p>
        </p:txBody>
      </p:sp>
      <p:sp>
        <p:nvSpPr>
          <p:cNvPr id="2" name="Rectangle 1">
            <a:extLst>
              <a:ext uri="{FF2B5EF4-FFF2-40B4-BE49-F238E27FC236}">
                <a16:creationId xmlns:a16="http://schemas.microsoft.com/office/drawing/2014/main" id="{87C15746-D8E4-4C12-B167-060CBAAC713A}"/>
              </a:ext>
            </a:extLst>
          </p:cNvPr>
          <p:cNvSpPr/>
          <p:nvPr/>
        </p:nvSpPr>
        <p:spPr>
          <a:xfrm>
            <a:off x="4450813" y="3244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3" name="Rectangle 2">
            <a:extLst>
              <a:ext uri="{FF2B5EF4-FFF2-40B4-BE49-F238E27FC236}">
                <a16:creationId xmlns:a16="http://schemas.microsoft.com/office/drawing/2014/main" id="{07E90240-F217-480E-8E9D-BAE84525550E}"/>
              </a:ext>
            </a:extLst>
          </p:cNvPr>
          <p:cNvSpPr/>
          <p:nvPr/>
        </p:nvSpPr>
        <p:spPr>
          <a:xfrm>
            <a:off x="4450813" y="3244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4" name="Rectangle 3">
            <a:extLst>
              <a:ext uri="{FF2B5EF4-FFF2-40B4-BE49-F238E27FC236}">
                <a16:creationId xmlns:a16="http://schemas.microsoft.com/office/drawing/2014/main" id="{C3CF9F45-C72A-4F41-BD31-BD9EFA17D62C}"/>
              </a:ext>
            </a:extLst>
          </p:cNvPr>
          <p:cNvSpPr/>
          <p:nvPr/>
        </p:nvSpPr>
        <p:spPr>
          <a:xfrm>
            <a:off x="4450813" y="3244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pic>
        <p:nvPicPr>
          <p:cNvPr id="5" name="Picture 4" descr="A picture containing text, crowd&#10;&#10;Description automatically generated">
            <a:extLst>
              <a:ext uri="{FF2B5EF4-FFF2-40B4-BE49-F238E27FC236}">
                <a16:creationId xmlns:a16="http://schemas.microsoft.com/office/drawing/2014/main" id="{58D30853-06F2-9A03-E8C6-EA5022871B6F}"/>
              </a:ext>
            </a:extLst>
          </p:cNvPr>
          <p:cNvPicPr>
            <a:picLocks noChangeAspect="1"/>
          </p:cNvPicPr>
          <p:nvPr/>
        </p:nvPicPr>
        <p:blipFill rotWithShape="1">
          <a:blip r:embed="rId3">
            <a:extLst>
              <a:ext uri="{28A0092B-C50C-407E-A947-70E740481C1C}">
                <a14:useLocalDpi xmlns:a14="http://schemas.microsoft.com/office/drawing/2010/main" val="0"/>
              </a:ext>
            </a:extLst>
          </a:blip>
          <a:srcRect l="11639" r="25697" b="27393"/>
          <a:stretch/>
        </p:blipFill>
        <p:spPr>
          <a:xfrm>
            <a:off x="0" y="-74428"/>
            <a:ext cx="9144000" cy="5535833"/>
          </a:xfrm>
          <a:prstGeom prst="rect">
            <a:avLst/>
          </a:prstGeom>
        </p:spPr>
      </p:pic>
    </p:spTree>
    <p:extLst>
      <p:ext uri="{BB962C8B-B14F-4D97-AF65-F5344CB8AC3E}">
        <p14:creationId xmlns:p14="http://schemas.microsoft.com/office/powerpoint/2010/main" val="30910559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A picture containing text, clipart&#10;&#10;Description automatically generated">
            <a:extLst>
              <a:ext uri="{FF2B5EF4-FFF2-40B4-BE49-F238E27FC236}">
                <a16:creationId xmlns:a16="http://schemas.microsoft.com/office/drawing/2014/main" id="{CD4F87D5-1520-4E91-A6DC-7CA1DD6B72D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93033" y="5929641"/>
            <a:ext cx="824453" cy="824453"/>
          </a:xfrm>
          <a:prstGeom prst="rect">
            <a:avLst/>
          </a:prstGeom>
        </p:spPr>
      </p:pic>
      <p:pic>
        <p:nvPicPr>
          <p:cNvPr id="19" name="Picture 18" descr="Icon&#10;&#10;Description automatically generated">
            <a:extLst>
              <a:ext uri="{FF2B5EF4-FFF2-40B4-BE49-F238E27FC236}">
                <a16:creationId xmlns:a16="http://schemas.microsoft.com/office/drawing/2014/main" id="{4817B70B-47C7-43DA-8024-8349A73D111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232772" y="5715000"/>
            <a:ext cx="1143000" cy="1143000"/>
          </a:xfrm>
          <a:prstGeom prst="rect">
            <a:avLst/>
          </a:prstGeom>
        </p:spPr>
      </p:pic>
      <p:pic>
        <p:nvPicPr>
          <p:cNvPr id="21" name="Picture 20" descr="A picture containing text, first-aid kit&#10;&#10;Description automatically generated">
            <a:extLst>
              <a:ext uri="{FF2B5EF4-FFF2-40B4-BE49-F238E27FC236}">
                <a16:creationId xmlns:a16="http://schemas.microsoft.com/office/drawing/2014/main" id="{C21BC4DE-2097-4F26-8480-BC5F1002A5D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895993" y="5735158"/>
            <a:ext cx="894875" cy="894875"/>
          </a:xfrm>
          <a:prstGeom prst="rect">
            <a:avLst/>
          </a:prstGeom>
        </p:spPr>
      </p:pic>
      <p:pic>
        <p:nvPicPr>
          <p:cNvPr id="23" name="Picture 22" descr="Icon&#10;&#10;Description automatically generated">
            <a:extLst>
              <a:ext uri="{FF2B5EF4-FFF2-40B4-BE49-F238E27FC236}">
                <a16:creationId xmlns:a16="http://schemas.microsoft.com/office/drawing/2014/main" id="{0507941C-28FB-4F1F-847D-B2360DA11A3E}"/>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328633" y="5908535"/>
            <a:ext cx="755929" cy="755929"/>
          </a:xfrm>
          <a:prstGeom prst="rect">
            <a:avLst/>
          </a:prstGeom>
        </p:spPr>
      </p:pic>
      <p:pic>
        <p:nvPicPr>
          <p:cNvPr id="16" name="Picture 15">
            <a:extLst>
              <a:ext uri="{FF2B5EF4-FFF2-40B4-BE49-F238E27FC236}">
                <a16:creationId xmlns:a16="http://schemas.microsoft.com/office/drawing/2014/main" id="{BB8D28CA-CA5A-93F4-88F0-E18BDF4940D8}"/>
              </a:ext>
            </a:extLst>
          </p:cNvPr>
          <p:cNvPicPr/>
          <p:nvPr/>
        </p:nvPicPr>
        <p:blipFill>
          <a:blip r:embed="rId7">
            <a:extLst>
              <a:ext uri="{28A0092B-C50C-407E-A947-70E740481C1C}">
                <a14:useLocalDpi xmlns:a14="http://schemas.microsoft.com/office/drawing/2010/main"/>
              </a:ext>
            </a:extLst>
          </a:blip>
          <a:srcRect/>
          <a:stretch>
            <a:fillRect/>
          </a:stretch>
        </p:blipFill>
        <p:spPr bwMode="auto">
          <a:xfrm>
            <a:off x="6979220" y="265533"/>
            <a:ext cx="1623296" cy="807219"/>
          </a:xfrm>
          <a:prstGeom prst="rect">
            <a:avLst/>
          </a:prstGeom>
          <a:noFill/>
        </p:spPr>
      </p:pic>
      <p:sp>
        <p:nvSpPr>
          <p:cNvPr id="18" name="Shape 157">
            <a:extLst>
              <a:ext uri="{FF2B5EF4-FFF2-40B4-BE49-F238E27FC236}">
                <a16:creationId xmlns:a16="http://schemas.microsoft.com/office/drawing/2014/main" id="{DA5C022F-C6DA-6860-0E9E-4319E2365545}"/>
              </a:ext>
            </a:extLst>
          </p:cNvPr>
          <p:cNvSpPr/>
          <p:nvPr/>
        </p:nvSpPr>
        <p:spPr>
          <a:xfrm>
            <a:off x="368458" y="563324"/>
            <a:ext cx="1625446" cy="441468"/>
          </a:xfrm>
          <a:prstGeom prst="rect">
            <a:avLst/>
          </a:prstGeom>
          <a:ln w="12700">
            <a:miter lim="400000"/>
          </a:ln>
          <a:extLst>
            <a:ext uri="{C572A759-6A51-4108-AA02-DFA0A04FC94B}">
              <ma14:wrappingTextBoxFlag xmlns="" xmlns:ma14="http://schemas.microsoft.com/office/mac/drawingml/2011/main"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pPr defTabSz="410751" hangingPunct="0"/>
            <a:r>
              <a:rPr lang="en-GB" sz="2400" kern="0">
                <a:solidFill>
                  <a:srgbClr val="B8BF0D"/>
                </a:solidFill>
                <a:latin typeface="Arial" panose="020B0604020202020204" pitchFamily="34" charset="0"/>
                <a:cs typeface="Arial" panose="020B0604020202020204" pitchFamily="34" charset="0"/>
              </a:rPr>
              <a:t>Who am I?</a:t>
            </a:r>
            <a:endParaRPr sz="2400" kern="0">
              <a:solidFill>
                <a:srgbClr val="B8BF0D"/>
              </a:solidFill>
              <a:latin typeface="Arial" panose="020B0604020202020204" pitchFamily="34" charset="0"/>
              <a:cs typeface="Arial" panose="020B0604020202020204" pitchFamily="34" charset="0"/>
            </a:endParaRPr>
          </a:p>
        </p:txBody>
      </p:sp>
      <p:pic>
        <p:nvPicPr>
          <p:cNvPr id="1038" name="Picture 14" descr="Who is Harpreet Kaur on The Apprentice?">
            <a:extLst>
              <a:ext uri="{FF2B5EF4-FFF2-40B4-BE49-F238E27FC236}">
                <a16:creationId xmlns:a16="http://schemas.microsoft.com/office/drawing/2014/main" id="{E190992B-DA31-B10D-2B60-BA5CBB4A1A3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584355" y="1469116"/>
            <a:ext cx="2234625" cy="280464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LEMONADE DAY SUPER STAR AND TEEN ENTREPRENEUR MIKAILA ULMER LAUNCHES HER  FIRST BOOK, BEE FEARLESS: DREAM LIKE A KID, AND WE ARE SO VERY PROUD OF HER  SWEET SUCCESS! | Lemonade Day">
            <a:extLst>
              <a:ext uri="{FF2B5EF4-FFF2-40B4-BE49-F238E27FC236}">
                <a16:creationId xmlns:a16="http://schemas.microsoft.com/office/drawing/2014/main" id="{8081CD1D-0353-A0C4-2C0A-3D3E54B72ED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70400" y="1456816"/>
            <a:ext cx="2108820" cy="281176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eet Omari McQueen, 10 year old CEO of Dipalicious - afrocultureblog.com">
            <a:extLst>
              <a:ext uri="{FF2B5EF4-FFF2-40B4-BE49-F238E27FC236}">
                <a16:creationId xmlns:a16="http://schemas.microsoft.com/office/drawing/2014/main" id="{23B3460A-64F1-599A-2C93-DA30D2859690}"/>
              </a:ext>
            </a:extLst>
          </p:cNvPr>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9754" r="5206"/>
          <a:stretch/>
        </p:blipFill>
        <p:spPr bwMode="auto">
          <a:xfrm>
            <a:off x="156671" y="1474298"/>
            <a:ext cx="2376264" cy="279427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Steven Bartlett becomes youngest Dragon in Dragons' Den history - Extra.ie">
            <a:extLst>
              <a:ext uri="{FF2B5EF4-FFF2-40B4-BE49-F238E27FC236}">
                <a16:creationId xmlns:a16="http://schemas.microsoft.com/office/drawing/2014/main" id="{DD388181-A749-AC08-B936-4186C0C7C81F}"/>
              </a:ext>
            </a:extLst>
          </p:cNvPr>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30680" r="30208"/>
          <a:stretch/>
        </p:blipFill>
        <p:spPr bwMode="auto">
          <a:xfrm>
            <a:off x="7030640" y="1456816"/>
            <a:ext cx="1885268" cy="281176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71E1B4E-B805-5FB5-A8DD-C7BA5DBDE187}"/>
              </a:ext>
            </a:extLst>
          </p:cNvPr>
          <p:cNvSpPr txBox="1"/>
          <p:nvPr/>
        </p:nvSpPr>
        <p:spPr>
          <a:xfrm>
            <a:off x="246980" y="4424156"/>
            <a:ext cx="1746924" cy="830997"/>
          </a:xfrm>
          <a:prstGeom prst="rect">
            <a:avLst/>
          </a:prstGeom>
          <a:noFill/>
        </p:spPr>
        <p:txBody>
          <a:bodyPr wrap="square">
            <a:spAutoFit/>
          </a:bodyPr>
          <a:lstStyle/>
          <a:p>
            <a:r>
              <a:rPr lang="en-GB" sz="2400" b="1" dirty="0">
                <a:latin typeface="Arial" panose="020B0604020202020204" pitchFamily="34" charset="0"/>
                <a:cs typeface="Arial" panose="020B0604020202020204" pitchFamily="34" charset="0"/>
              </a:rPr>
              <a:t>Omari McQueen </a:t>
            </a:r>
          </a:p>
        </p:txBody>
      </p:sp>
      <p:sp>
        <p:nvSpPr>
          <p:cNvPr id="5" name="TextBox 4">
            <a:extLst>
              <a:ext uri="{FF2B5EF4-FFF2-40B4-BE49-F238E27FC236}">
                <a16:creationId xmlns:a16="http://schemas.microsoft.com/office/drawing/2014/main" id="{1B7F9D88-74F9-897D-8EBF-2D022BF6961D}"/>
              </a:ext>
            </a:extLst>
          </p:cNvPr>
          <p:cNvSpPr txBox="1"/>
          <p:nvPr/>
        </p:nvSpPr>
        <p:spPr>
          <a:xfrm>
            <a:off x="2825076" y="4424156"/>
            <a:ext cx="1746924" cy="830997"/>
          </a:xfrm>
          <a:prstGeom prst="rect">
            <a:avLst/>
          </a:prstGeom>
          <a:noFill/>
        </p:spPr>
        <p:txBody>
          <a:bodyPr wrap="square">
            <a:spAutoFit/>
          </a:bodyPr>
          <a:lstStyle/>
          <a:p>
            <a:r>
              <a:rPr lang="en-GB" sz="2400" b="1" dirty="0">
                <a:latin typeface="Arial" panose="020B0604020202020204" pitchFamily="34" charset="0"/>
                <a:cs typeface="Arial" panose="020B0604020202020204" pitchFamily="34" charset="0"/>
              </a:rPr>
              <a:t>Harpreet Kaur</a:t>
            </a:r>
          </a:p>
        </p:txBody>
      </p:sp>
      <p:sp>
        <p:nvSpPr>
          <p:cNvPr id="6" name="TextBox 5">
            <a:extLst>
              <a:ext uri="{FF2B5EF4-FFF2-40B4-BE49-F238E27FC236}">
                <a16:creationId xmlns:a16="http://schemas.microsoft.com/office/drawing/2014/main" id="{7B77B207-3D6D-AE4E-DD54-26278A3A17ED}"/>
              </a:ext>
            </a:extLst>
          </p:cNvPr>
          <p:cNvSpPr txBox="1"/>
          <p:nvPr/>
        </p:nvSpPr>
        <p:spPr>
          <a:xfrm>
            <a:off x="5149069" y="4439133"/>
            <a:ext cx="1746924" cy="830997"/>
          </a:xfrm>
          <a:prstGeom prst="rect">
            <a:avLst/>
          </a:prstGeom>
          <a:noFill/>
        </p:spPr>
        <p:txBody>
          <a:bodyPr wrap="square">
            <a:spAutoFit/>
          </a:bodyPr>
          <a:lstStyle/>
          <a:p>
            <a:r>
              <a:rPr lang="en-GB" sz="2400" b="1" dirty="0">
                <a:latin typeface="Arial" panose="020B0604020202020204" pitchFamily="34" charset="0"/>
                <a:cs typeface="Arial" panose="020B0604020202020204" pitchFamily="34" charset="0"/>
              </a:rPr>
              <a:t>Makaila Ulmer </a:t>
            </a:r>
          </a:p>
        </p:txBody>
      </p:sp>
      <p:sp>
        <p:nvSpPr>
          <p:cNvPr id="7" name="TextBox 6">
            <a:extLst>
              <a:ext uri="{FF2B5EF4-FFF2-40B4-BE49-F238E27FC236}">
                <a16:creationId xmlns:a16="http://schemas.microsoft.com/office/drawing/2014/main" id="{B36B4674-40FC-96F5-C216-58D3436ECD1A}"/>
              </a:ext>
            </a:extLst>
          </p:cNvPr>
          <p:cNvSpPr txBox="1"/>
          <p:nvPr/>
        </p:nvSpPr>
        <p:spPr>
          <a:xfrm>
            <a:off x="7168984" y="4424155"/>
            <a:ext cx="1746924" cy="830997"/>
          </a:xfrm>
          <a:prstGeom prst="rect">
            <a:avLst/>
          </a:prstGeom>
          <a:noFill/>
        </p:spPr>
        <p:txBody>
          <a:bodyPr wrap="square">
            <a:spAutoFit/>
          </a:bodyPr>
          <a:lstStyle/>
          <a:p>
            <a:r>
              <a:rPr lang="en-GB" sz="2400" b="1" dirty="0">
                <a:latin typeface="Arial" panose="020B0604020202020204" pitchFamily="34" charset="0"/>
                <a:cs typeface="Arial" panose="020B0604020202020204" pitchFamily="34" charset="0"/>
              </a:rPr>
              <a:t>Steven Bartlett </a:t>
            </a:r>
          </a:p>
        </p:txBody>
      </p:sp>
    </p:spTree>
    <p:extLst>
      <p:ext uri="{BB962C8B-B14F-4D97-AF65-F5344CB8AC3E}">
        <p14:creationId xmlns:p14="http://schemas.microsoft.com/office/powerpoint/2010/main" val="2546670595"/>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Shape 130"/>
          <p:cNvSpPr/>
          <p:nvPr/>
        </p:nvSpPr>
        <p:spPr>
          <a:xfrm>
            <a:off x="539552" y="1533167"/>
            <a:ext cx="8007296" cy="682816"/>
          </a:xfrm>
          <a:prstGeom prst="rect">
            <a:avLst/>
          </a:prstGeom>
          <a:ln w="12700">
            <a:miter lim="400000"/>
          </a:ln>
          <a:extLst>
            <a:ext uri="{C572A759-6A51-4108-AA02-DFA0A04FC94B}">
              <ma14:wrappingTextBoxFlag xmlns:ma14="http://schemas.microsoft.com/office/mac/drawingml/2011/main" xmlns="" val="1"/>
            </a:ext>
          </a:extLst>
        </p:spPr>
        <p:txBody>
          <a:bodyPr wrap="square" lIns="35719" tIns="35719" rIns="35719" bIns="35719" anchor="t">
            <a:spAutoFit/>
          </a:bodyPr>
          <a:lstStyle/>
          <a:p>
            <a:endParaRPr lang="en-US" sz="1900">
              <a:solidFill>
                <a:prstClr val="black"/>
              </a:solidFill>
              <a:latin typeface="Arial" panose="020B0604020202020204" pitchFamily="34" charset="0"/>
              <a:cs typeface="Arial" panose="020B0604020202020204" pitchFamily="34" charset="0"/>
            </a:endParaRPr>
          </a:p>
          <a:p>
            <a:pPr>
              <a:lnSpc>
                <a:spcPct val="120000"/>
              </a:lnSpc>
              <a:buSzPct val="75000"/>
              <a:defRPr sz="2700">
                <a:latin typeface="Futura Std"/>
                <a:ea typeface="Futura Std"/>
                <a:cs typeface="Futura Std"/>
                <a:sym typeface="Futura Std"/>
              </a:defRPr>
            </a:pPr>
            <a:r>
              <a:rPr lang="en-GB" sz="1898">
                <a:latin typeface="Arial" panose="020B0604020202020204" pitchFamily="34" charset="0"/>
                <a:cs typeface="Arial" panose="020B0604020202020204" pitchFamily="34" charset="0"/>
              </a:rPr>
              <a:t> </a:t>
            </a:r>
            <a:endParaRPr sz="1898">
              <a:latin typeface="Arial" panose="020B0604020202020204" pitchFamily="34" charset="0"/>
              <a:cs typeface="Arial" panose="020B0604020202020204" pitchFamily="34" charset="0"/>
            </a:endParaRPr>
          </a:p>
        </p:txBody>
      </p:sp>
      <p:pic>
        <p:nvPicPr>
          <p:cNvPr id="17" name="Picture 16" descr="A picture containing text, clipart&#10;&#10;Description automatically generated">
            <a:extLst>
              <a:ext uri="{FF2B5EF4-FFF2-40B4-BE49-F238E27FC236}">
                <a16:creationId xmlns:a16="http://schemas.microsoft.com/office/drawing/2014/main" id="{CD4F87D5-1520-4E91-A6DC-7CA1DD6B72D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93033" y="5929641"/>
            <a:ext cx="824453" cy="824453"/>
          </a:xfrm>
          <a:prstGeom prst="rect">
            <a:avLst/>
          </a:prstGeom>
        </p:spPr>
      </p:pic>
      <p:pic>
        <p:nvPicPr>
          <p:cNvPr id="19" name="Picture 18" descr="Icon&#10;&#10;Description automatically generated">
            <a:extLst>
              <a:ext uri="{FF2B5EF4-FFF2-40B4-BE49-F238E27FC236}">
                <a16:creationId xmlns:a16="http://schemas.microsoft.com/office/drawing/2014/main" id="{4817B70B-47C7-43DA-8024-8349A73D111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232772" y="5715000"/>
            <a:ext cx="1143000" cy="1143000"/>
          </a:xfrm>
          <a:prstGeom prst="rect">
            <a:avLst/>
          </a:prstGeom>
        </p:spPr>
      </p:pic>
      <p:pic>
        <p:nvPicPr>
          <p:cNvPr id="21" name="Picture 20" descr="A picture containing text, first-aid kit&#10;&#10;Description automatically generated">
            <a:extLst>
              <a:ext uri="{FF2B5EF4-FFF2-40B4-BE49-F238E27FC236}">
                <a16:creationId xmlns:a16="http://schemas.microsoft.com/office/drawing/2014/main" id="{C21BC4DE-2097-4F26-8480-BC5F1002A5D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895993" y="5735158"/>
            <a:ext cx="894875" cy="894875"/>
          </a:xfrm>
          <a:prstGeom prst="rect">
            <a:avLst/>
          </a:prstGeom>
        </p:spPr>
      </p:pic>
      <p:pic>
        <p:nvPicPr>
          <p:cNvPr id="23" name="Picture 22" descr="Icon&#10;&#10;Description automatically generated">
            <a:extLst>
              <a:ext uri="{FF2B5EF4-FFF2-40B4-BE49-F238E27FC236}">
                <a16:creationId xmlns:a16="http://schemas.microsoft.com/office/drawing/2014/main" id="{0507941C-28FB-4F1F-847D-B2360DA11A3E}"/>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328633" y="5908535"/>
            <a:ext cx="755929" cy="755929"/>
          </a:xfrm>
          <a:prstGeom prst="rect">
            <a:avLst/>
          </a:prstGeom>
        </p:spPr>
      </p:pic>
      <p:pic>
        <p:nvPicPr>
          <p:cNvPr id="11" name="Picture 10">
            <a:extLst>
              <a:ext uri="{FF2B5EF4-FFF2-40B4-BE49-F238E27FC236}">
                <a16:creationId xmlns:a16="http://schemas.microsoft.com/office/drawing/2014/main" id="{88BA66E4-7128-6F71-CB74-875ADAAFF61B}"/>
              </a:ext>
            </a:extLst>
          </p:cNvPr>
          <p:cNvPicPr/>
          <p:nvPr/>
        </p:nvPicPr>
        <p:blipFill>
          <a:blip r:embed="rId7">
            <a:extLst>
              <a:ext uri="{28A0092B-C50C-407E-A947-70E740481C1C}">
                <a14:useLocalDpi xmlns:a14="http://schemas.microsoft.com/office/drawing/2010/main"/>
              </a:ext>
            </a:extLst>
          </a:blip>
          <a:srcRect/>
          <a:stretch>
            <a:fillRect/>
          </a:stretch>
        </p:blipFill>
        <p:spPr bwMode="auto">
          <a:xfrm>
            <a:off x="6979220" y="265533"/>
            <a:ext cx="1623296" cy="807219"/>
          </a:xfrm>
          <a:prstGeom prst="rect">
            <a:avLst/>
          </a:prstGeom>
          <a:noFill/>
        </p:spPr>
      </p:pic>
      <p:sp>
        <p:nvSpPr>
          <p:cNvPr id="12" name="Shape 128">
            <a:extLst>
              <a:ext uri="{FF2B5EF4-FFF2-40B4-BE49-F238E27FC236}">
                <a16:creationId xmlns:a16="http://schemas.microsoft.com/office/drawing/2014/main" id="{53159427-8A1B-1645-89CE-0BD6A6C8C3D8}"/>
              </a:ext>
            </a:extLst>
          </p:cNvPr>
          <p:cNvSpPr/>
          <p:nvPr/>
        </p:nvSpPr>
        <p:spPr>
          <a:xfrm>
            <a:off x="580578" y="1533167"/>
            <a:ext cx="7735454" cy="3580788"/>
          </a:xfrm>
          <a:prstGeom prst="rect">
            <a:avLst/>
          </a:prstGeom>
          <a:ln w="12700">
            <a:miter lim="400000"/>
          </a:ln>
          <a:extLst>
            <a:ext uri="{C572A759-6A51-4108-AA02-DFA0A04FC94B}">
              <ma14:wrappingTextBoxFlag xmlns:ma14="http://schemas.microsoft.com/office/mac/drawingml/2011/main" xmlns="" val="1"/>
            </a:ext>
          </a:extLst>
        </p:spPr>
        <p:txBody>
          <a:bodyPr wrap="square" lIns="35719" tIns="35719" rIns="35719" bIns="35719" anchor="t">
            <a:spAutoFit/>
          </a:bodyPr>
          <a:lstStyle>
            <a:lvl1pPr algn="l">
              <a:defRPr sz="2700">
                <a:latin typeface="Futura Std"/>
                <a:ea typeface="Futura Std"/>
                <a:cs typeface="Futura Std"/>
                <a:sym typeface="Futura Std"/>
              </a:defRPr>
            </a:lvl1pPr>
          </a:lstStyle>
          <a:p>
            <a:r>
              <a:rPr lang="en-US" sz="1900" dirty="0">
                <a:latin typeface="Arial"/>
                <a:cs typeface="Arial"/>
              </a:rPr>
              <a:t>An </a:t>
            </a:r>
            <a:r>
              <a:rPr lang="en-US" sz="1900" b="1" dirty="0">
                <a:latin typeface="Arial"/>
                <a:cs typeface="Arial"/>
              </a:rPr>
              <a:t>entrepreneur</a:t>
            </a:r>
            <a:r>
              <a:rPr lang="en-US" sz="1900" dirty="0">
                <a:latin typeface="Arial"/>
                <a:cs typeface="Arial"/>
              </a:rPr>
              <a:t> is a person who has an idea and they set up a business to make their idea real and sell it to people.</a:t>
            </a:r>
          </a:p>
          <a:p>
            <a:br>
              <a:rPr lang="en-US" sz="1900" dirty="0">
                <a:latin typeface="Arial" panose="020B0604020202020204" pitchFamily="34" charset="0"/>
                <a:cs typeface="Arial" panose="020B0604020202020204" pitchFamily="34" charset="0"/>
              </a:rPr>
            </a:br>
            <a:r>
              <a:rPr lang="en-US" sz="1900" dirty="0">
                <a:latin typeface="Arial"/>
                <a:cs typeface="Arial"/>
              </a:rPr>
              <a:t>If it is a good idea, they can sell it for enough money to pay their </a:t>
            </a:r>
            <a:r>
              <a:rPr lang="en-US" sz="1900" b="1" dirty="0">
                <a:latin typeface="Arial"/>
                <a:cs typeface="Arial"/>
              </a:rPr>
              <a:t>costs </a:t>
            </a:r>
            <a:r>
              <a:rPr lang="en-US" sz="1900" dirty="0">
                <a:latin typeface="Arial"/>
                <a:cs typeface="Arial"/>
              </a:rPr>
              <a:t>and make a </a:t>
            </a:r>
            <a:r>
              <a:rPr lang="en-US" sz="1900" b="1" dirty="0">
                <a:latin typeface="Arial"/>
                <a:cs typeface="Arial"/>
              </a:rPr>
              <a:t>profit.</a:t>
            </a:r>
            <a:r>
              <a:rPr lang="en-US" sz="1900" dirty="0">
                <a:latin typeface="Arial"/>
                <a:cs typeface="Arial"/>
              </a:rPr>
              <a:t> They can use that profit for all sorts of things.</a:t>
            </a:r>
          </a:p>
          <a:p>
            <a:endParaRPr lang="en-US" sz="1900" dirty="0">
              <a:solidFill>
                <a:prstClr val="black"/>
              </a:solidFill>
              <a:latin typeface="Arial" panose="020B0604020202020204" pitchFamily="34" charset="0"/>
              <a:cs typeface="Arial" panose="020B0604020202020204" pitchFamily="34" charset="0"/>
            </a:endParaRPr>
          </a:p>
          <a:p>
            <a:endParaRPr lang="en-US" sz="1900" dirty="0">
              <a:solidFill>
                <a:prstClr val="black"/>
              </a:solidFill>
              <a:latin typeface="Arial" panose="020B0604020202020204" pitchFamily="34" charset="0"/>
              <a:cs typeface="Arial" panose="020B0604020202020204" pitchFamily="34" charset="0"/>
            </a:endParaRPr>
          </a:p>
          <a:p>
            <a:endParaRPr lang="en-US" sz="1900" dirty="0">
              <a:solidFill>
                <a:prstClr val="black"/>
              </a:solidFill>
              <a:latin typeface="Arial" panose="020B0604020202020204" pitchFamily="34" charset="0"/>
              <a:cs typeface="Arial" panose="020B0604020202020204" pitchFamily="34" charset="0"/>
            </a:endParaRPr>
          </a:p>
          <a:p>
            <a:r>
              <a:rPr lang="en-US" sz="1900" b="1" dirty="0">
                <a:latin typeface="Arial"/>
                <a:cs typeface="Arial"/>
              </a:rPr>
              <a:t>What do you think makes a good business-person or entrepreneur?</a:t>
            </a:r>
            <a:br>
              <a:rPr lang="en-GB" sz="1900" b="1" dirty="0">
                <a:latin typeface="Arial" panose="020B0604020202020204" pitchFamily="34" charset="0"/>
                <a:cs typeface="Arial" panose="020B0604020202020204" pitchFamily="34" charset="0"/>
              </a:rPr>
            </a:br>
            <a:br>
              <a:rPr lang="en-GB" sz="1900" b="1" dirty="0">
                <a:latin typeface="Arial" panose="020B0604020202020204" pitchFamily="34" charset="0"/>
                <a:cs typeface="Arial" panose="020B0604020202020204" pitchFamily="34" charset="0"/>
              </a:rPr>
            </a:br>
            <a:endParaRPr lang="en-GB" sz="1900" b="1" dirty="0">
              <a:latin typeface="Arial"/>
              <a:cs typeface="Arial"/>
            </a:endParaRPr>
          </a:p>
        </p:txBody>
      </p:sp>
      <p:sp>
        <p:nvSpPr>
          <p:cNvPr id="13" name="Shape 127">
            <a:extLst>
              <a:ext uri="{FF2B5EF4-FFF2-40B4-BE49-F238E27FC236}">
                <a16:creationId xmlns:a16="http://schemas.microsoft.com/office/drawing/2014/main" id="{8CD7FCC6-AAE6-0952-7DA1-D8687FA55AB9}"/>
              </a:ext>
            </a:extLst>
          </p:cNvPr>
          <p:cNvSpPr/>
          <p:nvPr/>
        </p:nvSpPr>
        <p:spPr>
          <a:xfrm>
            <a:off x="585225" y="736066"/>
            <a:ext cx="4459555" cy="504883"/>
          </a:xfrm>
          <a:prstGeom prst="rect">
            <a:avLst/>
          </a:prstGeom>
          <a:ln w="12700">
            <a:miter lim="400000"/>
          </a:ln>
          <a:extLst>
            <a:ext uri="{C572A759-6A51-4108-AA02-DFA0A04FC94B}">
              <ma14:wrappingTextBoxFlag xmlns:ma14="http://schemas.microsoft.com/office/mac/drawingml/2011/main" xmlns=""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pPr defTabSz="914353"/>
            <a:r>
              <a:rPr lang="en-US" sz="2812" dirty="0">
                <a:solidFill>
                  <a:srgbClr val="B8BF0D"/>
                </a:solidFill>
                <a:latin typeface="Arial" panose="020B0604020202020204" pitchFamily="34" charset="0"/>
                <a:cs typeface="Arial" panose="020B0604020202020204" pitchFamily="34" charset="0"/>
              </a:rPr>
              <a:t>What is an Entrepreneur?</a:t>
            </a:r>
          </a:p>
        </p:txBody>
      </p:sp>
    </p:spTree>
    <p:extLst>
      <p:ext uri="{BB962C8B-B14F-4D97-AF65-F5344CB8AC3E}">
        <p14:creationId xmlns:p14="http://schemas.microsoft.com/office/powerpoint/2010/main" val="2583979486"/>
      </p:ext>
    </p:extLst>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Shape 130"/>
          <p:cNvSpPr/>
          <p:nvPr/>
        </p:nvSpPr>
        <p:spPr>
          <a:xfrm>
            <a:off x="580578" y="1397649"/>
            <a:ext cx="7982843" cy="441468"/>
          </a:xfrm>
          <a:prstGeom prst="rect">
            <a:avLst/>
          </a:prstGeom>
          <a:ln w="12700">
            <a:miter lim="400000"/>
          </a:ln>
          <a:extLst>
            <a:ext uri="{C572A759-6A51-4108-AA02-DFA0A04FC94B}">
              <ma14:wrappingTextBoxFlag xmlns:ma14="http://schemas.microsoft.com/office/mac/drawingml/2011/main" xmlns="" val="1"/>
            </a:ext>
          </a:extLst>
        </p:spPr>
        <p:txBody>
          <a:bodyPr lIns="35719" tIns="35719" rIns="35719" bIns="35719">
            <a:spAutoFit/>
          </a:bodyPr>
          <a:lstStyle/>
          <a:p>
            <a:endParaRPr sz="2400" b="1">
              <a:latin typeface="Arial" panose="020B0604020202020204" pitchFamily="34" charset="0"/>
              <a:cs typeface="Arial" panose="020B0604020202020204" pitchFamily="34" charset="0"/>
            </a:endParaRPr>
          </a:p>
        </p:txBody>
      </p:sp>
      <p:sp>
        <p:nvSpPr>
          <p:cNvPr id="10" name="Shape 157">
            <a:extLst>
              <a:ext uri="{FF2B5EF4-FFF2-40B4-BE49-F238E27FC236}">
                <a16:creationId xmlns:a16="http://schemas.microsoft.com/office/drawing/2014/main" id="{839FF51A-F5D8-2D66-2042-B918D429392F}"/>
              </a:ext>
            </a:extLst>
          </p:cNvPr>
          <p:cNvSpPr/>
          <p:nvPr/>
        </p:nvSpPr>
        <p:spPr>
          <a:xfrm>
            <a:off x="368458" y="563324"/>
            <a:ext cx="72200" cy="441468"/>
          </a:xfrm>
          <a:prstGeom prst="rect">
            <a:avLst/>
          </a:prstGeom>
          <a:ln w="12700">
            <a:miter lim="400000"/>
          </a:ln>
          <a:extLst>
            <a:ext uri="{C572A759-6A51-4108-AA02-DFA0A04FC94B}">
              <ma14:wrappingTextBoxFlag xmlns:ma14="http://schemas.microsoft.com/office/mac/drawingml/2011/main" xmlns=""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pPr defTabSz="410751" hangingPunct="0"/>
            <a:endParaRPr sz="2400" kern="0">
              <a:solidFill>
                <a:srgbClr val="B8BF0D"/>
              </a:solidFill>
              <a:latin typeface="Arial" panose="020B060402020202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0C460920-9431-82FE-9513-C533D1397C05}"/>
              </a:ext>
            </a:extLst>
          </p:cNvPr>
          <p:cNvPicPr/>
          <p:nvPr/>
        </p:nvPicPr>
        <p:blipFill>
          <a:blip r:embed="rId3">
            <a:extLst>
              <a:ext uri="{28A0092B-C50C-407E-A947-70E740481C1C}">
                <a14:useLocalDpi xmlns:a14="http://schemas.microsoft.com/office/drawing/2010/main"/>
              </a:ext>
            </a:extLst>
          </a:blip>
          <a:srcRect/>
          <a:stretch>
            <a:fillRect/>
          </a:stretch>
        </p:blipFill>
        <p:spPr bwMode="auto">
          <a:xfrm>
            <a:off x="6979220" y="265533"/>
            <a:ext cx="1623296" cy="807219"/>
          </a:xfrm>
          <a:prstGeom prst="rect">
            <a:avLst/>
          </a:prstGeom>
          <a:noFill/>
        </p:spPr>
      </p:pic>
      <p:pic>
        <p:nvPicPr>
          <p:cNvPr id="14" name="Picture 13" descr="A picture containing text, first-aid kit&#10;&#10;Description automatically generated">
            <a:extLst>
              <a:ext uri="{FF2B5EF4-FFF2-40B4-BE49-F238E27FC236}">
                <a16:creationId xmlns:a16="http://schemas.microsoft.com/office/drawing/2014/main" id="{90900F81-8E44-CCA8-ED1E-C88BC1F0B92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895993" y="5735158"/>
            <a:ext cx="894875" cy="894875"/>
          </a:xfrm>
          <a:prstGeom prst="rect">
            <a:avLst/>
          </a:prstGeom>
        </p:spPr>
      </p:pic>
      <p:pic>
        <p:nvPicPr>
          <p:cNvPr id="15" name="Picture 14" descr="Icon&#10;&#10;Description automatically generated">
            <a:extLst>
              <a:ext uri="{FF2B5EF4-FFF2-40B4-BE49-F238E27FC236}">
                <a16:creationId xmlns:a16="http://schemas.microsoft.com/office/drawing/2014/main" id="{6986F0EB-7078-F81C-7C95-5E41058898E1}"/>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328633" y="5908535"/>
            <a:ext cx="755929" cy="755929"/>
          </a:xfrm>
          <a:prstGeom prst="rect">
            <a:avLst/>
          </a:prstGeom>
        </p:spPr>
      </p:pic>
      <p:pic>
        <p:nvPicPr>
          <p:cNvPr id="16" name="Picture 15" descr="A picture containing text, clipart&#10;&#10;Description automatically generated">
            <a:extLst>
              <a:ext uri="{FF2B5EF4-FFF2-40B4-BE49-F238E27FC236}">
                <a16:creationId xmlns:a16="http://schemas.microsoft.com/office/drawing/2014/main" id="{E928C7A9-68FA-3C90-3333-078CB82AD85A}"/>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504129" y="5958596"/>
            <a:ext cx="824453" cy="824453"/>
          </a:xfrm>
          <a:prstGeom prst="rect">
            <a:avLst/>
          </a:prstGeom>
        </p:spPr>
      </p:pic>
      <p:pic>
        <p:nvPicPr>
          <p:cNvPr id="18" name="Picture 17" descr="Icon&#10;&#10;Description automatically generated">
            <a:extLst>
              <a:ext uri="{FF2B5EF4-FFF2-40B4-BE49-F238E27FC236}">
                <a16:creationId xmlns:a16="http://schemas.microsoft.com/office/drawing/2014/main" id="{4D37F7EA-B6C2-332B-5636-210E4E95FB6E}"/>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3243868" y="5743955"/>
            <a:ext cx="1143000" cy="1143000"/>
          </a:xfrm>
          <a:prstGeom prst="rect">
            <a:avLst/>
          </a:prstGeom>
        </p:spPr>
      </p:pic>
      <p:sp>
        <p:nvSpPr>
          <p:cNvPr id="24" name="Shape 127">
            <a:extLst>
              <a:ext uri="{FF2B5EF4-FFF2-40B4-BE49-F238E27FC236}">
                <a16:creationId xmlns:a16="http://schemas.microsoft.com/office/drawing/2014/main" id="{3E619A88-4136-D171-876C-C066BCA82D45}"/>
              </a:ext>
            </a:extLst>
          </p:cNvPr>
          <p:cNvSpPr/>
          <p:nvPr/>
        </p:nvSpPr>
        <p:spPr>
          <a:xfrm>
            <a:off x="585225" y="736066"/>
            <a:ext cx="72200" cy="504883"/>
          </a:xfrm>
          <a:prstGeom prst="rect">
            <a:avLst/>
          </a:prstGeom>
          <a:ln w="12700">
            <a:miter lim="400000"/>
          </a:ln>
          <a:extLst>
            <a:ext uri="{C572A759-6A51-4108-AA02-DFA0A04FC94B}">
              <ma14:wrappingTextBoxFlag xmlns:ma14="http://schemas.microsoft.com/office/mac/drawingml/2011/main" xmlns=""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pPr defTabSz="914353"/>
            <a:endParaRPr lang="en-US" sz="2812" dirty="0">
              <a:solidFill>
                <a:srgbClr val="B8BF0D"/>
              </a:solidFill>
              <a:latin typeface="Arial" panose="020B060402020202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3BB1F6E4-0171-43A5-9E35-6CFF7E293672}"/>
              </a:ext>
            </a:extLst>
          </p:cNvPr>
          <p:cNvSpPr/>
          <p:nvPr/>
        </p:nvSpPr>
        <p:spPr>
          <a:xfrm>
            <a:off x="580578" y="1618383"/>
            <a:ext cx="3690955" cy="362216"/>
          </a:xfrm>
          <a:prstGeom prst="roundRect">
            <a:avLst/>
          </a:prstGeom>
          <a:solidFill>
            <a:srgbClr val="B8BF0D"/>
          </a:solidFill>
          <a:ln>
            <a:solidFill>
              <a:srgbClr val="B8BF0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Ambitious</a:t>
            </a:r>
          </a:p>
        </p:txBody>
      </p:sp>
      <p:sp>
        <p:nvSpPr>
          <p:cNvPr id="3" name="Rectangle: Rounded Corners 2">
            <a:extLst>
              <a:ext uri="{FF2B5EF4-FFF2-40B4-BE49-F238E27FC236}">
                <a16:creationId xmlns:a16="http://schemas.microsoft.com/office/drawing/2014/main" id="{8BACAFB1-6F6A-EE8A-4585-0C9115717CAF}"/>
              </a:ext>
            </a:extLst>
          </p:cNvPr>
          <p:cNvSpPr/>
          <p:nvPr/>
        </p:nvSpPr>
        <p:spPr>
          <a:xfrm>
            <a:off x="4757529" y="1618383"/>
            <a:ext cx="3690955" cy="362216"/>
          </a:xfrm>
          <a:prstGeom prst="roundRect">
            <a:avLst/>
          </a:prstGeom>
          <a:solidFill>
            <a:srgbClr val="055A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Passionate</a:t>
            </a:r>
          </a:p>
        </p:txBody>
      </p:sp>
      <p:sp>
        <p:nvSpPr>
          <p:cNvPr id="4" name="Rectangle: Rounded Corners 3">
            <a:extLst>
              <a:ext uri="{FF2B5EF4-FFF2-40B4-BE49-F238E27FC236}">
                <a16:creationId xmlns:a16="http://schemas.microsoft.com/office/drawing/2014/main" id="{AD2D5015-272C-16E1-7DB2-3BB25F7D4D7D}"/>
              </a:ext>
            </a:extLst>
          </p:cNvPr>
          <p:cNvSpPr/>
          <p:nvPr/>
        </p:nvSpPr>
        <p:spPr>
          <a:xfrm>
            <a:off x="580578" y="2406707"/>
            <a:ext cx="3690955" cy="362216"/>
          </a:xfrm>
          <a:prstGeom prst="roundRect">
            <a:avLst/>
          </a:prstGeom>
          <a:solidFill>
            <a:srgbClr val="055A60"/>
          </a:solidFill>
          <a:ln>
            <a:solidFill>
              <a:srgbClr val="055A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Creative</a:t>
            </a:r>
          </a:p>
        </p:txBody>
      </p:sp>
      <p:sp>
        <p:nvSpPr>
          <p:cNvPr id="5" name="Rectangle: Rounded Corners 4">
            <a:extLst>
              <a:ext uri="{FF2B5EF4-FFF2-40B4-BE49-F238E27FC236}">
                <a16:creationId xmlns:a16="http://schemas.microsoft.com/office/drawing/2014/main" id="{311C59C9-4C3B-924E-693B-18CE6ADEE2BF}"/>
              </a:ext>
            </a:extLst>
          </p:cNvPr>
          <p:cNvSpPr/>
          <p:nvPr/>
        </p:nvSpPr>
        <p:spPr>
          <a:xfrm>
            <a:off x="4757529" y="2406707"/>
            <a:ext cx="3690955" cy="362216"/>
          </a:xfrm>
          <a:prstGeom prst="roundRect">
            <a:avLst/>
          </a:prstGeom>
          <a:solidFill>
            <a:srgbClr val="FF8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Risk taker</a:t>
            </a:r>
          </a:p>
        </p:txBody>
      </p:sp>
      <p:sp>
        <p:nvSpPr>
          <p:cNvPr id="6" name="Rectangle: Rounded Corners 5">
            <a:extLst>
              <a:ext uri="{FF2B5EF4-FFF2-40B4-BE49-F238E27FC236}">
                <a16:creationId xmlns:a16="http://schemas.microsoft.com/office/drawing/2014/main" id="{93EB7713-4299-FF5A-43B1-3F796275DE34}"/>
              </a:ext>
            </a:extLst>
          </p:cNvPr>
          <p:cNvSpPr/>
          <p:nvPr/>
        </p:nvSpPr>
        <p:spPr>
          <a:xfrm>
            <a:off x="580578" y="3206688"/>
            <a:ext cx="3690955" cy="362216"/>
          </a:xfrm>
          <a:prstGeom prst="roundRect">
            <a:avLst/>
          </a:prstGeom>
          <a:solidFill>
            <a:srgbClr val="FF8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Open to learn</a:t>
            </a:r>
          </a:p>
        </p:txBody>
      </p:sp>
      <p:sp>
        <p:nvSpPr>
          <p:cNvPr id="7" name="Rectangle: Rounded Corners 6">
            <a:extLst>
              <a:ext uri="{FF2B5EF4-FFF2-40B4-BE49-F238E27FC236}">
                <a16:creationId xmlns:a16="http://schemas.microsoft.com/office/drawing/2014/main" id="{366CA4DC-6D74-CC5D-553E-DD2B52760C2A}"/>
              </a:ext>
            </a:extLst>
          </p:cNvPr>
          <p:cNvSpPr/>
          <p:nvPr/>
        </p:nvSpPr>
        <p:spPr>
          <a:xfrm>
            <a:off x="4757529" y="3206688"/>
            <a:ext cx="3690955" cy="362216"/>
          </a:xfrm>
          <a:prstGeom prst="roundRect">
            <a:avLst/>
          </a:prstGeom>
          <a:solidFill>
            <a:srgbClr val="B8BF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Resilient</a:t>
            </a:r>
          </a:p>
        </p:txBody>
      </p:sp>
      <p:sp>
        <p:nvSpPr>
          <p:cNvPr id="8" name="Rectangle: Rounded Corners 7">
            <a:extLst>
              <a:ext uri="{FF2B5EF4-FFF2-40B4-BE49-F238E27FC236}">
                <a16:creationId xmlns:a16="http://schemas.microsoft.com/office/drawing/2014/main" id="{06A01258-FEE4-F379-5043-740E64CB6BB2}"/>
              </a:ext>
            </a:extLst>
          </p:cNvPr>
          <p:cNvSpPr/>
          <p:nvPr/>
        </p:nvSpPr>
        <p:spPr>
          <a:xfrm>
            <a:off x="580578" y="3995012"/>
            <a:ext cx="3690955" cy="362216"/>
          </a:xfrm>
          <a:prstGeom prst="roundRect">
            <a:avLst/>
          </a:prstGeom>
          <a:solidFill>
            <a:srgbClr val="055A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Motivated</a:t>
            </a:r>
          </a:p>
        </p:txBody>
      </p:sp>
      <p:sp>
        <p:nvSpPr>
          <p:cNvPr id="9" name="Rectangle: Rounded Corners 8">
            <a:extLst>
              <a:ext uri="{FF2B5EF4-FFF2-40B4-BE49-F238E27FC236}">
                <a16:creationId xmlns:a16="http://schemas.microsoft.com/office/drawing/2014/main" id="{7BF179A1-DECA-9180-F98A-F70CAF5C97CA}"/>
              </a:ext>
            </a:extLst>
          </p:cNvPr>
          <p:cNvSpPr/>
          <p:nvPr/>
        </p:nvSpPr>
        <p:spPr>
          <a:xfrm>
            <a:off x="4757529" y="3995012"/>
            <a:ext cx="3690955" cy="362216"/>
          </a:xfrm>
          <a:prstGeom prst="roundRect">
            <a:avLst/>
          </a:prstGeom>
          <a:solidFill>
            <a:srgbClr val="FF8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Enthusiastic</a:t>
            </a:r>
          </a:p>
        </p:txBody>
      </p:sp>
      <p:sp>
        <p:nvSpPr>
          <p:cNvPr id="12" name="Rectangle: Rounded Corners 11">
            <a:extLst>
              <a:ext uri="{FF2B5EF4-FFF2-40B4-BE49-F238E27FC236}">
                <a16:creationId xmlns:a16="http://schemas.microsoft.com/office/drawing/2014/main" id="{CFC4B310-FDD0-DECC-67F3-FD01666B2D75}"/>
              </a:ext>
            </a:extLst>
          </p:cNvPr>
          <p:cNvSpPr/>
          <p:nvPr/>
        </p:nvSpPr>
        <p:spPr>
          <a:xfrm>
            <a:off x="580578" y="4795696"/>
            <a:ext cx="3690955" cy="362216"/>
          </a:xfrm>
          <a:prstGeom prst="roundRect">
            <a:avLst/>
          </a:prstGeom>
          <a:solidFill>
            <a:srgbClr val="B8BF0D"/>
          </a:solidFill>
          <a:ln>
            <a:solidFill>
              <a:srgbClr val="B8BF0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Team worker</a:t>
            </a:r>
          </a:p>
        </p:txBody>
      </p:sp>
      <p:sp>
        <p:nvSpPr>
          <p:cNvPr id="13" name="Rectangle: Rounded Corners 12">
            <a:extLst>
              <a:ext uri="{FF2B5EF4-FFF2-40B4-BE49-F238E27FC236}">
                <a16:creationId xmlns:a16="http://schemas.microsoft.com/office/drawing/2014/main" id="{A35A4AFD-DF2A-18F1-DB57-6F17C46E0427}"/>
              </a:ext>
            </a:extLst>
          </p:cNvPr>
          <p:cNvSpPr/>
          <p:nvPr/>
        </p:nvSpPr>
        <p:spPr>
          <a:xfrm>
            <a:off x="4757529" y="4795696"/>
            <a:ext cx="3690955" cy="362216"/>
          </a:xfrm>
          <a:prstGeom prst="roundRect">
            <a:avLst/>
          </a:prstGeom>
          <a:solidFill>
            <a:srgbClr val="055A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Passionate</a:t>
            </a:r>
          </a:p>
        </p:txBody>
      </p:sp>
      <p:sp>
        <p:nvSpPr>
          <p:cNvPr id="17" name="Shape 127">
            <a:extLst>
              <a:ext uri="{FF2B5EF4-FFF2-40B4-BE49-F238E27FC236}">
                <a16:creationId xmlns:a16="http://schemas.microsoft.com/office/drawing/2014/main" id="{2A69C08E-992C-FAFC-4477-B47D3D9FDCD5}"/>
              </a:ext>
            </a:extLst>
          </p:cNvPr>
          <p:cNvSpPr/>
          <p:nvPr/>
        </p:nvSpPr>
        <p:spPr>
          <a:xfrm>
            <a:off x="585225" y="736066"/>
            <a:ext cx="4459555" cy="504883"/>
          </a:xfrm>
          <a:prstGeom prst="rect">
            <a:avLst/>
          </a:prstGeom>
          <a:ln w="12700">
            <a:miter lim="400000"/>
          </a:ln>
          <a:extLst>
            <a:ext uri="{C572A759-6A51-4108-AA02-DFA0A04FC94B}">
              <ma14:wrappingTextBoxFlag xmlns:ma14="http://schemas.microsoft.com/office/mac/drawingml/2011/main" xmlns=""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pPr defTabSz="914353"/>
            <a:r>
              <a:rPr lang="en-US" sz="2812" dirty="0">
                <a:solidFill>
                  <a:srgbClr val="B8BF0D"/>
                </a:solidFill>
                <a:latin typeface="Arial" panose="020B0604020202020204" pitchFamily="34" charset="0"/>
                <a:cs typeface="Arial" panose="020B0604020202020204" pitchFamily="34" charset="0"/>
              </a:rPr>
              <a:t>What is an Entrepreneur?</a:t>
            </a:r>
          </a:p>
        </p:txBody>
      </p:sp>
    </p:spTree>
    <p:extLst>
      <p:ext uri="{BB962C8B-B14F-4D97-AF65-F5344CB8AC3E}">
        <p14:creationId xmlns:p14="http://schemas.microsoft.com/office/powerpoint/2010/main" val="3218616540"/>
      </p:ext>
    </p:ext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A picture containing text, clipart&#10;&#10;Description automatically generated">
            <a:extLst>
              <a:ext uri="{FF2B5EF4-FFF2-40B4-BE49-F238E27FC236}">
                <a16:creationId xmlns:a16="http://schemas.microsoft.com/office/drawing/2014/main" id="{CD4F87D5-1520-4E91-A6DC-7CA1DD6B72D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493033" y="5929641"/>
            <a:ext cx="824453" cy="824453"/>
          </a:xfrm>
          <a:prstGeom prst="rect">
            <a:avLst/>
          </a:prstGeom>
        </p:spPr>
      </p:pic>
      <p:pic>
        <p:nvPicPr>
          <p:cNvPr id="19" name="Picture 18" descr="Icon&#10;&#10;Description automatically generated">
            <a:extLst>
              <a:ext uri="{FF2B5EF4-FFF2-40B4-BE49-F238E27FC236}">
                <a16:creationId xmlns:a16="http://schemas.microsoft.com/office/drawing/2014/main" id="{4817B70B-47C7-43DA-8024-8349A73D111B}"/>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232772" y="5715000"/>
            <a:ext cx="1143000" cy="1143000"/>
          </a:xfrm>
          <a:prstGeom prst="rect">
            <a:avLst/>
          </a:prstGeom>
        </p:spPr>
      </p:pic>
      <p:pic>
        <p:nvPicPr>
          <p:cNvPr id="21" name="Picture 20" descr="A picture containing text, first-aid kit&#10;&#10;Description automatically generated">
            <a:extLst>
              <a:ext uri="{FF2B5EF4-FFF2-40B4-BE49-F238E27FC236}">
                <a16:creationId xmlns:a16="http://schemas.microsoft.com/office/drawing/2014/main" id="{C21BC4DE-2097-4F26-8480-BC5F1002A5D8}"/>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6895993" y="5735158"/>
            <a:ext cx="894875" cy="894875"/>
          </a:xfrm>
          <a:prstGeom prst="rect">
            <a:avLst/>
          </a:prstGeom>
        </p:spPr>
      </p:pic>
      <p:pic>
        <p:nvPicPr>
          <p:cNvPr id="23" name="Picture 22" descr="Icon&#10;&#10;Description automatically generated">
            <a:extLst>
              <a:ext uri="{FF2B5EF4-FFF2-40B4-BE49-F238E27FC236}">
                <a16:creationId xmlns:a16="http://schemas.microsoft.com/office/drawing/2014/main" id="{0507941C-28FB-4F1F-847D-B2360DA11A3E}"/>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5328633" y="5908535"/>
            <a:ext cx="755929" cy="755929"/>
          </a:xfrm>
          <a:prstGeom prst="rect">
            <a:avLst/>
          </a:prstGeom>
        </p:spPr>
      </p:pic>
      <p:pic>
        <p:nvPicPr>
          <p:cNvPr id="10" name="Picture 9">
            <a:extLst>
              <a:ext uri="{FF2B5EF4-FFF2-40B4-BE49-F238E27FC236}">
                <a16:creationId xmlns:a16="http://schemas.microsoft.com/office/drawing/2014/main" id="{08079DAC-73A1-9778-7FFF-F1A8377A1D90}"/>
              </a:ext>
            </a:extLst>
          </p:cNvPr>
          <p:cNvPicPr/>
          <p:nvPr/>
        </p:nvPicPr>
        <p:blipFill>
          <a:blip r:embed="rId8">
            <a:extLst>
              <a:ext uri="{28A0092B-C50C-407E-A947-70E740481C1C}">
                <a14:useLocalDpi xmlns:a14="http://schemas.microsoft.com/office/drawing/2010/main"/>
              </a:ext>
            </a:extLst>
          </a:blip>
          <a:srcRect/>
          <a:stretch>
            <a:fillRect/>
          </a:stretch>
        </p:blipFill>
        <p:spPr bwMode="auto">
          <a:xfrm>
            <a:off x="6979220" y="265533"/>
            <a:ext cx="1623296" cy="807219"/>
          </a:xfrm>
          <a:prstGeom prst="rect">
            <a:avLst/>
          </a:prstGeom>
          <a:noFill/>
        </p:spPr>
      </p:pic>
      <p:sp>
        <p:nvSpPr>
          <p:cNvPr id="8" name="Shape 127">
            <a:extLst>
              <a:ext uri="{FF2B5EF4-FFF2-40B4-BE49-F238E27FC236}">
                <a16:creationId xmlns:a16="http://schemas.microsoft.com/office/drawing/2014/main" id="{44B92504-DEAB-3721-0888-0664FBECECC7}"/>
              </a:ext>
            </a:extLst>
          </p:cNvPr>
          <p:cNvSpPr/>
          <p:nvPr/>
        </p:nvSpPr>
        <p:spPr>
          <a:xfrm>
            <a:off x="585225" y="520014"/>
            <a:ext cx="3948197" cy="936988"/>
          </a:xfrm>
          <a:prstGeom prst="rect">
            <a:avLst/>
          </a:prstGeom>
          <a:ln w="12700">
            <a:miter lim="400000"/>
          </a:ln>
          <a:extLst>
            <a:ext uri="{C572A759-6A51-4108-AA02-DFA0A04FC94B}">
              <ma14:wrappingTextBoxFlag xmlns:ma14="http://schemas.microsoft.com/office/mac/drawingml/2011/main" xmlns=""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pPr defTabSz="410751" hangingPunct="0"/>
            <a:r>
              <a:rPr lang="en-GB" sz="2810" kern="0">
                <a:solidFill>
                  <a:srgbClr val="B8BF0D"/>
                </a:solidFill>
                <a:latin typeface="Arial" panose="020B0604020202020204" pitchFamily="34" charset="0"/>
                <a:cs typeface="Arial" panose="020B0604020202020204" pitchFamily="34" charset="0"/>
              </a:rPr>
              <a:t>Young Entrepreneur – </a:t>
            </a:r>
          </a:p>
          <a:p>
            <a:pPr defTabSz="410751" hangingPunct="0"/>
            <a:r>
              <a:rPr lang="en-GB" sz="2810" kern="0" err="1">
                <a:solidFill>
                  <a:srgbClr val="B8BF0D"/>
                </a:solidFill>
                <a:latin typeface="Arial" panose="020B0604020202020204" pitchFamily="34" charset="0"/>
                <a:cs typeface="Arial" panose="020B0604020202020204" pitchFamily="34" charset="0"/>
              </a:rPr>
              <a:t>Treandos</a:t>
            </a:r>
            <a:r>
              <a:rPr lang="en-GB" sz="2810" kern="0">
                <a:solidFill>
                  <a:srgbClr val="B8BF0D"/>
                </a:solidFill>
                <a:latin typeface="Arial" panose="020B0604020202020204" pitchFamily="34" charset="0"/>
                <a:cs typeface="Arial" panose="020B0604020202020204" pitchFamily="34" charset="0"/>
              </a:rPr>
              <a:t> Thornton</a:t>
            </a:r>
          </a:p>
        </p:txBody>
      </p:sp>
      <p:pic>
        <p:nvPicPr>
          <p:cNvPr id="5" name="Online Media 4" title="Kid entrepreneur teams up with UPS to help others">
            <a:hlinkClick r:id="" action="ppaction://media"/>
            <a:extLst>
              <a:ext uri="{FF2B5EF4-FFF2-40B4-BE49-F238E27FC236}">
                <a16:creationId xmlns:a16="http://schemas.microsoft.com/office/drawing/2014/main" id="{BE2A4F66-0662-D7CB-6992-41055EE5A621}"/>
              </a:ext>
            </a:extLst>
          </p:cNvPr>
          <p:cNvPicPr>
            <a:picLocks noRot="1" noChangeAspect="1"/>
          </p:cNvPicPr>
          <p:nvPr>
            <a:videoFile r:link="rId1"/>
          </p:nvPr>
        </p:nvPicPr>
        <p:blipFill>
          <a:blip r:embed="rId9"/>
          <a:stretch>
            <a:fillRect/>
          </a:stretch>
        </p:blipFill>
        <p:spPr>
          <a:xfrm>
            <a:off x="948261" y="1457002"/>
            <a:ext cx="7324637" cy="4138420"/>
          </a:xfrm>
          <a:prstGeom prst="rect">
            <a:avLst/>
          </a:prstGeom>
        </p:spPr>
      </p:pic>
    </p:spTree>
    <p:extLst>
      <p:ext uri="{BB962C8B-B14F-4D97-AF65-F5344CB8AC3E}">
        <p14:creationId xmlns:p14="http://schemas.microsoft.com/office/powerpoint/2010/main" val="3253811518"/>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Shape 130"/>
          <p:cNvSpPr/>
          <p:nvPr/>
        </p:nvSpPr>
        <p:spPr>
          <a:xfrm>
            <a:off x="580578" y="3957812"/>
            <a:ext cx="7982843" cy="364523"/>
          </a:xfrm>
          <a:prstGeom prst="rect">
            <a:avLst/>
          </a:prstGeom>
          <a:ln w="12700">
            <a:miter lim="400000"/>
          </a:ln>
          <a:extLst>
            <a:ext uri="{C572A759-6A51-4108-AA02-DFA0A04FC94B}">
              <ma14:wrappingTextBoxFlag xmlns:ma14="http://schemas.microsoft.com/office/mac/drawingml/2011/main" xmlns="" val="1"/>
            </a:ext>
          </a:extLst>
        </p:spPr>
        <p:txBody>
          <a:bodyPr lIns="35719" tIns="35719" rIns="35719" bIns="35719">
            <a:spAutoFit/>
          </a:bodyPr>
          <a:lstStyle/>
          <a:p>
            <a:endParaRPr lang="en-GB" sz="1900">
              <a:solidFill>
                <a:prstClr val="black"/>
              </a:solidFill>
              <a:latin typeface="Arial" panose="020B0604020202020204" pitchFamily="34" charset="0"/>
              <a:cs typeface="Arial" panose="020B0604020202020204" pitchFamily="34" charset="0"/>
            </a:endParaRPr>
          </a:p>
        </p:txBody>
      </p:sp>
      <p:pic>
        <p:nvPicPr>
          <p:cNvPr id="17" name="Picture 16" descr="A picture containing text, clipart&#10;&#10;Description automatically generated">
            <a:extLst>
              <a:ext uri="{FF2B5EF4-FFF2-40B4-BE49-F238E27FC236}">
                <a16:creationId xmlns:a16="http://schemas.microsoft.com/office/drawing/2014/main" id="{CD4F87D5-1520-4E91-A6DC-7CA1DD6B72D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10070" y="5545291"/>
            <a:ext cx="824453" cy="824453"/>
          </a:xfrm>
          <a:prstGeom prst="rect">
            <a:avLst/>
          </a:prstGeom>
        </p:spPr>
      </p:pic>
      <p:pic>
        <p:nvPicPr>
          <p:cNvPr id="19" name="Picture 18" descr="Icon&#10;&#10;Description automatically generated">
            <a:extLst>
              <a:ext uri="{FF2B5EF4-FFF2-40B4-BE49-F238E27FC236}">
                <a16:creationId xmlns:a16="http://schemas.microsoft.com/office/drawing/2014/main" id="{4817B70B-47C7-43DA-8024-8349A73D111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281133" y="5226744"/>
            <a:ext cx="1143000" cy="1143000"/>
          </a:xfrm>
          <a:prstGeom prst="rect">
            <a:avLst/>
          </a:prstGeom>
        </p:spPr>
      </p:pic>
      <p:pic>
        <p:nvPicPr>
          <p:cNvPr id="21" name="Picture 20" descr="A picture containing text, first-aid kit&#10;&#10;Description automatically generated">
            <a:extLst>
              <a:ext uri="{FF2B5EF4-FFF2-40B4-BE49-F238E27FC236}">
                <a16:creationId xmlns:a16="http://schemas.microsoft.com/office/drawing/2014/main" id="{C21BC4DE-2097-4F26-8480-BC5F1002A5D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034181" y="5413856"/>
            <a:ext cx="894875" cy="894875"/>
          </a:xfrm>
          <a:prstGeom prst="rect">
            <a:avLst/>
          </a:prstGeom>
        </p:spPr>
      </p:pic>
      <p:pic>
        <p:nvPicPr>
          <p:cNvPr id="23" name="Picture 22" descr="Icon&#10;&#10;Description automatically generated">
            <a:extLst>
              <a:ext uri="{FF2B5EF4-FFF2-40B4-BE49-F238E27FC236}">
                <a16:creationId xmlns:a16="http://schemas.microsoft.com/office/drawing/2014/main" id="{0507941C-28FB-4F1F-847D-B2360DA11A3E}"/>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345600" y="5552802"/>
            <a:ext cx="755929" cy="755929"/>
          </a:xfrm>
          <a:prstGeom prst="rect">
            <a:avLst/>
          </a:prstGeom>
        </p:spPr>
      </p:pic>
      <p:pic>
        <p:nvPicPr>
          <p:cNvPr id="10" name="Picture 9">
            <a:extLst>
              <a:ext uri="{FF2B5EF4-FFF2-40B4-BE49-F238E27FC236}">
                <a16:creationId xmlns:a16="http://schemas.microsoft.com/office/drawing/2014/main" id="{EFCB1C64-9024-1CDD-748E-2A3BBCE5FB72}"/>
              </a:ext>
            </a:extLst>
          </p:cNvPr>
          <p:cNvPicPr/>
          <p:nvPr/>
        </p:nvPicPr>
        <p:blipFill>
          <a:blip r:embed="rId7">
            <a:extLst>
              <a:ext uri="{28A0092B-C50C-407E-A947-70E740481C1C}">
                <a14:useLocalDpi xmlns:a14="http://schemas.microsoft.com/office/drawing/2010/main"/>
              </a:ext>
            </a:extLst>
          </a:blip>
          <a:srcRect/>
          <a:stretch>
            <a:fillRect/>
          </a:stretch>
        </p:blipFill>
        <p:spPr bwMode="auto">
          <a:xfrm>
            <a:off x="6979220" y="265533"/>
            <a:ext cx="1623296" cy="807219"/>
          </a:xfrm>
          <a:prstGeom prst="rect">
            <a:avLst/>
          </a:prstGeom>
          <a:noFill/>
        </p:spPr>
      </p:pic>
      <p:sp>
        <p:nvSpPr>
          <p:cNvPr id="12" name="Shape 128">
            <a:extLst>
              <a:ext uri="{FF2B5EF4-FFF2-40B4-BE49-F238E27FC236}">
                <a16:creationId xmlns:a16="http://schemas.microsoft.com/office/drawing/2014/main" id="{31EC7F62-29B4-CE0F-AF3C-9386B1A4C7E3}"/>
              </a:ext>
            </a:extLst>
          </p:cNvPr>
          <p:cNvSpPr/>
          <p:nvPr/>
        </p:nvSpPr>
        <p:spPr>
          <a:xfrm>
            <a:off x="580578" y="1533167"/>
            <a:ext cx="7735454" cy="2996013"/>
          </a:xfrm>
          <a:prstGeom prst="rect">
            <a:avLst/>
          </a:prstGeom>
          <a:ln w="12700">
            <a:miter lim="400000"/>
          </a:ln>
          <a:extLst>
            <a:ext uri="{C572A759-6A51-4108-AA02-DFA0A04FC94B}">
              <ma14:wrappingTextBoxFlag xmlns:ma14="http://schemas.microsoft.com/office/mac/drawingml/2011/main" xmlns="" val="1"/>
            </a:ext>
          </a:extLst>
        </p:spPr>
        <p:txBody>
          <a:bodyPr wrap="square" lIns="35719" tIns="35719" rIns="35719" bIns="35719">
            <a:spAutoFit/>
          </a:bodyPr>
          <a:lstStyle>
            <a:lvl1pPr algn="l">
              <a:defRPr sz="2700">
                <a:latin typeface="Futura Std"/>
                <a:ea typeface="Futura Std"/>
                <a:cs typeface="Futura Std"/>
                <a:sym typeface="Futura Std"/>
              </a:defRPr>
            </a:lvl1pPr>
          </a:lstStyle>
          <a:p>
            <a:r>
              <a:rPr lang="en-US" sz="1900" dirty="0">
                <a:latin typeface="Arial" panose="020B0604020202020204" pitchFamily="34" charset="0"/>
                <a:cs typeface="Arial" panose="020B0604020202020204" pitchFamily="34" charset="0"/>
              </a:rPr>
              <a:t>You have just listened to </a:t>
            </a:r>
            <a:r>
              <a:rPr lang="en-US" sz="1900" dirty="0" err="1">
                <a:latin typeface="Arial" panose="020B0604020202020204" pitchFamily="34" charset="0"/>
                <a:cs typeface="Arial" panose="020B0604020202020204" pitchFamily="34" charset="0"/>
              </a:rPr>
              <a:t>Treandos</a:t>
            </a:r>
            <a:r>
              <a:rPr lang="en-US" sz="1900" dirty="0">
                <a:latin typeface="Arial" panose="020B0604020202020204" pitchFamily="34" charset="0"/>
                <a:cs typeface="Arial" panose="020B0604020202020204" pitchFamily="34" charset="0"/>
              </a:rPr>
              <a:t>.</a:t>
            </a:r>
          </a:p>
          <a:p>
            <a:endParaRPr lang="en-US" sz="1900" dirty="0">
              <a:latin typeface="Arial" panose="020B0604020202020204" pitchFamily="34" charset="0"/>
              <a:cs typeface="Arial" panose="020B0604020202020204" pitchFamily="34" charset="0"/>
            </a:endParaRPr>
          </a:p>
          <a:p>
            <a:r>
              <a:rPr lang="en-US" sz="1900" b="1" dirty="0">
                <a:latin typeface="Arial" panose="020B0604020202020204" pitchFamily="34" charset="0"/>
                <a:cs typeface="Arial" panose="020B0604020202020204" pitchFamily="34" charset="0"/>
              </a:rPr>
              <a:t>You will need to think about:</a:t>
            </a:r>
          </a:p>
          <a:p>
            <a:endParaRPr lang="en-US" sz="1900" b="1"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1900" dirty="0">
                <a:latin typeface="Arial" panose="020B0604020202020204" pitchFamily="34" charset="0"/>
                <a:cs typeface="Arial" panose="020B0604020202020204" pitchFamily="34" charset="0"/>
              </a:rPr>
              <a:t>How can the product you make or the service you offer be of benefit to your community or the wider community?</a:t>
            </a:r>
          </a:p>
          <a:p>
            <a:pPr marL="342900" indent="-342900">
              <a:buFont typeface="Arial" panose="020B0604020202020204" pitchFamily="34" charset="0"/>
              <a:buChar char="•"/>
            </a:pPr>
            <a:endParaRPr lang="en-US" sz="19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1900" dirty="0">
                <a:latin typeface="Arial" panose="020B0604020202020204" pitchFamily="34" charset="0"/>
                <a:cs typeface="Arial" panose="020B0604020202020204" pitchFamily="34" charset="0"/>
              </a:rPr>
              <a:t>Who you involve? Will it provide work for them?</a:t>
            </a:r>
            <a:br>
              <a:rPr lang="en-US" sz="1900" dirty="0">
                <a:latin typeface="Arial" panose="020B0604020202020204" pitchFamily="34" charset="0"/>
                <a:cs typeface="Arial" panose="020B0604020202020204" pitchFamily="34" charset="0"/>
              </a:rPr>
            </a:br>
            <a:endParaRPr lang="en-US" sz="19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1900" dirty="0">
                <a:latin typeface="Arial" panose="020B0604020202020204" pitchFamily="34" charset="0"/>
                <a:cs typeface="Arial" panose="020B0604020202020204" pitchFamily="34" charset="0"/>
              </a:rPr>
              <a:t>Will you plan to give back to the community from your profit?</a:t>
            </a:r>
          </a:p>
        </p:txBody>
      </p:sp>
      <p:sp>
        <p:nvSpPr>
          <p:cNvPr id="13" name="Shape 127">
            <a:extLst>
              <a:ext uri="{FF2B5EF4-FFF2-40B4-BE49-F238E27FC236}">
                <a16:creationId xmlns:a16="http://schemas.microsoft.com/office/drawing/2014/main" id="{4DDF2864-1F70-240E-E108-D06D92642F62}"/>
              </a:ext>
            </a:extLst>
          </p:cNvPr>
          <p:cNvSpPr/>
          <p:nvPr/>
        </p:nvSpPr>
        <p:spPr>
          <a:xfrm>
            <a:off x="585225" y="736227"/>
            <a:ext cx="3268523" cy="504562"/>
          </a:xfrm>
          <a:prstGeom prst="rect">
            <a:avLst/>
          </a:prstGeom>
          <a:ln w="12700">
            <a:miter lim="400000"/>
          </a:ln>
          <a:extLst>
            <a:ext uri="{C572A759-6A51-4108-AA02-DFA0A04FC94B}">
              <ma14:wrappingTextBoxFlag xmlns:ma14="http://schemas.microsoft.com/office/mac/drawingml/2011/main" xmlns=""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pPr defTabSz="410751" hangingPunct="0"/>
            <a:r>
              <a:rPr lang="en-GB" sz="2810" kern="0">
                <a:solidFill>
                  <a:srgbClr val="B8BF0D"/>
                </a:solidFill>
                <a:latin typeface="Arial" panose="020B0604020202020204" pitchFamily="34" charset="0"/>
                <a:cs typeface="Arial" panose="020B0604020202020204" pitchFamily="34" charset="0"/>
              </a:rPr>
              <a:t>A Fiver for Good…</a:t>
            </a:r>
          </a:p>
        </p:txBody>
      </p:sp>
    </p:spTree>
    <p:extLst>
      <p:ext uri="{BB962C8B-B14F-4D97-AF65-F5344CB8AC3E}">
        <p14:creationId xmlns:p14="http://schemas.microsoft.com/office/powerpoint/2010/main" val="3718213800"/>
      </p:ext>
    </p:extLst>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hape 128">
            <a:extLst>
              <a:ext uri="{FF2B5EF4-FFF2-40B4-BE49-F238E27FC236}">
                <a16:creationId xmlns:a16="http://schemas.microsoft.com/office/drawing/2014/main" id="{52A26131-7D07-EA77-FFF7-723DD6F64922}"/>
              </a:ext>
            </a:extLst>
          </p:cNvPr>
          <p:cNvSpPr/>
          <p:nvPr/>
        </p:nvSpPr>
        <p:spPr>
          <a:xfrm>
            <a:off x="580578" y="1533167"/>
            <a:ext cx="7735454" cy="2749792"/>
          </a:xfrm>
          <a:prstGeom prst="rect">
            <a:avLst/>
          </a:prstGeom>
          <a:ln w="12700">
            <a:miter lim="400000"/>
          </a:ln>
          <a:extLst>
            <a:ext uri="{C572A759-6A51-4108-AA02-DFA0A04FC94B}">
              <ma14:wrappingTextBoxFlag xmlns:ma14="http://schemas.microsoft.com/office/mac/drawingml/2011/main" xmlns="" val="1"/>
            </a:ext>
          </a:extLst>
        </p:spPr>
        <p:txBody>
          <a:bodyPr wrap="square" lIns="35719" tIns="35719" rIns="35719" bIns="35719">
            <a:spAutoFit/>
          </a:bodyPr>
          <a:lstStyle>
            <a:lvl1pPr algn="l">
              <a:defRPr sz="2700">
                <a:latin typeface="Futura Std"/>
                <a:ea typeface="Futura Std"/>
                <a:cs typeface="Futura Std"/>
                <a:sym typeface="Futura Std"/>
              </a:defRPr>
            </a:lvl1pPr>
          </a:lstStyle>
          <a:p>
            <a:r>
              <a:rPr lang="en-GB" sz="1900" dirty="0">
                <a:latin typeface="Arial" panose="020B0604020202020204" pitchFamily="34" charset="0"/>
                <a:cs typeface="Arial" panose="020B0604020202020204" pitchFamily="34" charset="0"/>
              </a:rPr>
              <a:t>Your Fiver business is sustainable if it is:</a:t>
            </a:r>
            <a:br>
              <a:rPr lang="en-GB" sz="1900" dirty="0">
                <a:latin typeface="Arial" panose="020B0604020202020204" pitchFamily="34" charset="0"/>
                <a:cs typeface="Arial" panose="020B0604020202020204" pitchFamily="34" charset="0"/>
              </a:rPr>
            </a:br>
            <a:endParaRPr lang="en-GB" sz="19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900" dirty="0">
                <a:latin typeface="Arial" panose="020B0604020202020204" pitchFamily="34" charset="0"/>
                <a:cs typeface="Arial" panose="020B0604020202020204" pitchFamily="34" charset="0"/>
              </a:rPr>
              <a:t>Protects the planet e.g. reduces air miles by using local resources</a:t>
            </a:r>
          </a:p>
          <a:p>
            <a:pPr marL="171450" indent="-171450">
              <a:buFont typeface="Arial" panose="020B0604020202020204" pitchFamily="34" charset="0"/>
              <a:buChar char="•"/>
            </a:pPr>
            <a:r>
              <a:rPr lang="en-GB" sz="1900" dirty="0">
                <a:latin typeface="Arial" panose="020B0604020202020204" pitchFamily="34" charset="0"/>
                <a:cs typeface="Arial" panose="020B0604020202020204" pitchFamily="34" charset="0"/>
              </a:rPr>
              <a:t>Or cares for communities e.g. pays a fair price to suppliers</a:t>
            </a:r>
          </a:p>
          <a:p>
            <a:pPr marL="171450" lvl="0" indent="-171450">
              <a:buFont typeface="Arial" panose="020B0604020202020204" pitchFamily="34" charset="0"/>
              <a:buChar char="•"/>
              <a:defRPr/>
            </a:pPr>
            <a:r>
              <a:rPr lang="en-GB" sz="1900" dirty="0">
                <a:latin typeface="Arial" panose="020B0604020202020204" pitchFamily="34" charset="0"/>
                <a:cs typeface="Arial" panose="020B0604020202020204" pitchFamily="34" charset="0"/>
              </a:rPr>
              <a:t>Profitable and aims to satisfy a need </a:t>
            </a:r>
          </a:p>
          <a:p>
            <a:pPr marL="171450" lvl="0" indent="-171450">
              <a:buFont typeface="Arial" panose="020B0604020202020204" pitchFamily="34" charset="0"/>
              <a:buChar char="•"/>
              <a:defRPr/>
            </a:pPr>
            <a:endParaRPr lang="en-GB" sz="1900" dirty="0">
              <a:latin typeface="Arial" panose="020B0604020202020204" pitchFamily="34" charset="0"/>
              <a:cs typeface="Arial" panose="020B0604020202020204" pitchFamily="34" charset="0"/>
            </a:endParaRPr>
          </a:p>
          <a:p>
            <a:pPr marL="171450" lvl="0" indent="-171450">
              <a:buFont typeface="Arial" panose="020B0604020202020204" pitchFamily="34" charset="0"/>
              <a:buChar char="•"/>
              <a:defRPr/>
            </a:pPr>
            <a:endParaRPr lang="en-GB" sz="2000" dirty="0">
              <a:latin typeface="Arial" panose="020B0604020202020204" pitchFamily="34" charset="0"/>
              <a:cs typeface="Arial" panose="020B0604020202020204" pitchFamily="34" charset="0"/>
            </a:endParaRPr>
          </a:p>
          <a:p>
            <a:pPr>
              <a:defRPr/>
            </a:pPr>
            <a:r>
              <a:rPr lang="en-US" sz="2000" i="1" dirty="0">
                <a:latin typeface="Arial" panose="020B0604020202020204" pitchFamily="34" charset="0"/>
                <a:cs typeface="Arial" panose="020B0604020202020204" pitchFamily="34" charset="0"/>
              </a:rPr>
              <a:t>“A business which operates today in a way that values and protects the people, planet and resources it relies on for the future’’</a:t>
            </a:r>
          </a:p>
        </p:txBody>
      </p:sp>
      <p:pic>
        <p:nvPicPr>
          <p:cNvPr id="17" name="Picture 16" descr="A picture containing text, clipart&#10;&#10;Description automatically generated">
            <a:extLst>
              <a:ext uri="{FF2B5EF4-FFF2-40B4-BE49-F238E27FC236}">
                <a16:creationId xmlns:a16="http://schemas.microsoft.com/office/drawing/2014/main" id="{CD4F87D5-1520-4E91-A6DC-7CA1DD6B72D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93033" y="5929641"/>
            <a:ext cx="824453" cy="824453"/>
          </a:xfrm>
          <a:prstGeom prst="rect">
            <a:avLst/>
          </a:prstGeom>
        </p:spPr>
      </p:pic>
      <p:pic>
        <p:nvPicPr>
          <p:cNvPr id="19" name="Picture 18" descr="Icon&#10;&#10;Description automatically generated">
            <a:extLst>
              <a:ext uri="{FF2B5EF4-FFF2-40B4-BE49-F238E27FC236}">
                <a16:creationId xmlns:a16="http://schemas.microsoft.com/office/drawing/2014/main" id="{4817B70B-47C7-43DA-8024-8349A73D111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232772" y="5715000"/>
            <a:ext cx="1143000" cy="1143000"/>
          </a:xfrm>
          <a:prstGeom prst="rect">
            <a:avLst/>
          </a:prstGeom>
        </p:spPr>
      </p:pic>
      <p:pic>
        <p:nvPicPr>
          <p:cNvPr id="21" name="Picture 20" descr="A picture containing text, first-aid kit&#10;&#10;Description automatically generated">
            <a:extLst>
              <a:ext uri="{FF2B5EF4-FFF2-40B4-BE49-F238E27FC236}">
                <a16:creationId xmlns:a16="http://schemas.microsoft.com/office/drawing/2014/main" id="{C21BC4DE-2097-4F26-8480-BC5F1002A5D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895993" y="5735158"/>
            <a:ext cx="894875" cy="894875"/>
          </a:xfrm>
          <a:prstGeom prst="rect">
            <a:avLst/>
          </a:prstGeom>
        </p:spPr>
      </p:pic>
      <p:pic>
        <p:nvPicPr>
          <p:cNvPr id="23" name="Picture 22" descr="Icon&#10;&#10;Description automatically generated">
            <a:extLst>
              <a:ext uri="{FF2B5EF4-FFF2-40B4-BE49-F238E27FC236}">
                <a16:creationId xmlns:a16="http://schemas.microsoft.com/office/drawing/2014/main" id="{0507941C-28FB-4F1F-847D-B2360DA11A3E}"/>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328633" y="5908535"/>
            <a:ext cx="755929" cy="755929"/>
          </a:xfrm>
          <a:prstGeom prst="rect">
            <a:avLst/>
          </a:prstGeom>
        </p:spPr>
      </p:pic>
      <p:pic>
        <p:nvPicPr>
          <p:cNvPr id="12" name="Picture 11">
            <a:extLst>
              <a:ext uri="{FF2B5EF4-FFF2-40B4-BE49-F238E27FC236}">
                <a16:creationId xmlns:a16="http://schemas.microsoft.com/office/drawing/2014/main" id="{E8F5145D-2355-1F4E-11E4-FCB218C3D38A}"/>
              </a:ext>
            </a:extLst>
          </p:cNvPr>
          <p:cNvPicPr/>
          <p:nvPr/>
        </p:nvPicPr>
        <p:blipFill>
          <a:blip r:embed="rId7">
            <a:extLst>
              <a:ext uri="{28A0092B-C50C-407E-A947-70E740481C1C}">
                <a14:useLocalDpi xmlns:a14="http://schemas.microsoft.com/office/drawing/2010/main"/>
              </a:ext>
            </a:extLst>
          </a:blip>
          <a:srcRect/>
          <a:stretch>
            <a:fillRect/>
          </a:stretch>
        </p:blipFill>
        <p:spPr bwMode="auto">
          <a:xfrm>
            <a:off x="6979220" y="219813"/>
            <a:ext cx="1623296" cy="807219"/>
          </a:xfrm>
          <a:prstGeom prst="rect">
            <a:avLst/>
          </a:prstGeom>
          <a:noFill/>
        </p:spPr>
      </p:pic>
      <p:sp>
        <p:nvSpPr>
          <p:cNvPr id="13" name="Shape 128">
            <a:extLst>
              <a:ext uri="{FF2B5EF4-FFF2-40B4-BE49-F238E27FC236}">
                <a16:creationId xmlns:a16="http://schemas.microsoft.com/office/drawing/2014/main" id="{93F90FED-B075-3F4F-D718-54B586C7E442}"/>
              </a:ext>
            </a:extLst>
          </p:cNvPr>
          <p:cNvSpPr/>
          <p:nvPr/>
        </p:nvSpPr>
        <p:spPr>
          <a:xfrm>
            <a:off x="580578" y="1533167"/>
            <a:ext cx="7735454" cy="687689"/>
          </a:xfrm>
          <a:prstGeom prst="rect">
            <a:avLst/>
          </a:prstGeom>
          <a:ln w="12700">
            <a:miter lim="400000"/>
          </a:ln>
          <a:extLst>
            <a:ext uri="{C572A759-6A51-4108-AA02-DFA0A04FC94B}">
              <ma14:wrappingTextBoxFlag xmlns:ma14="http://schemas.microsoft.com/office/mac/drawingml/2011/main" xmlns="" val="1"/>
            </a:ext>
          </a:extLst>
        </p:spPr>
        <p:txBody>
          <a:bodyPr wrap="square" lIns="35719" tIns="35719" rIns="35719" bIns="35719">
            <a:spAutoFit/>
          </a:bodyPr>
          <a:lstStyle>
            <a:lvl1pPr algn="l">
              <a:defRPr sz="2700">
                <a:latin typeface="Futura Std"/>
                <a:ea typeface="Futura Std"/>
                <a:cs typeface="Futura Std"/>
                <a:sym typeface="Futura Std"/>
              </a:defRPr>
            </a:lvl1pPr>
          </a:lstStyle>
          <a:p>
            <a:pPr lvl="0">
              <a:defRPr/>
            </a:pPr>
            <a:endParaRPr lang="en-GB" sz="2000">
              <a:latin typeface="Arial" panose="020B0604020202020204" pitchFamily="34" charset="0"/>
              <a:cs typeface="Arial" panose="020B0604020202020204" pitchFamily="34" charset="0"/>
            </a:endParaRPr>
          </a:p>
          <a:p>
            <a:pPr marL="171450" lvl="0" indent="-171450">
              <a:buFont typeface="Arial" panose="020B0604020202020204" pitchFamily="34" charset="0"/>
              <a:buChar char="•"/>
              <a:defRPr/>
            </a:pPr>
            <a:endParaRPr lang="en-GB" sz="2000">
              <a:latin typeface="Arial" panose="020B0604020202020204" pitchFamily="34" charset="0"/>
              <a:cs typeface="Arial" panose="020B0604020202020204" pitchFamily="34" charset="0"/>
            </a:endParaRPr>
          </a:p>
        </p:txBody>
      </p:sp>
      <p:sp>
        <p:nvSpPr>
          <p:cNvPr id="14" name="Shape 127">
            <a:extLst>
              <a:ext uri="{FF2B5EF4-FFF2-40B4-BE49-F238E27FC236}">
                <a16:creationId xmlns:a16="http://schemas.microsoft.com/office/drawing/2014/main" id="{C1315D8E-DB46-248D-B7A9-210CA21DC19B}"/>
              </a:ext>
            </a:extLst>
          </p:cNvPr>
          <p:cNvSpPr/>
          <p:nvPr/>
        </p:nvSpPr>
        <p:spPr>
          <a:xfrm>
            <a:off x="585225" y="736227"/>
            <a:ext cx="2771593" cy="504562"/>
          </a:xfrm>
          <a:prstGeom prst="rect">
            <a:avLst/>
          </a:prstGeom>
          <a:ln w="12700">
            <a:miter lim="400000"/>
          </a:ln>
          <a:extLst>
            <a:ext uri="{C572A759-6A51-4108-AA02-DFA0A04FC94B}">
              <ma14:wrappingTextBoxFlag xmlns:ma14="http://schemas.microsoft.com/office/mac/drawingml/2011/main" xmlns=""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pPr defTabSz="410751" hangingPunct="0"/>
            <a:r>
              <a:rPr lang="en-GB" sz="2810" kern="0">
                <a:solidFill>
                  <a:srgbClr val="B8BF0D"/>
                </a:solidFill>
                <a:latin typeface="Arial" panose="020B0604020202020204" pitchFamily="34" charset="0"/>
                <a:cs typeface="Arial" panose="020B0604020202020204" pitchFamily="34" charset="0"/>
              </a:rPr>
              <a:t>Sustainability…</a:t>
            </a:r>
          </a:p>
        </p:txBody>
      </p:sp>
    </p:spTree>
    <p:extLst>
      <p:ext uri="{BB962C8B-B14F-4D97-AF65-F5344CB8AC3E}">
        <p14:creationId xmlns:p14="http://schemas.microsoft.com/office/powerpoint/2010/main" val="1727710234"/>
      </p:ext>
    </p:extLst>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A picture containing text, clipart&#10;&#10;Description automatically generated">
            <a:extLst>
              <a:ext uri="{FF2B5EF4-FFF2-40B4-BE49-F238E27FC236}">
                <a16:creationId xmlns:a16="http://schemas.microsoft.com/office/drawing/2014/main" id="{CD4F87D5-1520-4E91-A6DC-7CA1DD6B72D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93033" y="5929641"/>
            <a:ext cx="824453" cy="824453"/>
          </a:xfrm>
          <a:prstGeom prst="rect">
            <a:avLst/>
          </a:prstGeom>
        </p:spPr>
      </p:pic>
      <p:pic>
        <p:nvPicPr>
          <p:cNvPr id="19" name="Picture 18" descr="Icon&#10;&#10;Description automatically generated">
            <a:extLst>
              <a:ext uri="{FF2B5EF4-FFF2-40B4-BE49-F238E27FC236}">
                <a16:creationId xmlns:a16="http://schemas.microsoft.com/office/drawing/2014/main" id="{4817B70B-47C7-43DA-8024-8349A73D111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232772" y="5715000"/>
            <a:ext cx="1143000" cy="1143000"/>
          </a:xfrm>
          <a:prstGeom prst="rect">
            <a:avLst/>
          </a:prstGeom>
        </p:spPr>
      </p:pic>
      <p:pic>
        <p:nvPicPr>
          <p:cNvPr id="21" name="Picture 20" descr="A picture containing text, first-aid kit&#10;&#10;Description automatically generated">
            <a:extLst>
              <a:ext uri="{FF2B5EF4-FFF2-40B4-BE49-F238E27FC236}">
                <a16:creationId xmlns:a16="http://schemas.microsoft.com/office/drawing/2014/main" id="{C21BC4DE-2097-4F26-8480-BC5F1002A5D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895993" y="5735158"/>
            <a:ext cx="894875" cy="894875"/>
          </a:xfrm>
          <a:prstGeom prst="rect">
            <a:avLst/>
          </a:prstGeom>
        </p:spPr>
      </p:pic>
      <p:pic>
        <p:nvPicPr>
          <p:cNvPr id="23" name="Picture 22" descr="Icon&#10;&#10;Description automatically generated">
            <a:extLst>
              <a:ext uri="{FF2B5EF4-FFF2-40B4-BE49-F238E27FC236}">
                <a16:creationId xmlns:a16="http://schemas.microsoft.com/office/drawing/2014/main" id="{0507941C-28FB-4F1F-847D-B2360DA11A3E}"/>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328633" y="5908535"/>
            <a:ext cx="755929" cy="755929"/>
          </a:xfrm>
          <a:prstGeom prst="rect">
            <a:avLst/>
          </a:prstGeom>
        </p:spPr>
      </p:pic>
      <p:pic>
        <p:nvPicPr>
          <p:cNvPr id="7" name="Content Placeholder 3">
            <a:extLst>
              <a:ext uri="{FF2B5EF4-FFF2-40B4-BE49-F238E27FC236}">
                <a16:creationId xmlns:a16="http://schemas.microsoft.com/office/drawing/2014/main" id="{84158A1F-B3B1-4808-B385-71A09B24FC7E}"/>
              </a:ext>
            </a:extLst>
          </p:cNvPr>
          <p:cNvPicPr>
            <a:picLocks noChangeAspect="1"/>
          </p:cNvPicPr>
          <p:nvPr/>
        </p:nvPicPr>
        <p:blipFill>
          <a:blip r:embed="rId7"/>
          <a:stretch>
            <a:fillRect/>
          </a:stretch>
        </p:blipFill>
        <p:spPr>
          <a:xfrm>
            <a:off x="319893" y="1458824"/>
            <a:ext cx="8504213" cy="4311494"/>
          </a:xfrm>
          <a:prstGeom prst="rect">
            <a:avLst/>
          </a:prstGeom>
        </p:spPr>
      </p:pic>
      <p:pic>
        <p:nvPicPr>
          <p:cNvPr id="10" name="Picture 9">
            <a:extLst>
              <a:ext uri="{FF2B5EF4-FFF2-40B4-BE49-F238E27FC236}">
                <a16:creationId xmlns:a16="http://schemas.microsoft.com/office/drawing/2014/main" id="{DFDE3DD6-A476-9C0E-3CA9-D796C050EC60}"/>
              </a:ext>
            </a:extLst>
          </p:cNvPr>
          <p:cNvPicPr/>
          <p:nvPr/>
        </p:nvPicPr>
        <p:blipFill>
          <a:blip r:embed="rId8">
            <a:extLst>
              <a:ext uri="{28A0092B-C50C-407E-A947-70E740481C1C}">
                <a14:useLocalDpi xmlns:a14="http://schemas.microsoft.com/office/drawing/2010/main"/>
              </a:ext>
            </a:extLst>
          </a:blip>
          <a:srcRect/>
          <a:stretch>
            <a:fillRect/>
          </a:stretch>
        </p:blipFill>
        <p:spPr bwMode="auto">
          <a:xfrm>
            <a:off x="6979220" y="265533"/>
            <a:ext cx="1623296" cy="807219"/>
          </a:xfrm>
          <a:prstGeom prst="rect">
            <a:avLst/>
          </a:prstGeom>
          <a:noFill/>
        </p:spPr>
      </p:pic>
      <p:sp>
        <p:nvSpPr>
          <p:cNvPr id="11" name="Shape 127">
            <a:extLst>
              <a:ext uri="{FF2B5EF4-FFF2-40B4-BE49-F238E27FC236}">
                <a16:creationId xmlns:a16="http://schemas.microsoft.com/office/drawing/2014/main" id="{A646319A-4E0B-C44D-D1B4-9C681210B3EC}"/>
              </a:ext>
            </a:extLst>
          </p:cNvPr>
          <p:cNvSpPr/>
          <p:nvPr/>
        </p:nvSpPr>
        <p:spPr>
          <a:xfrm>
            <a:off x="585225" y="520014"/>
            <a:ext cx="5551200" cy="936988"/>
          </a:xfrm>
          <a:prstGeom prst="rect">
            <a:avLst/>
          </a:prstGeom>
          <a:ln w="12700">
            <a:miter lim="400000"/>
          </a:ln>
          <a:extLst>
            <a:ext uri="{C572A759-6A51-4108-AA02-DFA0A04FC94B}">
              <ma14:wrappingTextBoxFlag xmlns:ma14="http://schemas.microsoft.com/office/mac/drawingml/2011/main" xmlns=""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pPr defTabSz="410751" hangingPunct="0"/>
            <a:r>
              <a:rPr lang="en-GB" sz="2810" kern="0">
                <a:solidFill>
                  <a:srgbClr val="B8BF0D"/>
                </a:solidFill>
                <a:latin typeface="Arial" panose="020B0604020202020204" pitchFamily="34" charset="0"/>
                <a:cs typeface="Arial" panose="020B0604020202020204" pitchFamily="34" charset="0"/>
              </a:rPr>
              <a:t>United Nations </a:t>
            </a:r>
          </a:p>
          <a:p>
            <a:pPr defTabSz="410751" hangingPunct="0"/>
            <a:r>
              <a:rPr lang="en-GB" sz="2810" kern="0">
                <a:solidFill>
                  <a:srgbClr val="B8BF0D"/>
                </a:solidFill>
                <a:latin typeface="Arial" panose="020B0604020202020204" pitchFamily="34" charset="0"/>
                <a:cs typeface="Arial" panose="020B0604020202020204" pitchFamily="34" charset="0"/>
              </a:rPr>
              <a:t>Sustainable Development Goals</a:t>
            </a:r>
          </a:p>
        </p:txBody>
      </p:sp>
    </p:spTree>
    <p:extLst>
      <p:ext uri="{BB962C8B-B14F-4D97-AF65-F5344CB8AC3E}">
        <p14:creationId xmlns:p14="http://schemas.microsoft.com/office/powerpoint/2010/main" val="613559812"/>
      </p:ext>
    </p:extLst>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A picture containing text, clipart&#10;&#10;Description automatically generated">
            <a:extLst>
              <a:ext uri="{FF2B5EF4-FFF2-40B4-BE49-F238E27FC236}">
                <a16:creationId xmlns:a16="http://schemas.microsoft.com/office/drawing/2014/main" id="{CD4F87D5-1520-4E91-A6DC-7CA1DD6B72D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93033" y="5929641"/>
            <a:ext cx="824453" cy="824453"/>
          </a:xfrm>
          <a:prstGeom prst="rect">
            <a:avLst/>
          </a:prstGeom>
        </p:spPr>
      </p:pic>
      <p:pic>
        <p:nvPicPr>
          <p:cNvPr id="19" name="Picture 18" descr="Icon&#10;&#10;Description automatically generated">
            <a:extLst>
              <a:ext uri="{FF2B5EF4-FFF2-40B4-BE49-F238E27FC236}">
                <a16:creationId xmlns:a16="http://schemas.microsoft.com/office/drawing/2014/main" id="{4817B70B-47C7-43DA-8024-8349A73D111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251559" y="5647854"/>
            <a:ext cx="1143000" cy="1143000"/>
          </a:xfrm>
          <a:prstGeom prst="rect">
            <a:avLst/>
          </a:prstGeom>
        </p:spPr>
      </p:pic>
      <p:pic>
        <p:nvPicPr>
          <p:cNvPr id="21" name="Picture 20" descr="A picture containing text, first-aid kit&#10;&#10;Description automatically generated">
            <a:extLst>
              <a:ext uri="{FF2B5EF4-FFF2-40B4-BE49-F238E27FC236}">
                <a16:creationId xmlns:a16="http://schemas.microsoft.com/office/drawing/2014/main" id="{C21BC4DE-2097-4F26-8480-BC5F1002A5D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895993" y="5735158"/>
            <a:ext cx="894875" cy="894875"/>
          </a:xfrm>
          <a:prstGeom prst="rect">
            <a:avLst/>
          </a:prstGeom>
        </p:spPr>
      </p:pic>
      <p:pic>
        <p:nvPicPr>
          <p:cNvPr id="23" name="Picture 22" descr="Icon&#10;&#10;Description automatically generated">
            <a:extLst>
              <a:ext uri="{FF2B5EF4-FFF2-40B4-BE49-F238E27FC236}">
                <a16:creationId xmlns:a16="http://schemas.microsoft.com/office/drawing/2014/main" id="{0507941C-28FB-4F1F-847D-B2360DA11A3E}"/>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328633" y="5908535"/>
            <a:ext cx="755929" cy="755929"/>
          </a:xfrm>
          <a:prstGeom prst="rect">
            <a:avLst/>
          </a:prstGeom>
        </p:spPr>
      </p:pic>
      <p:sp>
        <p:nvSpPr>
          <p:cNvPr id="13" name="Shape 127">
            <a:extLst>
              <a:ext uri="{FF2B5EF4-FFF2-40B4-BE49-F238E27FC236}">
                <a16:creationId xmlns:a16="http://schemas.microsoft.com/office/drawing/2014/main" id="{D8F81C43-0F83-42E3-917B-6B57BB531A5C}"/>
              </a:ext>
            </a:extLst>
          </p:cNvPr>
          <p:cNvSpPr/>
          <p:nvPr/>
        </p:nvSpPr>
        <p:spPr>
          <a:xfrm>
            <a:off x="338733" y="1109703"/>
            <a:ext cx="72200" cy="504883"/>
          </a:xfrm>
          <a:prstGeom prst="rect">
            <a:avLst/>
          </a:prstGeom>
          <a:ln w="12700">
            <a:miter lim="400000"/>
          </a:ln>
          <a:extLst>
            <a:ext uri="{C572A759-6A51-4108-AA02-DFA0A04FC94B}">
              <ma14:wrappingTextBoxFlag xmlns:ma14="http://schemas.microsoft.com/office/mac/drawingml/2011/main" xmlns=""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pPr lvl="0"/>
            <a:endParaRPr lang="en-GB" sz="2812">
              <a:solidFill>
                <a:srgbClr val="B8BF0D"/>
              </a:solidFill>
            </a:endParaRPr>
          </a:p>
        </p:txBody>
      </p:sp>
      <p:pic>
        <p:nvPicPr>
          <p:cNvPr id="14" name="Picture 13">
            <a:extLst>
              <a:ext uri="{FF2B5EF4-FFF2-40B4-BE49-F238E27FC236}">
                <a16:creationId xmlns:a16="http://schemas.microsoft.com/office/drawing/2014/main" id="{2CCD95C4-3800-448C-8852-19EE00222BA4}"/>
              </a:ext>
            </a:extLst>
          </p:cNvPr>
          <p:cNvPicPr>
            <a:picLocks noChangeAspect="1"/>
          </p:cNvPicPr>
          <p:nvPr/>
        </p:nvPicPr>
        <p:blipFill>
          <a:blip r:embed="rId7"/>
          <a:stretch>
            <a:fillRect/>
          </a:stretch>
        </p:blipFill>
        <p:spPr>
          <a:xfrm>
            <a:off x="631370" y="1717371"/>
            <a:ext cx="3292557" cy="3909478"/>
          </a:xfrm>
          <a:prstGeom prst="rect">
            <a:avLst/>
          </a:prstGeom>
        </p:spPr>
      </p:pic>
      <p:sp>
        <p:nvSpPr>
          <p:cNvPr id="2" name="Rectangle 1">
            <a:extLst>
              <a:ext uri="{FF2B5EF4-FFF2-40B4-BE49-F238E27FC236}">
                <a16:creationId xmlns:a16="http://schemas.microsoft.com/office/drawing/2014/main" id="{C1023D05-42A9-5646-89F6-99FC0FCA03DB}"/>
              </a:ext>
            </a:extLst>
          </p:cNvPr>
          <p:cNvSpPr>
            <a:spLocks noChangeArrowheads="1"/>
          </p:cNvSpPr>
          <p:nvPr/>
        </p:nvSpPr>
        <p:spPr bwMode="auto">
          <a:xfrm>
            <a:off x="4322549" y="2164004"/>
            <a:ext cx="4065875" cy="3016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900" b="0" i="0" u="none" strike="noStrike" cap="none" normalizeH="0" baseline="0">
                <a:ln>
                  <a:noFill/>
                </a:ln>
                <a:solidFill>
                  <a:schemeClr val="tx1"/>
                </a:solidFill>
                <a:effectLst/>
                <a:latin typeface="Arial" panose="020B0604020202020204" pitchFamily="34" charset="0"/>
                <a:cs typeface="Arial" panose="020B0604020202020204" pitchFamily="34" charset="0"/>
              </a:rPr>
              <a:t>As part of </a:t>
            </a:r>
            <a:r>
              <a:rPr lang="en-GB" altLang="en-US" sz="1900">
                <a:latin typeface="Arial" panose="020B0604020202020204" pitchFamily="34" charset="0"/>
                <a:cs typeface="Arial" panose="020B0604020202020204" pitchFamily="34" charset="0"/>
              </a:rPr>
              <a:t>his </a:t>
            </a:r>
            <a:r>
              <a:rPr kumimoji="0" lang="en-GB" altLang="en-US" sz="1900" b="0" i="0" u="none" strike="noStrike" cap="none" normalizeH="0" baseline="0">
                <a:ln>
                  <a:noFill/>
                </a:ln>
                <a:solidFill>
                  <a:schemeClr val="tx1"/>
                </a:solidFill>
                <a:effectLst/>
                <a:latin typeface="Arial" panose="020B0604020202020204" pitchFamily="34" charset="0"/>
                <a:cs typeface="Arial" panose="020B0604020202020204" pitchFamily="34" charset="0"/>
              </a:rPr>
              <a:t>Fiver Challenge, Sam (left) decided to create personalised recyclable masks for the VE day celebration to ensure that his community could celebrate together safely, aged just 10 years old. </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900">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900" b="0" i="0" u="none" strike="noStrike" cap="none" normalizeH="0" baseline="0">
                <a:ln>
                  <a:noFill/>
                </a:ln>
                <a:solidFill>
                  <a:schemeClr val="tx1"/>
                </a:solidFill>
                <a:effectLst/>
                <a:latin typeface="Arial" panose="020B0604020202020204" pitchFamily="34" charset="0"/>
                <a:cs typeface="Arial" panose="020B0604020202020204" pitchFamily="34" charset="0"/>
              </a:rPr>
              <a:t>Sam’s idea was a good example of social good and sustainability.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900" b="0" i="0" u="none" strike="noStrike" cap="none" normalizeH="0" baseline="0">
              <a:ln>
                <a:noFill/>
              </a:ln>
              <a:solidFill>
                <a:schemeClr val="tx1"/>
              </a:solidFill>
              <a:effectLst/>
              <a:latin typeface="Arial" panose="020B060402020202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D400EBA-5AEB-CFD6-01BF-D85B3F0E8E61}"/>
              </a:ext>
            </a:extLst>
          </p:cNvPr>
          <p:cNvPicPr/>
          <p:nvPr/>
        </p:nvPicPr>
        <p:blipFill>
          <a:blip r:embed="rId8">
            <a:extLst>
              <a:ext uri="{28A0092B-C50C-407E-A947-70E740481C1C}">
                <a14:useLocalDpi xmlns:a14="http://schemas.microsoft.com/office/drawing/2010/main"/>
              </a:ext>
            </a:extLst>
          </a:blip>
          <a:srcRect/>
          <a:stretch>
            <a:fillRect/>
          </a:stretch>
        </p:blipFill>
        <p:spPr bwMode="auto">
          <a:xfrm>
            <a:off x="6979220" y="265533"/>
            <a:ext cx="1623296" cy="807219"/>
          </a:xfrm>
          <a:prstGeom prst="rect">
            <a:avLst/>
          </a:prstGeom>
          <a:noFill/>
        </p:spPr>
      </p:pic>
      <p:sp>
        <p:nvSpPr>
          <p:cNvPr id="12" name="Shape 127">
            <a:extLst>
              <a:ext uri="{FF2B5EF4-FFF2-40B4-BE49-F238E27FC236}">
                <a16:creationId xmlns:a16="http://schemas.microsoft.com/office/drawing/2014/main" id="{F5B60CF2-0970-C39B-D1A3-F08223ADA8D9}"/>
              </a:ext>
            </a:extLst>
          </p:cNvPr>
          <p:cNvSpPr/>
          <p:nvPr/>
        </p:nvSpPr>
        <p:spPr>
          <a:xfrm>
            <a:off x="585225" y="736227"/>
            <a:ext cx="5628144" cy="504562"/>
          </a:xfrm>
          <a:prstGeom prst="rect">
            <a:avLst/>
          </a:prstGeom>
          <a:ln w="12700">
            <a:miter lim="400000"/>
          </a:ln>
          <a:extLst>
            <a:ext uri="{C572A759-6A51-4108-AA02-DFA0A04FC94B}">
              <ma14:wrappingTextBoxFlag xmlns:ma14="http://schemas.microsoft.com/office/mac/drawingml/2011/main" xmlns=""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pPr defTabSz="410751" hangingPunct="0"/>
            <a:r>
              <a:rPr lang="en-GB" sz="2810" kern="0">
                <a:solidFill>
                  <a:srgbClr val="B8BF0D"/>
                </a:solidFill>
                <a:latin typeface="Arial" panose="020B0604020202020204" pitchFamily="34" charset="0"/>
                <a:cs typeface="Arial" panose="020B0604020202020204" pitchFamily="34" charset="0"/>
              </a:rPr>
              <a:t>Young Enterprise Entrepreneurs</a:t>
            </a:r>
          </a:p>
        </p:txBody>
      </p:sp>
    </p:spTree>
    <p:extLst>
      <p:ext uri="{BB962C8B-B14F-4D97-AF65-F5344CB8AC3E}">
        <p14:creationId xmlns:p14="http://schemas.microsoft.com/office/powerpoint/2010/main" val="960741033"/>
      </p:ext>
    </p:extLst>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A picture containing text, clipart&#10;&#10;Description automatically generated">
            <a:extLst>
              <a:ext uri="{FF2B5EF4-FFF2-40B4-BE49-F238E27FC236}">
                <a16:creationId xmlns:a16="http://schemas.microsoft.com/office/drawing/2014/main" id="{CD4F87D5-1520-4E91-A6DC-7CA1DD6B72D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493033" y="5929641"/>
            <a:ext cx="824453" cy="824453"/>
          </a:xfrm>
          <a:prstGeom prst="rect">
            <a:avLst/>
          </a:prstGeom>
        </p:spPr>
      </p:pic>
      <p:pic>
        <p:nvPicPr>
          <p:cNvPr id="19" name="Picture 18" descr="Icon&#10;&#10;Description automatically generated">
            <a:extLst>
              <a:ext uri="{FF2B5EF4-FFF2-40B4-BE49-F238E27FC236}">
                <a16:creationId xmlns:a16="http://schemas.microsoft.com/office/drawing/2014/main" id="{4817B70B-47C7-43DA-8024-8349A73D111B}"/>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232772" y="5715000"/>
            <a:ext cx="1143000" cy="1143000"/>
          </a:xfrm>
          <a:prstGeom prst="rect">
            <a:avLst/>
          </a:prstGeom>
        </p:spPr>
      </p:pic>
      <p:pic>
        <p:nvPicPr>
          <p:cNvPr id="21" name="Picture 20" descr="A picture containing text, first-aid kit&#10;&#10;Description automatically generated">
            <a:extLst>
              <a:ext uri="{FF2B5EF4-FFF2-40B4-BE49-F238E27FC236}">
                <a16:creationId xmlns:a16="http://schemas.microsoft.com/office/drawing/2014/main" id="{C21BC4DE-2097-4F26-8480-BC5F1002A5D8}"/>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6895993" y="5735158"/>
            <a:ext cx="894875" cy="894875"/>
          </a:xfrm>
          <a:prstGeom prst="rect">
            <a:avLst/>
          </a:prstGeom>
        </p:spPr>
      </p:pic>
      <p:pic>
        <p:nvPicPr>
          <p:cNvPr id="23" name="Picture 22" descr="Icon&#10;&#10;Description automatically generated">
            <a:extLst>
              <a:ext uri="{FF2B5EF4-FFF2-40B4-BE49-F238E27FC236}">
                <a16:creationId xmlns:a16="http://schemas.microsoft.com/office/drawing/2014/main" id="{0507941C-28FB-4F1F-847D-B2360DA11A3E}"/>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5328633" y="5908535"/>
            <a:ext cx="755929" cy="755929"/>
          </a:xfrm>
          <a:prstGeom prst="rect">
            <a:avLst/>
          </a:prstGeom>
        </p:spPr>
      </p:pic>
      <p:sp>
        <p:nvSpPr>
          <p:cNvPr id="8" name="Shape 157">
            <a:extLst>
              <a:ext uri="{FF2B5EF4-FFF2-40B4-BE49-F238E27FC236}">
                <a16:creationId xmlns:a16="http://schemas.microsoft.com/office/drawing/2014/main" id="{D0DBA4A2-6531-42D8-BD7C-E085B63EBC69}"/>
              </a:ext>
            </a:extLst>
          </p:cNvPr>
          <p:cNvSpPr/>
          <p:nvPr/>
        </p:nvSpPr>
        <p:spPr>
          <a:xfrm>
            <a:off x="189668" y="762313"/>
            <a:ext cx="72200" cy="504883"/>
          </a:xfrm>
          <a:prstGeom prst="rect">
            <a:avLst/>
          </a:prstGeom>
          <a:ln w="12700">
            <a:miter lim="400000"/>
          </a:ln>
          <a:extLst>
            <a:ext uri="{C572A759-6A51-4108-AA02-DFA0A04FC94B}">
              <ma14:wrappingTextBoxFlag xmlns:ma14="http://schemas.microsoft.com/office/mac/drawingml/2011/main" xmlns=""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pPr defTabSz="410751" hangingPunct="0"/>
            <a:endParaRPr sz="2812" kern="0">
              <a:solidFill>
                <a:srgbClr val="B8BF0D"/>
              </a:solidFill>
              <a:latin typeface="Arial" panose="020B060402020202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B423F142-3E46-0950-039C-0DF5C4F15CB8}"/>
              </a:ext>
            </a:extLst>
          </p:cNvPr>
          <p:cNvPicPr/>
          <p:nvPr/>
        </p:nvPicPr>
        <p:blipFill>
          <a:blip r:embed="rId8">
            <a:extLst>
              <a:ext uri="{28A0092B-C50C-407E-A947-70E740481C1C}">
                <a14:useLocalDpi xmlns:a14="http://schemas.microsoft.com/office/drawing/2010/main"/>
              </a:ext>
            </a:extLst>
          </a:blip>
          <a:srcRect/>
          <a:stretch>
            <a:fillRect/>
          </a:stretch>
        </p:blipFill>
        <p:spPr bwMode="auto">
          <a:xfrm>
            <a:off x="6979220" y="265533"/>
            <a:ext cx="1623296" cy="807219"/>
          </a:xfrm>
          <a:prstGeom prst="rect">
            <a:avLst/>
          </a:prstGeom>
          <a:noFill/>
        </p:spPr>
      </p:pic>
      <p:sp>
        <p:nvSpPr>
          <p:cNvPr id="11" name="Shape 127">
            <a:extLst>
              <a:ext uri="{FF2B5EF4-FFF2-40B4-BE49-F238E27FC236}">
                <a16:creationId xmlns:a16="http://schemas.microsoft.com/office/drawing/2014/main" id="{49B1EB2C-9081-8274-E964-8380C8F029C4}"/>
              </a:ext>
            </a:extLst>
          </p:cNvPr>
          <p:cNvSpPr/>
          <p:nvPr/>
        </p:nvSpPr>
        <p:spPr>
          <a:xfrm>
            <a:off x="585225" y="736067"/>
            <a:ext cx="6080191" cy="504883"/>
          </a:xfrm>
          <a:prstGeom prst="rect">
            <a:avLst/>
          </a:prstGeom>
          <a:ln w="12700">
            <a:miter lim="400000"/>
          </a:ln>
          <a:extLst>
            <a:ext uri="{C572A759-6A51-4108-AA02-DFA0A04FC94B}">
              <ma14:wrappingTextBoxFlag xmlns:ma14="http://schemas.microsoft.com/office/mac/drawingml/2011/main" xmlns=""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pPr defTabSz="410751" hangingPunct="0"/>
            <a:r>
              <a:rPr lang="en-GB" sz="2812" kern="0">
                <a:solidFill>
                  <a:srgbClr val="B8BF0D"/>
                </a:solidFill>
                <a:latin typeface="Arial" panose="020B0604020202020204" pitchFamily="34" charset="0"/>
                <a:cs typeface="Arial" panose="020B0604020202020204" pitchFamily="34" charset="0"/>
              </a:rPr>
              <a:t>Top tips from young entrepreneurs</a:t>
            </a:r>
          </a:p>
        </p:txBody>
      </p:sp>
      <p:pic>
        <p:nvPicPr>
          <p:cNvPr id="5" name="Online Media 4" title="Meet the teenage entrepreneurs making millions - BBC News">
            <a:hlinkClick r:id="" action="ppaction://media"/>
            <a:extLst>
              <a:ext uri="{FF2B5EF4-FFF2-40B4-BE49-F238E27FC236}">
                <a16:creationId xmlns:a16="http://schemas.microsoft.com/office/drawing/2014/main" id="{49905716-53F8-7E9C-D337-13737131ACF3}"/>
              </a:ext>
            </a:extLst>
          </p:cNvPr>
          <p:cNvPicPr>
            <a:picLocks noRot="1" noChangeAspect="1"/>
          </p:cNvPicPr>
          <p:nvPr>
            <a:videoFile r:link="rId1"/>
          </p:nvPr>
        </p:nvPicPr>
        <p:blipFill>
          <a:blip r:embed="rId9"/>
          <a:stretch>
            <a:fillRect/>
          </a:stretch>
        </p:blipFill>
        <p:spPr>
          <a:xfrm>
            <a:off x="658685" y="1292954"/>
            <a:ext cx="7826630" cy="4422046"/>
          </a:xfrm>
          <a:prstGeom prst="rect">
            <a:avLst/>
          </a:prstGeom>
        </p:spPr>
      </p:pic>
    </p:spTree>
    <p:extLst>
      <p:ext uri="{BB962C8B-B14F-4D97-AF65-F5344CB8AC3E}">
        <p14:creationId xmlns:p14="http://schemas.microsoft.com/office/powerpoint/2010/main" val="3690091421"/>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A picture containing text, clipart&#10;&#10;Description automatically generated">
            <a:extLst>
              <a:ext uri="{FF2B5EF4-FFF2-40B4-BE49-F238E27FC236}">
                <a16:creationId xmlns:a16="http://schemas.microsoft.com/office/drawing/2014/main" id="{CD4F87D5-1520-4E91-A6DC-7CA1DD6B72D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93033" y="5929641"/>
            <a:ext cx="824453" cy="824453"/>
          </a:xfrm>
          <a:prstGeom prst="rect">
            <a:avLst/>
          </a:prstGeom>
        </p:spPr>
      </p:pic>
      <p:pic>
        <p:nvPicPr>
          <p:cNvPr id="19" name="Picture 18" descr="Icon&#10;&#10;Description automatically generated">
            <a:extLst>
              <a:ext uri="{FF2B5EF4-FFF2-40B4-BE49-F238E27FC236}">
                <a16:creationId xmlns:a16="http://schemas.microsoft.com/office/drawing/2014/main" id="{4817B70B-47C7-43DA-8024-8349A73D111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232772" y="5715000"/>
            <a:ext cx="1143000" cy="1143000"/>
          </a:xfrm>
          <a:prstGeom prst="rect">
            <a:avLst/>
          </a:prstGeom>
        </p:spPr>
      </p:pic>
      <p:pic>
        <p:nvPicPr>
          <p:cNvPr id="21" name="Picture 20" descr="A picture containing text, first-aid kit&#10;&#10;Description automatically generated">
            <a:extLst>
              <a:ext uri="{FF2B5EF4-FFF2-40B4-BE49-F238E27FC236}">
                <a16:creationId xmlns:a16="http://schemas.microsoft.com/office/drawing/2014/main" id="{C21BC4DE-2097-4F26-8480-BC5F1002A5D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895993" y="5735158"/>
            <a:ext cx="894875" cy="894875"/>
          </a:xfrm>
          <a:prstGeom prst="rect">
            <a:avLst/>
          </a:prstGeom>
        </p:spPr>
      </p:pic>
      <p:pic>
        <p:nvPicPr>
          <p:cNvPr id="23" name="Picture 22" descr="Icon&#10;&#10;Description automatically generated">
            <a:extLst>
              <a:ext uri="{FF2B5EF4-FFF2-40B4-BE49-F238E27FC236}">
                <a16:creationId xmlns:a16="http://schemas.microsoft.com/office/drawing/2014/main" id="{0507941C-28FB-4F1F-847D-B2360DA11A3E}"/>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328633" y="5908535"/>
            <a:ext cx="755929" cy="755929"/>
          </a:xfrm>
          <a:prstGeom prst="rect">
            <a:avLst/>
          </a:prstGeom>
        </p:spPr>
      </p:pic>
      <p:sp>
        <p:nvSpPr>
          <p:cNvPr id="7" name="Shape 127">
            <a:extLst>
              <a:ext uri="{FF2B5EF4-FFF2-40B4-BE49-F238E27FC236}">
                <a16:creationId xmlns:a16="http://schemas.microsoft.com/office/drawing/2014/main" id="{9D5463C5-32CE-4EEA-A41A-9CDC055E3C1E}"/>
              </a:ext>
            </a:extLst>
          </p:cNvPr>
          <p:cNvSpPr/>
          <p:nvPr/>
        </p:nvSpPr>
        <p:spPr>
          <a:xfrm>
            <a:off x="338733" y="1109703"/>
            <a:ext cx="72200" cy="504883"/>
          </a:xfrm>
          <a:prstGeom prst="rect">
            <a:avLst/>
          </a:prstGeom>
          <a:ln w="12700">
            <a:miter lim="400000"/>
          </a:ln>
          <a:extLst>
            <a:ext uri="{C572A759-6A51-4108-AA02-DFA0A04FC94B}">
              <ma14:wrappingTextBoxFlag xmlns:ma14="http://schemas.microsoft.com/office/mac/drawingml/2011/main" xmlns=""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pPr lvl="0"/>
            <a:endParaRPr lang="en-GB" sz="2812">
              <a:solidFill>
                <a:prstClr val="black"/>
              </a:solidFill>
            </a:endParaRPr>
          </a:p>
        </p:txBody>
      </p:sp>
      <p:sp>
        <p:nvSpPr>
          <p:cNvPr id="8" name="Shape 127">
            <a:extLst>
              <a:ext uri="{FF2B5EF4-FFF2-40B4-BE49-F238E27FC236}">
                <a16:creationId xmlns:a16="http://schemas.microsoft.com/office/drawing/2014/main" id="{E867DF45-1E7E-402D-82FE-A162C715602F}"/>
              </a:ext>
            </a:extLst>
          </p:cNvPr>
          <p:cNvSpPr/>
          <p:nvPr/>
        </p:nvSpPr>
        <p:spPr>
          <a:xfrm>
            <a:off x="338733" y="1109704"/>
            <a:ext cx="72200" cy="504883"/>
          </a:xfrm>
          <a:prstGeom prst="rect">
            <a:avLst/>
          </a:prstGeom>
          <a:ln w="12700">
            <a:miter lim="400000"/>
          </a:ln>
          <a:extLst>
            <a:ext uri="{C572A759-6A51-4108-AA02-DFA0A04FC94B}">
              <ma14:wrappingTextBoxFlag xmlns:ma14="http://schemas.microsoft.com/office/mac/drawingml/2011/main" xmlns=""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pPr defTabSz="914353"/>
            <a:endParaRPr sz="2812">
              <a:solidFill>
                <a:srgbClr val="B8BF0D"/>
              </a:solidFill>
              <a:latin typeface="Arial" panose="020B0604020202020204" pitchFamily="34" charset="0"/>
              <a:cs typeface="Arial" panose="020B0604020202020204" pitchFamily="34" charset="0"/>
            </a:endParaRPr>
          </a:p>
        </p:txBody>
      </p:sp>
      <p:sp>
        <p:nvSpPr>
          <p:cNvPr id="10" name="Shape 129">
            <a:extLst>
              <a:ext uri="{FF2B5EF4-FFF2-40B4-BE49-F238E27FC236}">
                <a16:creationId xmlns:a16="http://schemas.microsoft.com/office/drawing/2014/main" id="{F100042F-D1B3-44CC-8BDE-A91341271EF2}"/>
              </a:ext>
            </a:extLst>
          </p:cNvPr>
          <p:cNvSpPr/>
          <p:nvPr/>
        </p:nvSpPr>
        <p:spPr>
          <a:xfrm>
            <a:off x="338733" y="2773610"/>
            <a:ext cx="72200" cy="504883"/>
          </a:xfrm>
          <a:prstGeom prst="rect">
            <a:avLst/>
          </a:prstGeom>
          <a:ln w="12700">
            <a:miter lim="400000"/>
          </a:ln>
          <a:extLst>
            <a:ext uri="{C572A759-6A51-4108-AA02-DFA0A04FC94B}">
              <ma14:wrappingTextBoxFlag xmlns:ma14="http://schemas.microsoft.com/office/mac/drawingml/2011/main" xmlns="" val="1"/>
            </a:ext>
          </a:extLst>
        </p:spPr>
        <p:txBody>
          <a:bodyPr wrap="none" lIns="35719" tIns="35719" rIns="35719" bIns="35719" anchor="ctr">
            <a:spAutoFit/>
          </a:bodyPr>
          <a:lstStyle>
            <a:lvl1pPr algn="l">
              <a:defRPr sz="4000" b="1">
                <a:latin typeface="Futura Std"/>
                <a:ea typeface="Futura Std"/>
                <a:cs typeface="Futura Std"/>
                <a:sym typeface="Futura Std"/>
              </a:defRPr>
            </a:lvl1pPr>
          </a:lstStyle>
          <a:p>
            <a:pPr defTabSz="914353"/>
            <a:endParaRPr sz="2812">
              <a:solidFill>
                <a:srgbClr val="B8BF0D"/>
              </a:solidFill>
              <a:latin typeface="Arial" panose="020B060402020202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3154CECE-41FA-A8C0-4EFD-2FD7F7FFB559}"/>
              </a:ext>
            </a:extLst>
          </p:cNvPr>
          <p:cNvPicPr/>
          <p:nvPr/>
        </p:nvPicPr>
        <p:blipFill>
          <a:blip r:embed="rId7">
            <a:extLst>
              <a:ext uri="{28A0092B-C50C-407E-A947-70E740481C1C}">
                <a14:useLocalDpi xmlns:a14="http://schemas.microsoft.com/office/drawing/2010/main"/>
              </a:ext>
            </a:extLst>
          </a:blip>
          <a:srcRect/>
          <a:stretch>
            <a:fillRect/>
          </a:stretch>
        </p:blipFill>
        <p:spPr bwMode="auto">
          <a:xfrm>
            <a:off x="6979220" y="219813"/>
            <a:ext cx="1623296" cy="807219"/>
          </a:xfrm>
          <a:prstGeom prst="rect">
            <a:avLst/>
          </a:prstGeom>
          <a:noFill/>
        </p:spPr>
      </p:pic>
      <p:sp>
        <p:nvSpPr>
          <p:cNvPr id="18" name="Shape 127">
            <a:extLst>
              <a:ext uri="{FF2B5EF4-FFF2-40B4-BE49-F238E27FC236}">
                <a16:creationId xmlns:a16="http://schemas.microsoft.com/office/drawing/2014/main" id="{07A5AD78-637E-D8B9-F1F4-8961FCA9F77C}"/>
              </a:ext>
            </a:extLst>
          </p:cNvPr>
          <p:cNvSpPr/>
          <p:nvPr/>
        </p:nvSpPr>
        <p:spPr>
          <a:xfrm>
            <a:off x="632276" y="1870135"/>
            <a:ext cx="7879448" cy="1058752"/>
          </a:xfrm>
          <a:prstGeom prst="rect">
            <a:avLst/>
          </a:prstGeom>
          <a:ln w="12700">
            <a:miter lim="400000"/>
          </a:ln>
          <a:extLst>
            <a:ext uri="{C572A759-6A51-4108-AA02-DFA0A04FC94B}">
              <ma14:wrappingTextBoxFlag xmlns:ma14="http://schemas.microsoft.com/office/mac/drawingml/2011/main" xmlns="" val="1"/>
            </a:ext>
          </a:extLst>
        </p:spPr>
        <p:txBody>
          <a:bodyPr wrap="square" lIns="35719" tIns="35719" rIns="35719" bIns="35719" anchor="ctr">
            <a:spAutoFit/>
          </a:bodyPr>
          <a:lstStyle>
            <a:lvl1pPr algn="l">
              <a:defRPr sz="4000" b="1">
                <a:latin typeface="Futura Std"/>
                <a:ea typeface="Futura Std"/>
                <a:cs typeface="Futura Std"/>
                <a:sym typeface="Futura Std"/>
              </a:defRPr>
            </a:lvl1pPr>
          </a:lstStyle>
          <a:p>
            <a:pPr algn="ctr" defTabSz="914353">
              <a:lnSpc>
                <a:spcPct val="120000"/>
              </a:lnSpc>
              <a:buSzPct val="75000"/>
              <a:defRPr sz="2700">
                <a:latin typeface="Futura Std"/>
                <a:ea typeface="Futura Std"/>
                <a:cs typeface="Futura Std"/>
                <a:sym typeface="Futura Std"/>
              </a:defRPr>
            </a:pPr>
            <a:r>
              <a:rPr lang="en-GB" sz="2800" b="1" dirty="0">
                <a:solidFill>
                  <a:srgbClr val="B8BF0D"/>
                </a:solidFill>
                <a:latin typeface="Arial" panose="020B0604020202020204" pitchFamily="34" charset="0"/>
                <a:cs typeface="Arial" panose="020B0604020202020204" pitchFamily="34" charset="0"/>
                <a:sym typeface="Futura Std"/>
              </a:rPr>
              <a:t>Now it’s your chance to create and share your idea and become the next entrepreneur!</a:t>
            </a:r>
          </a:p>
        </p:txBody>
      </p:sp>
      <p:sp>
        <p:nvSpPr>
          <p:cNvPr id="3" name="Rectangle: Rounded Corners 2">
            <a:extLst>
              <a:ext uri="{FF2B5EF4-FFF2-40B4-BE49-F238E27FC236}">
                <a16:creationId xmlns:a16="http://schemas.microsoft.com/office/drawing/2014/main" id="{DB4840F5-2023-9EBD-55E2-4215E2D9FDB8}"/>
              </a:ext>
            </a:extLst>
          </p:cNvPr>
          <p:cNvSpPr/>
          <p:nvPr/>
        </p:nvSpPr>
        <p:spPr>
          <a:xfrm>
            <a:off x="1786882" y="3615485"/>
            <a:ext cx="5570236" cy="627258"/>
          </a:xfrm>
          <a:prstGeom prst="roundRect">
            <a:avLst/>
          </a:prstGeom>
          <a:solidFill>
            <a:srgbClr val="FF8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93DC4254-5EA7-1633-6480-235B5F2138C9}"/>
              </a:ext>
            </a:extLst>
          </p:cNvPr>
          <p:cNvSpPr txBox="1"/>
          <p:nvPr/>
        </p:nvSpPr>
        <p:spPr>
          <a:xfrm>
            <a:off x="1786882" y="3742124"/>
            <a:ext cx="5570236" cy="369332"/>
          </a:xfrm>
          <a:prstGeom prst="rect">
            <a:avLst/>
          </a:prstGeom>
          <a:noFill/>
        </p:spPr>
        <p:txBody>
          <a:bodyPr wrap="square" rtlCol="0">
            <a:spAutoFit/>
          </a:bodyPr>
          <a:lstStyle/>
          <a:p>
            <a:pPr algn="ctr"/>
            <a:r>
              <a:rPr lang="en-GB" b="1" dirty="0">
                <a:solidFill>
                  <a:schemeClr val="bg1">
                    <a:lumMod val="95000"/>
                  </a:schemeClr>
                </a:solidFill>
                <a:latin typeface="Arial" panose="020B0604020202020204" pitchFamily="34" charset="0"/>
                <a:cs typeface="Arial" panose="020B0604020202020204" pitchFamily="34" charset="0"/>
              </a:rPr>
              <a:t>WE HOPE YOU’RE EXCITED TO GET STARTED</a:t>
            </a:r>
          </a:p>
        </p:txBody>
      </p:sp>
    </p:spTree>
    <p:extLst>
      <p:ext uri="{BB962C8B-B14F-4D97-AF65-F5344CB8AC3E}">
        <p14:creationId xmlns:p14="http://schemas.microsoft.com/office/powerpoint/2010/main" val="51337843"/>
      </p:ext>
    </p:extLst>
  </p:cSld>
  <p:clrMapOvr>
    <a:masterClrMapping/>
  </p:clrMapOvr>
  <p:transition spd="slow"/>
</p:sld>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0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2D29380DE8FB84D96CC72BEA12CEB81" ma:contentTypeVersion="24" ma:contentTypeDescription="Create a new document." ma:contentTypeScope="" ma:versionID="7f054ce3df215ce8ef155a261b4e0d85">
  <xsd:schema xmlns:xsd="http://www.w3.org/2001/XMLSchema" xmlns:xs="http://www.w3.org/2001/XMLSchema" xmlns:p="http://schemas.microsoft.com/office/2006/metadata/properties" xmlns:ns1="http://schemas.microsoft.com/sharepoint/v3" xmlns:ns2="c8c0ba40-820f-4126-b1a8-b068955cd419" xmlns:ns3="2abebb83-cf53-4fdf-a500-739cef3c54c9" targetNamespace="http://schemas.microsoft.com/office/2006/metadata/properties" ma:root="true" ma:fieldsID="86ac96f25d15aa48f7ba1cc876ff7609" ns1:_="" ns2:_="" ns3:_="">
    <xsd:import namespace="http://schemas.microsoft.com/sharepoint/v3"/>
    <xsd:import namespace="c8c0ba40-820f-4126-b1a8-b068955cd419"/>
    <xsd:import namespace="2abebb83-cf53-4fdf-a500-739cef3c54c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1:_ip_UnifiedCompliancePolicyProperties" minOccurs="0"/>
                <xsd:element ref="ns1:_ip_UnifiedCompliancePolicyUIAction" minOccurs="0"/>
                <xsd:element ref="ns2:MediaServiceDateTaken" minOccurs="0"/>
                <xsd:element ref="ns3:SharedWithUsers" minOccurs="0"/>
                <xsd:element ref="ns3:SharedWithDetails" minOccurs="0"/>
                <xsd:element ref="ns2:MediaServiceLocation" minOccurs="0"/>
                <xsd:element ref="ns2:X" minOccurs="0"/>
                <xsd:element ref="ns2:MediaLengthInSeconds" minOccurs="0"/>
                <xsd:element ref="ns3:TaxCatchAll" minOccurs="0"/>
                <xsd:element ref="ns2:lcf76f155ced4ddcb4097134ff3c332f"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6" nillable="true" ma:displayName="Unified Compliance Policy Properties" ma:hidden="true" ma:internalName="_ip_UnifiedCompliancePolicyProperties">
      <xsd:simpleType>
        <xsd:restriction base="dms:Note"/>
      </xsd:simpleType>
    </xsd:element>
    <xsd:element name="_ip_UnifiedCompliancePolicyUIAction" ma:index="1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8c0ba40-820f-4126-b1a8-b068955cd41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21" nillable="true" ma:displayName="Location" ma:internalName="MediaServiceLocation" ma:readOnly="true">
      <xsd:simpleType>
        <xsd:restriction base="dms:Text"/>
      </xsd:simpleType>
    </xsd:element>
    <xsd:element name="X" ma:index="22" nillable="true" ma:displayName="X" ma:description="sdd" ma:format="Thumbnail" ma:internalName="X">
      <xsd:simpleType>
        <xsd:restriction base="dms:Unknown"/>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11f41c62-27af-4b3a-baa4-527fc2e2b74f" ma:termSetId="09814cd3-568e-fe90-9814-8d621ff8fb84" ma:anchorId="fba54fb3-c3e1-fe81-a776-ca4b69148c4d" ma:open="true" ma:isKeyword="false">
      <xsd:complexType>
        <xsd:sequence>
          <xsd:element ref="pc:Terms" minOccurs="0" maxOccurs="1"/>
        </xsd:sequence>
      </xsd:complex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bebb83-cf53-4fdf-a500-739cef3c54c9"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0dbd3a9a-4cb9-48fb-b26f-7b8f30bd58b5}" ma:internalName="TaxCatchAll" ma:showField="CatchAllData" ma:web="2abebb83-cf53-4fdf-a500-739cef3c54c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X xmlns="c8c0ba40-820f-4126-b1a8-b068955cd419" xsi:nil="true"/>
    <lcf76f155ced4ddcb4097134ff3c332f xmlns="c8c0ba40-820f-4126-b1a8-b068955cd419">
      <Terms xmlns="http://schemas.microsoft.com/office/infopath/2007/PartnerControls"/>
    </lcf76f155ced4ddcb4097134ff3c332f>
    <TaxCatchAll xmlns="2abebb83-cf53-4fdf-a500-739cef3c54c9"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920C7C5-7EF4-4591-B276-E924C83464A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8c0ba40-820f-4126-b1a8-b068955cd419"/>
    <ds:schemaRef ds:uri="2abebb83-cf53-4fdf-a500-739cef3c54c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820478F-9BD2-444F-8E74-744E71783575}">
  <ds:schemaRefs>
    <ds:schemaRef ds:uri="http://schemas.microsoft.com/office/2006/documentManagement/types"/>
    <ds:schemaRef ds:uri="http://schemas.microsoft.com/office/2006/metadata/properties"/>
    <ds:schemaRef ds:uri="http://purl.org/dc/dcmitype/"/>
    <ds:schemaRef ds:uri="http://schemas.microsoft.com/sharepoint/v3"/>
    <ds:schemaRef ds:uri="http://purl.org/dc/elements/1.1/"/>
    <ds:schemaRef ds:uri="c8c0ba40-820f-4126-b1a8-b068955cd419"/>
    <ds:schemaRef ds:uri="http://schemas.microsoft.com/office/infopath/2007/PartnerControls"/>
    <ds:schemaRef ds:uri="http://schemas.openxmlformats.org/package/2006/metadata/core-properties"/>
    <ds:schemaRef ds:uri="2abebb83-cf53-4fdf-a500-739cef3c54c9"/>
    <ds:schemaRef ds:uri="http://www.w3.org/XML/1998/namespace"/>
    <ds:schemaRef ds:uri="http://purl.org/dc/terms/"/>
  </ds:schemaRefs>
</ds:datastoreItem>
</file>

<file path=customXml/itemProps3.xml><?xml version="1.0" encoding="utf-8"?>
<ds:datastoreItem xmlns:ds="http://schemas.openxmlformats.org/officeDocument/2006/customXml" ds:itemID="{DBDBBBC5-10E3-482F-8F91-063470C90B7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1252</TotalTime>
  <Words>2284</Words>
  <Application>Microsoft Office PowerPoint</Application>
  <PresentationFormat>On-screen Show (4:3)</PresentationFormat>
  <Paragraphs>246</Paragraphs>
  <Slides>15</Slides>
  <Notes>15</Notes>
  <HiddenSlides>0</HiddenSlides>
  <MMClips>2</MMClips>
  <ScaleCrop>false</ScaleCrop>
  <HeadingPairs>
    <vt:vector size="6" baseType="variant">
      <vt:variant>
        <vt:lpstr>Fonts Used</vt:lpstr>
      </vt:variant>
      <vt:variant>
        <vt:i4>10</vt:i4>
      </vt:variant>
      <vt:variant>
        <vt:lpstr>Theme</vt:lpstr>
      </vt:variant>
      <vt:variant>
        <vt:i4>6</vt:i4>
      </vt:variant>
      <vt:variant>
        <vt:lpstr>Slide Titles</vt:lpstr>
      </vt:variant>
      <vt:variant>
        <vt:i4>15</vt:i4>
      </vt:variant>
    </vt:vector>
  </HeadingPairs>
  <TitlesOfParts>
    <vt:vector size="31" baseType="lpstr">
      <vt:lpstr>-apple-system</vt:lpstr>
      <vt:lpstr>Arial</vt:lpstr>
      <vt:lpstr>Arial</vt:lpstr>
      <vt:lpstr>Arial Black</vt:lpstr>
      <vt:lpstr>Calibri</vt:lpstr>
      <vt:lpstr>Century Gothic</vt:lpstr>
      <vt:lpstr>Futura Std</vt:lpstr>
      <vt:lpstr>Lucida Fax</vt:lpstr>
      <vt:lpstr>Segoe UI</vt:lpstr>
      <vt:lpstr>Times New Roman</vt:lpstr>
      <vt:lpstr>1_Custom Design</vt:lpstr>
      <vt:lpstr>2_Custom Design</vt:lpstr>
      <vt:lpstr>3_Custom Design</vt:lpstr>
      <vt:lpstr>Custom Design</vt:lpstr>
      <vt:lpstr>4_Office Theme</vt:lpstr>
      <vt:lpstr>10_Custom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Alison Collington</dc:creator>
  <cp:keywords/>
  <dc:description/>
  <cp:lastModifiedBy>Fiona Rockett-Taylor</cp:lastModifiedBy>
  <cp:revision>57</cp:revision>
  <dcterms:created xsi:type="dcterms:W3CDTF">2018-12-03T14:24:43Z</dcterms:created>
  <dcterms:modified xsi:type="dcterms:W3CDTF">2023-05-21T20:10:27Z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0x01010042D29380DE8FB84D96CC72BEA12CEB81</vt:lpwstr>
  </property>
  <property fmtid="{D5CDD505-2E9C-101B-9397-08002B2CF9AE}" pid="3" name="MediaServiceImageTags">
    <vt:lpwstr/>
  </property>
</Properties>
</file>