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ED472DD-13D6-487C-BFF1-0930A464EDAC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8A727C-9CAD-4818-AC1C-60F3EF638AE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D609E-AA35-45F2-BC60-B1082B250B3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A63902-207A-4ACC-9DAC-7AAB74499B1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8B7F87-1EB4-463B-908B-CB177D769CD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5A458-D879-4745-8E4B-225DAA590FD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23A89-935C-4FB0-BCE2-564F919120E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5CA765-F38E-4750-A019-B0DECED865B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BB716-6E4E-4B39-A1F0-4CA1F368D56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CCE4B-F03D-47F8-BA4C-AD15419CC96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66ABA2-C233-4C59-90D8-6A259FD0929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451F7-4C06-4554-A9F0-8DBE1103F87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C1994A-20B1-450D-8BF0-F56B89DD5B2B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sunflow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00" y="-71438"/>
            <a:ext cx="8677275" cy="6942138"/>
          </a:xfrm>
          <a:prstGeom prst="rect">
            <a:avLst/>
          </a:prstGeom>
          <a:noFill/>
        </p:spPr>
      </p:pic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323850" y="1628775"/>
            <a:ext cx="8208963" cy="3887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The Life Cycle</a:t>
            </a:r>
          </a:p>
          <a:p>
            <a:pPr algn="ctr"/>
            <a:r>
              <a:rPr lang="en-GB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 of a Sunflower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0" name="Group 8"/>
          <p:cNvGrpSpPr>
            <a:grpSpLocks/>
          </p:cNvGrpSpPr>
          <p:nvPr/>
        </p:nvGrpSpPr>
        <p:grpSpPr bwMode="auto">
          <a:xfrm>
            <a:off x="323850" y="549275"/>
            <a:ext cx="8062913" cy="5545138"/>
            <a:chOff x="204" y="346"/>
            <a:chExt cx="5079" cy="3493"/>
          </a:xfrm>
        </p:grpSpPr>
        <p:pic>
          <p:nvPicPr>
            <p:cNvPr id="3078" name="Picture 6" descr="LDMPD00Z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4" y="346"/>
              <a:ext cx="2624" cy="3493"/>
            </a:xfrm>
            <a:prstGeom prst="rect">
              <a:avLst/>
            </a:prstGeom>
            <a:noFill/>
          </p:spPr>
        </p:pic>
        <p:sp>
          <p:nvSpPr>
            <p:cNvPr id="3079" name="Text Box 7"/>
            <p:cNvSpPr txBox="1">
              <a:spLocks noChangeArrowheads="1"/>
            </p:cNvSpPr>
            <p:nvPr/>
          </p:nvSpPr>
          <p:spPr bwMode="auto">
            <a:xfrm>
              <a:off x="3152" y="1071"/>
              <a:ext cx="2131" cy="2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4000"/>
                <a:t>.1.</a:t>
              </a:r>
            </a:p>
            <a:p>
              <a:pPr algn="ctr">
                <a:spcBef>
                  <a:spcPct val="50000"/>
                </a:spcBef>
              </a:pPr>
              <a:r>
                <a:rPr lang="en-GB" sz="4000"/>
                <a:t>The sunflower seeds are planted in the soil.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4" name="Group 8"/>
          <p:cNvGrpSpPr>
            <a:grpSpLocks/>
          </p:cNvGrpSpPr>
          <p:nvPr/>
        </p:nvGrpSpPr>
        <p:grpSpPr bwMode="auto">
          <a:xfrm>
            <a:off x="468313" y="620713"/>
            <a:ext cx="8351837" cy="5584825"/>
            <a:chOff x="295" y="391"/>
            <a:chExt cx="5261" cy="3518"/>
          </a:xfrm>
        </p:grpSpPr>
        <p:pic>
          <p:nvPicPr>
            <p:cNvPr id="4102" name="Picture 6" descr="seed-germination-thumb84564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1071"/>
              <a:ext cx="3084" cy="2313"/>
            </a:xfrm>
            <a:prstGeom prst="rect">
              <a:avLst/>
            </a:prstGeom>
            <a:noFill/>
          </p:spPr>
        </p:pic>
        <p:sp>
          <p:nvSpPr>
            <p:cNvPr id="4103" name="Text Box 7"/>
            <p:cNvSpPr txBox="1">
              <a:spLocks noChangeArrowheads="1"/>
            </p:cNvSpPr>
            <p:nvPr/>
          </p:nvSpPr>
          <p:spPr bwMode="auto">
            <a:xfrm>
              <a:off x="3470" y="391"/>
              <a:ext cx="2086" cy="3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3600"/>
                <a:t>.2.</a:t>
              </a:r>
            </a:p>
            <a:p>
              <a:pPr algn="ctr">
                <a:spcBef>
                  <a:spcPct val="50000"/>
                </a:spcBef>
              </a:pPr>
              <a:r>
                <a:rPr lang="en-GB" sz="3600"/>
                <a:t>The seed begins to </a:t>
              </a:r>
              <a:r>
                <a:rPr lang="en-GB" sz="3600" b="1"/>
                <a:t>germinate.</a:t>
              </a:r>
            </a:p>
            <a:p>
              <a:pPr algn="ctr">
                <a:spcBef>
                  <a:spcPct val="50000"/>
                </a:spcBef>
              </a:pPr>
              <a:r>
                <a:rPr lang="en-GB" sz="3600"/>
                <a:t>The roots begin to grow down and the shoot begins to grow up.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395288" y="765175"/>
            <a:ext cx="8064500" cy="5545138"/>
            <a:chOff x="249" y="482"/>
            <a:chExt cx="5080" cy="3493"/>
          </a:xfrm>
        </p:grpSpPr>
        <p:pic>
          <p:nvPicPr>
            <p:cNvPr id="6149" name="Picture 5" descr="t_sunflower-seedling_81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" y="482"/>
              <a:ext cx="2620" cy="3493"/>
            </a:xfrm>
            <a:prstGeom prst="rect">
              <a:avLst/>
            </a:prstGeom>
            <a:noFill/>
          </p:spPr>
        </p:pic>
        <p:sp>
          <p:nvSpPr>
            <p:cNvPr id="6150" name="Text Box 6"/>
            <p:cNvSpPr txBox="1">
              <a:spLocks noChangeArrowheads="1"/>
            </p:cNvSpPr>
            <p:nvPr/>
          </p:nvSpPr>
          <p:spPr bwMode="auto">
            <a:xfrm>
              <a:off x="3334" y="527"/>
              <a:ext cx="1995" cy="3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800"/>
                <a:t>.3.</a:t>
              </a:r>
            </a:p>
            <a:p>
              <a:pPr algn="ctr">
                <a:spcBef>
                  <a:spcPct val="50000"/>
                </a:spcBef>
              </a:pPr>
              <a:r>
                <a:rPr lang="en-GB" sz="2800"/>
                <a:t>After about a week, the seed begins to grow into a plant. This is called a </a:t>
              </a:r>
              <a:r>
                <a:rPr lang="en-GB" sz="2800" b="1"/>
                <a:t>seedling.</a:t>
              </a:r>
            </a:p>
            <a:p>
              <a:pPr algn="ctr">
                <a:spcBef>
                  <a:spcPct val="50000"/>
                </a:spcBef>
              </a:pPr>
              <a:r>
                <a:rPr lang="en-GB" sz="2800"/>
                <a:t>The plant grows taller and taller and the leaves become bigger and bigger.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4" name="Group 6"/>
          <p:cNvGrpSpPr>
            <a:grpSpLocks/>
          </p:cNvGrpSpPr>
          <p:nvPr/>
        </p:nvGrpSpPr>
        <p:grpSpPr bwMode="auto">
          <a:xfrm>
            <a:off x="323850" y="476250"/>
            <a:ext cx="8280400" cy="5859463"/>
            <a:chOff x="204" y="300"/>
            <a:chExt cx="5216" cy="3691"/>
          </a:xfrm>
        </p:grpSpPr>
        <p:pic>
          <p:nvPicPr>
            <p:cNvPr id="15364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4" y="799"/>
              <a:ext cx="2857" cy="2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73" name="Text Box 5"/>
            <p:cNvSpPr txBox="1">
              <a:spLocks noChangeArrowheads="1"/>
            </p:cNvSpPr>
            <p:nvPr/>
          </p:nvSpPr>
          <p:spPr bwMode="auto">
            <a:xfrm>
              <a:off x="3424" y="300"/>
              <a:ext cx="1996" cy="36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3600"/>
                <a:t>.4.</a:t>
              </a:r>
            </a:p>
            <a:p>
              <a:pPr algn="ctr">
                <a:spcBef>
                  <a:spcPct val="50000"/>
                </a:spcBef>
              </a:pPr>
              <a:r>
                <a:rPr lang="en-GB" sz="3600"/>
                <a:t>After about 3 weeks the seedling turns into a flower and the sunflower continues to grow even taller.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323850" y="476250"/>
            <a:ext cx="8280400" cy="5616575"/>
            <a:chOff x="204" y="300"/>
            <a:chExt cx="5216" cy="3538"/>
          </a:xfrm>
        </p:grpSpPr>
        <p:pic>
          <p:nvPicPr>
            <p:cNvPr id="8196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4" y="346"/>
              <a:ext cx="2319" cy="34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2925" y="300"/>
              <a:ext cx="2495" cy="3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3600"/>
                <a:t>.5.</a:t>
              </a:r>
            </a:p>
            <a:p>
              <a:pPr algn="ctr">
                <a:spcBef>
                  <a:spcPct val="50000"/>
                </a:spcBef>
              </a:pPr>
              <a:r>
                <a:rPr lang="en-GB" sz="3600"/>
                <a:t>When the weather becomes colder the sunflower will start to die.</a:t>
              </a:r>
            </a:p>
            <a:p>
              <a:pPr algn="ctr">
                <a:spcBef>
                  <a:spcPct val="50000"/>
                </a:spcBef>
              </a:pPr>
              <a:r>
                <a:rPr lang="en-GB" sz="3600"/>
                <a:t>The flower will turn brown and the petals will eventually fall off.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2" name="Group 6"/>
          <p:cNvGrpSpPr>
            <a:grpSpLocks/>
          </p:cNvGrpSpPr>
          <p:nvPr/>
        </p:nvGrpSpPr>
        <p:grpSpPr bwMode="auto">
          <a:xfrm>
            <a:off x="468313" y="692150"/>
            <a:ext cx="8064500" cy="5327650"/>
            <a:chOff x="295" y="436"/>
            <a:chExt cx="5080" cy="3356"/>
          </a:xfrm>
        </p:grpSpPr>
        <p:pic>
          <p:nvPicPr>
            <p:cNvPr id="1843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5" y="436"/>
              <a:ext cx="2394" cy="3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1" name="Text Box 5"/>
            <p:cNvSpPr txBox="1">
              <a:spLocks noChangeArrowheads="1"/>
            </p:cNvSpPr>
            <p:nvPr/>
          </p:nvSpPr>
          <p:spPr bwMode="auto">
            <a:xfrm>
              <a:off x="3016" y="482"/>
              <a:ext cx="2359" cy="3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2400"/>
                <a:t>.6.</a:t>
              </a:r>
            </a:p>
            <a:p>
              <a:pPr algn="ctr">
                <a:spcBef>
                  <a:spcPct val="50000"/>
                </a:spcBef>
              </a:pPr>
              <a:r>
                <a:rPr lang="en-GB" sz="2400"/>
                <a:t>When the flower is completely dead, the seeds will fall out of the dead sunflower head onto the soil.</a:t>
              </a:r>
            </a:p>
            <a:p>
              <a:pPr algn="ctr">
                <a:spcBef>
                  <a:spcPct val="50000"/>
                </a:spcBef>
              </a:pPr>
              <a:r>
                <a:rPr lang="en-GB" sz="2400"/>
                <a:t>As they land in the soil they will replant themselves and when the summer begins again these seeds will start the </a:t>
              </a:r>
              <a:r>
                <a:rPr lang="en-GB" sz="2400" b="1"/>
                <a:t>cycle</a:t>
              </a:r>
              <a:r>
                <a:rPr lang="en-GB" sz="2400"/>
                <a:t> all over again and become a new sunflower.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77" name="Group 37"/>
          <p:cNvGrpSpPr>
            <a:grpSpLocks/>
          </p:cNvGrpSpPr>
          <p:nvPr/>
        </p:nvGrpSpPr>
        <p:grpSpPr bwMode="auto">
          <a:xfrm>
            <a:off x="0" y="188913"/>
            <a:ext cx="8820150" cy="6446837"/>
            <a:chOff x="0" y="119"/>
            <a:chExt cx="5556" cy="4061"/>
          </a:xfrm>
        </p:grpSpPr>
        <p:sp>
          <p:nvSpPr>
            <p:cNvPr id="10246" name="Text Box 6"/>
            <p:cNvSpPr txBox="1">
              <a:spLocks noChangeArrowheads="1"/>
            </p:cNvSpPr>
            <p:nvPr/>
          </p:nvSpPr>
          <p:spPr bwMode="auto">
            <a:xfrm>
              <a:off x="0" y="1344"/>
              <a:ext cx="1543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1. Seeds are planted in the soil.</a:t>
              </a:r>
            </a:p>
          </p:txBody>
        </p:sp>
        <p:sp>
          <p:nvSpPr>
            <p:cNvPr id="10270" name="Text Box 30"/>
            <p:cNvSpPr txBox="1">
              <a:spLocks noChangeArrowheads="1"/>
            </p:cNvSpPr>
            <p:nvPr/>
          </p:nvSpPr>
          <p:spPr bwMode="auto">
            <a:xfrm>
              <a:off x="0" y="3430"/>
              <a:ext cx="1542" cy="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6. The flower dies and the seeds fall into the soil. The cycle begins again.</a:t>
              </a:r>
            </a:p>
          </p:txBody>
        </p:sp>
        <p:pic>
          <p:nvPicPr>
            <p:cNvPr id="10244" name="Picture 4" descr="LDMPD00Z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" y="119"/>
              <a:ext cx="919" cy="1224"/>
            </a:xfrm>
            <a:prstGeom prst="rect">
              <a:avLst/>
            </a:prstGeom>
            <a:noFill/>
          </p:spPr>
        </p:pic>
        <p:pic>
          <p:nvPicPr>
            <p:cNvPr id="10248" name="Picture 8" descr="seed-germination-thumb84564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1" y="119"/>
              <a:ext cx="1633" cy="1225"/>
            </a:xfrm>
            <a:prstGeom prst="rect">
              <a:avLst/>
            </a:prstGeom>
            <a:noFill/>
          </p:spPr>
        </p:pic>
        <p:sp>
          <p:nvSpPr>
            <p:cNvPr id="10249" name="Text Box 9"/>
            <p:cNvSpPr txBox="1">
              <a:spLocks noChangeArrowheads="1"/>
            </p:cNvSpPr>
            <p:nvPr/>
          </p:nvSpPr>
          <p:spPr bwMode="auto">
            <a:xfrm>
              <a:off x="1565" y="1389"/>
              <a:ext cx="186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   2. The seeds begin to germinate.</a:t>
              </a:r>
            </a:p>
          </p:txBody>
        </p:sp>
        <p:pic>
          <p:nvPicPr>
            <p:cNvPr id="10251" name="Picture 11" descr="t_sunflower-seedling_8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41" y="255"/>
              <a:ext cx="919" cy="1225"/>
            </a:xfrm>
            <a:prstGeom prst="rect">
              <a:avLst/>
            </a:prstGeom>
            <a:noFill/>
          </p:spPr>
        </p:pic>
        <p:cxnSp>
          <p:nvCxnSpPr>
            <p:cNvPr id="10252" name="AutoShape 12"/>
            <p:cNvCxnSpPr>
              <a:cxnSpLocks noChangeShapeType="1"/>
              <a:stCxn id="0" idx="3"/>
              <a:endCxn id="0" idx="0"/>
            </p:cNvCxnSpPr>
            <p:nvPr/>
          </p:nvCxnSpPr>
          <p:spPr bwMode="auto">
            <a:xfrm flipV="1">
              <a:off x="3424" y="255"/>
              <a:ext cx="1277" cy="477"/>
            </a:xfrm>
            <a:prstGeom prst="curvedConnector4">
              <a:avLst>
                <a:gd name="adj1" fmla="val 31949"/>
                <a:gd name="adj2" fmla="val 13019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10253" name="Text Box 13"/>
            <p:cNvSpPr txBox="1">
              <a:spLocks noChangeArrowheads="1"/>
            </p:cNvSpPr>
            <p:nvPr/>
          </p:nvSpPr>
          <p:spPr bwMode="auto">
            <a:xfrm>
              <a:off x="4150" y="1570"/>
              <a:ext cx="140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3. Seedlings begin to appear.</a:t>
              </a:r>
            </a:p>
          </p:txBody>
        </p:sp>
        <p:cxnSp>
          <p:nvCxnSpPr>
            <p:cNvPr id="10254" name="AutoShape 14"/>
            <p:cNvCxnSpPr>
              <a:cxnSpLocks noChangeShapeType="1"/>
              <a:stCxn id="10253" idx="2"/>
              <a:endCxn id="10256" idx="3"/>
            </p:cNvCxnSpPr>
            <p:nvPr/>
          </p:nvCxnSpPr>
          <p:spPr bwMode="auto">
            <a:xfrm rot="16200000" flipH="1">
              <a:off x="4443" y="2384"/>
              <a:ext cx="1341" cy="522"/>
            </a:xfrm>
            <a:prstGeom prst="curvedConnector4">
              <a:avLst>
                <a:gd name="adj1" fmla="val 42431"/>
                <a:gd name="adj2" fmla="val 127588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pic>
          <p:nvPicPr>
            <p:cNvPr id="15364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42" y="2069"/>
              <a:ext cx="998" cy="9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3833" y="3113"/>
              <a:ext cx="154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4. The seedling becomes a flower.</a:t>
              </a:r>
            </a:p>
          </p:txBody>
        </p:sp>
        <p:pic>
          <p:nvPicPr>
            <p:cNvPr id="18437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04" y="1888"/>
              <a:ext cx="1100" cy="1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1" name="Text Box 21"/>
            <p:cNvSpPr txBox="1">
              <a:spLocks noChangeArrowheads="1"/>
            </p:cNvSpPr>
            <p:nvPr/>
          </p:nvSpPr>
          <p:spPr bwMode="auto">
            <a:xfrm>
              <a:off x="1837" y="3521"/>
              <a:ext cx="1587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/>
                <a:t>5. The petals turn brown and the plant begins to die.</a:t>
              </a:r>
            </a:p>
          </p:txBody>
        </p:sp>
        <p:cxnSp>
          <p:nvCxnSpPr>
            <p:cNvPr id="10266" name="AutoShape 26"/>
            <p:cNvCxnSpPr>
              <a:cxnSpLocks noChangeShapeType="1"/>
              <a:stCxn id="10256" idx="1"/>
              <a:endCxn id="10261" idx="3"/>
            </p:cNvCxnSpPr>
            <p:nvPr/>
          </p:nvCxnSpPr>
          <p:spPr bwMode="auto">
            <a:xfrm rot="10800000" flipV="1">
              <a:off x="3424" y="3315"/>
              <a:ext cx="409" cy="495"/>
            </a:xfrm>
            <a:prstGeom prst="curvedConnector3">
              <a:avLst>
                <a:gd name="adj1" fmla="val 5012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10268" name="AutoShape 28"/>
            <p:cNvCxnSpPr>
              <a:cxnSpLocks noChangeShapeType="1"/>
              <a:stCxn id="0" idx="3"/>
              <a:endCxn id="0" idx="1"/>
            </p:cNvCxnSpPr>
            <p:nvPr/>
          </p:nvCxnSpPr>
          <p:spPr bwMode="auto">
            <a:xfrm>
              <a:off x="1168" y="731"/>
              <a:ext cx="623" cy="1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pic>
          <p:nvPicPr>
            <p:cNvPr id="10269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018" y="1842"/>
              <a:ext cx="1114" cy="1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0272" name="AutoShape 32"/>
            <p:cNvCxnSpPr>
              <a:cxnSpLocks noChangeShapeType="1"/>
              <a:stCxn id="10261" idx="1"/>
              <a:endCxn id="10270" idx="3"/>
            </p:cNvCxnSpPr>
            <p:nvPr/>
          </p:nvCxnSpPr>
          <p:spPr bwMode="auto">
            <a:xfrm rot="10800000">
              <a:off x="1542" y="3805"/>
              <a:ext cx="295" cy="5"/>
            </a:xfrm>
            <a:prstGeom prst="curvedConnector3">
              <a:avLst>
                <a:gd name="adj1" fmla="val 4982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10275" name="AutoShape 35"/>
            <p:cNvCxnSpPr>
              <a:cxnSpLocks noChangeShapeType="1"/>
              <a:stCxn id="0" idx="0"/>
              <a:endCxn id="10246" idx="2"/>
            </p:cNvCxnSpPr>
            <p:nvPr/>
          </p:nvCxnSpPr>
          <p:spPr bwMode="auto">
            <a:xfrm rot="16200000">
              <a:off x="693" y="1809"/>
              <a:ext cx="140" cy="18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248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Ergo Computing UK LTD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mrs.brown</dc:creator>
  <cp:lastModifiedBy>staffwalsh</cp:lastModifiedBy>
  <cp:revision>9</cp:revision>
  <dcterms:created xsi:type="dcterms:W3CDTF">2012-02-28T12:32:01Z</dcterms:created>
  <dcterms:modified xsi:type="dcterms:W3CDTF">2020-06-20T14:52:43Z</dcterms:modified>
</cp:coreProperties>
</file>