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4" r:id="rId4"/>
    <p:sldId id="265" r:id="rId5"/>
    <p:sldId id="266" r:id="rId6"/>
    <p:sldId id="268" r:id="rId7"/>
    <p:sldId id="269" r:id="rId8"/>
    <p:sldId id="270" r:id="rId9"/>
    <p:sldId id="271" r:id="rId10"/>
    <p:sldId id="272" r:id="rId11"/>
    <p:sldId id="273" r:id="rId12"/>
    <p:sldId id="293" r:id="rId13"/>
    <p:sldId id="294" r:id="rId14"/>
    <p:sldId id="295" r:id="rId15"/>
    <p:sldId id="286" r:id="rId16"/>
    <p:sldId id="296" r:id="rId17"/>
    <p:sldId id="312" r:id="rId18"/>
    <p:sldId id="297" r:id="rId19"/>
    <p:sldId id="298" r:id="rId20"/>
    <p:sldId id="259" r:id="rId21"/>
    <p:sldId id="299" r:id="rId22"/>
    <p:sldId id="300" r:id="rId23"/>
    <p:sldId id="301" r:id="rId24"/>
    <p:sldId id="302" r:id="rId25"/>
    <p:sldId id="303" r:id="rId26"/>
    <p:sldId id="305" r:id="rId27"/>
    <p:sldId id="304" r:id="rId28"/>
    <p:sldId id="306" r:id="rId29"/>
    <p:sldId id="307" r:id="rId30"/>
    <p:sldId id="308" r:id="rId31"/>
    <p:sldId id="309" r:id="rId32"/>
    <p:sldId id="310" r:id="rId33"/>
    <p:sldId id="311" r:id="rId34"/>
    <p:sldId id="260" r:id="rId35"/>
    <p:sldId id="292" r:id="rId3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7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B602C-5A0B-496B-BF07-2403C89041B5}" type="datetimeFigureOut">
              <a:rPr lang="en-GB" smtClean="0"/>
              <a:pPr/>
              <a:t>21/06/2020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E7235-1943-4DB9-8DCD-0FD69999D75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B602C-5A0B-496B-BF07-2403C89041B5}" type="datetimeFigureOut">
              <a:rPr lang="en-GB" smtClean="0"/>
              <a:pPr/>
              <a:t>21/06/2020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E7235-1943-4DB9-8DCD-0FD69999D75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B602C-5A0B-496B-BF07-2403C89041B5}" type="datetimeFigureOut">
              <a:rPr lang="en-GB" smtClean="0"/>
              <a:pPr/>
              <a:t>21/06/2020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E7235-1943-4DB9-8DCD-0FD69999D75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B602C-5A0B-496B-BF07-2403C89041B5}" type="datetimeFigureOut">
              <a:rPr lang="en-GB" smtClean="0"/>
              <a:pPr/>
              <a:t>21/06/2020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E7235-1943-4DB9-8DCD-0FD69999D75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B602C-5A0B-496B-BF07-2403C89041B5}" type="datetimeFigureOut">
              <a:rPr lang="en-GB" smtClean="0"/>
              <a:pPr/>
              <a:t>21/06/2020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E7235-1943-4DB9-8DCD-0FD69999D75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B602C-5A0B-496B-BF07-2403C89041B5}" type="datetimeFigureOut">
              <a:rPr lang="en-GB" smtClean="0"/>
              <a:pPr/>
              <a:t>21/06/2020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E7235-1943-4DB9-8DCD-0FD69999D75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B602C-5A0B-496B-BF07-2403C89041B5}" type="datetimeFigureOut">
              <a:rPr lang="en-GB" smtClean="0"/>
              <a:pPr/>
              <a:t>21/06/2020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E7235-1943-4DB9-8DCD-0FD69999D75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B602C-5A0B-496B-BF07-2403C89041B5}" type="datetimeFigureOut">
              <a:rPr lang="en-GB" smtClean="0"/>
              <a:pPr/>
              <a:t>21/06/2020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E7235-1943-4DB9-8DCD-0FD69999D75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B602C-5A0B-496B-BF07-2403C89041B5}" type="datetimeFigureOut">
              <a:rPr lang="en-GB" smtClean="0"/>
              <a:pPr/>
              <a:t>21/06/2020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E7235-1943-4DB9-8DCD-0FD69999D75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B602C-5A0B-496B-BF07-2403C89041B5}" type="datetimeFigureOut">
              <a:rPr lang="en-GB" smtClean="0"/>
              <a:pPr/>
              <a:t>21/06/2020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E7235-1943-4DB9-8DCD-0FD69999D75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B602C-5A0B-496B-BF07-2403C89041B5}" type="datetimeFigureOut">
              <a:rPr lang="en-GB" smtClean="0"/>
              <a:pPr/>
              <a:t>21/06/2020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E7235-1943-4DB9-8DCD-0FD69999D75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DB602C-5A0B-496B-BF07-2403C89041B5}" type="datetimeFigureOut">
              <a:rPr lang="en-GB" smtClean="0"/>
              <a:pPr/>
              <a:t>21/06/2020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6E7235-1943-4DB9-8DCD-0FD69999D759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soundcloud.com/talkforwriting/game/s-7MBlxRcz8zL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ogle.co.uk/url?sa=i&amp;url=https%3A%2F%2Fwww.literacyshed.com%2Fthe-sci---fi-shed.html&amp;psig=AOvVaw2d9gy2vlu1UgGc5dUPVMeE&amp;ust=1592825301586000&amp;source=images&amp;cd=vfe&amp;ved=0CAIQjRxqFwoTCKjejs7okuoCFQAAAAAdAAAAABAe" TargetMode="External"/><Relationship Id="rId3" Type="http://schemas.openxmlformats.org/officeDocument/2006/relationships/image" Target="../media/image3.jpeg"/><Relationship Id="rId7" Type="http://schemas.openxmlformats.org/officeDocument/2006/relationships/image" Target="../media/image5.jpeg"/><Relationship Id="rId2" Type="http://schemas.openxmlformats.org/officeDocument/2006/relationships/hyperlink" Target="https://www.google.co.uk/url?sa=i&amp;url=https%3A%2F%2Fwww.teachwire.net%2Fnews%2Fthe-best-creative-writing-resources-for-teaching-plot-and-setting-in-ks3-english&amp;psig=AOvVaw2d9gy2vlu1UgGc5dUPVMeE&amp;ust=1592825301586000&amp;source=images&amp;cd=vfe&amp;ved=0CAIQjRxqFwoTCKjejs7okuoCFQAAAAAdAAAAABAD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ogle.co.uk/url?sa=i&amp;url=https%3A%2F%2Fwww.tes.com%2Fteaching-resource%2Fatmospheric-writing-and-settings-ks2-plans-presentations-and-worksheets-11173288&amp;psig=AOvVaw2d9gy2vlu1UgGc5dUPVMeE&amp;ust=1592825301586000&amp;source=images&amp;cd=vfe&amp;ved=0CAIQjRxqFwoTCKjejs7okuoCFQAAAAAdAAAAABAV" TargetMode="External"/><Relationship Id="rId5" Type="http://schemas.openxmlformats.org/officeDocument/2006/relationships/image" Target="../media/image4.jpeg"/><Relationship Id="rId4" Type="http://schemas.openxmlformats.org/officeDocument/2006/relationships/hyperlink" Target="https://www.google.co.uk/url?sa=i&amp;url=https%3A%2F%2Fwww.meadowvaleprimary.co.uk%2Fpage%2F%3Ftitle%3DStory%2Bsettings%26pid%3D349&amp;psig=AOvVaw2d9gy2vlu1UgGc5dUPVMeE&amp;ust=1592825301586000&amp;source=images&amp;cd=vfe&amp;ved=0CAIQjRxqFwoTCKjejs7okuoCFQAAAAAdAAAAABAN" TargetMode="External"/><Relationship Id="rId9" Type="http://schemas.openxmlformats.org/officeDocument/2006/relationships/image" Target="../media/image6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Y5 English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29.6.20</a:t>
            </a: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Reading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252736"/>
          </a:xfrm>
        </p:spPr>
        <p:txBody>
          <a:bodyPr/>
          <a:lstStyle/>
          <a:p>
            <a:pPr>
              <a:buNone/>
            </a:pPr>
            <a:r>
              <a:rPr lang="en-GB" dirty="0" smtClean="0"/>
              <a:t>L.C. Can I </a:t>
            </a:r>
            <a:r>
              <a:rPr lang="en-GB" dirty="0" smtClean="0"/>
              <a:t>answer comprehension questions?</a:t>
            </a:r>
            <a:endParaRPr lang="en-GB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Listen to the story of The Game.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hlinkClick r:id="rId2"/>
              </a:rPr>
              <a:t>https://soundcloud.com/talkforwriting/game/s-7MBlxRcz8zL</a:t>
            </a:r>
            <a:endParaRPr lang="en-GB" dirty="0"/>
          </a:p>
        </p:txBody>
      </p:sp>
      <p:pic>
        <p:nvPicPr>
          <p:cNvPr id="32770" name="Picture 2" descr="See the source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3356992"/>
            <a:ext cx="5679105" cy="319449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The Game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353347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en-GB" dirty="0"/>
              <a:t>Danny and Susie were bored. It was wet play again and it felt like they</a:t>
            </a:r>
          </a:p>
          <a:p>
            <a:pPr>
              <a:buNone/>
            </a:pPr>
            <a:r>
              <a:rPr lang="en-GB" dirty="0"/>
              <a:t>hadn’t seen the playground for weeks. Rivers of greasy rain streaked the</a:t>
            </a:r>
          </a:p>
          <a:p>
            <a:pPr>
              <a:buNone/>
            </a:pPr>
            <a:r>
              <a:rPr lang="en-GB" dirty="0"/>
              <a:t>classroom windowpanes and pooled to make gigantic puddles in the centre</a:t>
            </a:r>
          </a:p>
          <a:p>
            <a:pPr>
              <a:buNone/>
            </a:pPr>
            <a:r>
              <a:rPr lang="en-GB" dirty="0"/>
              <a:t>of the netball court. Another lunchtime inside was clearly stressing Mrs</a:t>
            </a:r>
          </a:p>
          <a:p>
            <a:pPr>
              <a:buNone/>
            </a:pPr>
            <a:r>
              <a:rPr lang="en-GB" dirty="0" err="1"/>
              <a:t>Allbright</a:t>
            </a:r>
            <a:r>
              <a:rPr lang="en-GB" dirty="0"/>
              <a:t>, as she seemed to be tense and a bit more snappy than usual</a:t>
            </a:r>
            <a:r>
              <a:rPr lang="en-GB" dirty="0" smtClean="0"/>
              <a:t>.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r>
              <a:rPr lang="en-GB" dirty="0"/>
              <a:t>She sat at her desk with a steaming cup of tea and marked books with</a:t>
            </a:r>
          </a:p>
          <a:p>
            <a:pPr>
              <a:buNone/>
            </a:pPr>
            <a:r>
              <a:rPr lang="en-GB" dirty="0"/>
              <a:t>the ferocity of a wild beast. To top it all, every good game was being used</a:t>
            </a:r>
          </a:p>
          <a:p>
            <a:pPr>
              <a:buNone/>
            </a:pPr>
            <a:r>
              <a:rPr lang="en-GB" dirty="0"/>
              <a:t>and only the tub of dominoes was left. Everyone knew that half of them</a:t>
            </a:r>
          </a:p>
          <a:p>
            <a:pPr>
              <a:buNone/>
            </a:pPr>
            <a:r>
              <a:rPr lang="en-GB" dirty="0"/>
              <a:t>were missing and the other half had been chewed by the school ‘Reading</a:t>
            </a:r>
          </a:p>
          <a:p>
            <a:pPr>
              <a:buNone/>
            </a:pPr>
            <a:r>
              <a:rPr lang="en-GB" dirty="0"/>
              <a:t>Dog’. Danny and Susie searched the classroom for something to do.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b="1" dirty="0" smtClean="0"/>
              <a:t>The Game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400600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en-GB" sz="2400" dirty="0"/>
              <a:t>To their dismay, the comic box was empty, the </a:t>
            </a:r>
            <a:r>
              <a:rPr lang="en-GB" sz="2400" dirty="0" err="1"/>
              <a:t>iPads</a:t>
            </a:r>
            <a:r>
              <a:rPr lang="en-GB" sz="2400" dirty="0"/>
              <a:t> had been snapped </a:t>
            </a:r>
            <a:endParaRPr lang="en-GB" sz="2400" dirty="0" smtClean="0"/>
          </a:p>
          <a:p>
            <a:pPr>
              <a:buNone/>
            </a:pPr>
            <a:r>
              <a:rPr lang="en-GB" sz="2400" dirty="0" smtClean="0"/>
              <a:t>up by </a:t>
            </a:r>
            <a:r>
              <a:rPr lang="en-GB" sz="2400" dirty="0"/>
              <a:t>Freya and her gang and Billy seemed to have started </a:t>
            </a:r>
            <a:r>
              <a:rPr lang="en-GB" sz="2400" dirty="0" smtClean="0"/>
              <a:t>a  </a:t>
            </a:r>
          </a:p>
          <a:p>
            <a:pPr>
              <a:buNone/>
            </a:pPr>
            <a:r>
              <a:rPr lang="en-GB" sz="2400" dirty="0" smtClean="0"/>
              <a:t> resurgence of the </a:t>
            </a:r>
            <a:r>
              <a:rPr lang="en-GB" sz="2400" dirty="0"/>
              <a:t>game Slap, which didn't look like fun at all. As the </a:t>
            </a:r>
            <a:endParaRPr lang="en-GB" sz="2400" dirty="0" smtClean="0"/>
          </a:p>
          <a:p>
            <a:pPr>
              <a:buNone/>
            </a:pPr>
            <a:r>
              <a:rPr lang="en-GB" sz="2400" dirty="0" smtClean="0"/>
              <a:t>two friends squeezed </a:t>
            </a:r>
            <a:r>
              <a:rPr lang="en-GB" sz="2400" dirty="0"/>
              <a:t>past the art table to get to the wet-play books, a </a:t>
            </a:r>
            <a:endParaRPr lang="en-GB" sz="2400" dirty="0" smtClean="0"/>
          </a:p>
          <a:p>
            <a:pPr>
              <a:buNone/>
            </a:pPr>
            <a:r>
              <a:rPr lang="en-GB" sz="2400" dirty="0" smtClean="0"/>
              <a:t>tatty, cardboard </a:t>
            </a:r>
            <a:r>
              <a:rPr lang="en-GB" sz="2400" dirty="0"/>
              <a:t>box fell from the top shelf of the bookcase. Susie </a:t>
            </a:r>
            <a:endParaRPr lang="en-GB" sz="2400" dirty="0" smtClean="0"/>
          </a:p>
          <a:p>
            <a:pPr>
              <a:buNone/>
            </a:pPr>
            <a:r>
              <a:rPr lang="en-GB" sz="2400" dirty="0" smtClean="0"/>
              <a:t>picked it up</a:t>
            </a:r>
            <a:r>
              <a:rPr lang="en-GB" sz="2400" dirty="0"/>
              <a:t>.</a:t>
            </a:r>
          </a:p>
          <a:p>
            <a:pPr>
              <a:buNone/>
            </a:pPr>
            <a:r>
              <a:rPr lang="en-GB" sz="2400" dirty="0"/>
              <a:t>“I’ve never seen this game before,” she said, wiping the dust from the</a:t>
            </a:r>
          </a:p>
          <a:p>
            <a:pPr>
              <a:buNone/>
            </a:pPr>
            <a:r>
              <a:rPr lang="en-GB" sz="2400" dirty="0"/>
              <a:t>unusual lid. It was embossed with intricate patterns and around the</a:t>
            </a:r>
          </a:p>
          <a:p>
            <a:pPr>
              <a:buNone/>
            </a:pPr>
            <a:r>
              <a:rPr lang="en-GB" sz="2400" dirty="0"/>
              <a:t>edges were pictures of animals, insects and other strange creatures.</a:t>
            </a:r>
          </a:p>
          <a:p>
            <a:pPr>
              <a:buNone/>
            </a:pPr>
            <a:r>
              <a:rPr lang="en-GB" sz="2400" dirty="0"/>
              <a:t>“An animal game? Boring!” said Danny, already losing interest.</a:t>
            </a:r>
          </a:p>
          <a:p>
            <a:pPr>
              <a:buNone/>
            </a:pPr>
            <a:r>
              <a:rPr lang="en-GB" sz="2400" dirty="0"/>
              <a:t>“Oh come on, let’s play. There’s nothing else to do,” suggested Susie,</a:t>
            </a:r>
          </a:p>
          <a:p>
            <a:pPr>
              <a:buNone/>
            </a:pPr>
            <a:r>
              <a:rPr lang="en-GB" sz="2400" dirty="0"/>
              <a:t>smiling widely and shaking the box</a:t>
            </a:r>
            <a:r>
              <a:rPr lang="en-GB" sz="2400" dirty="0" smtClean="0"/>
              <a:t>. They sat down in a quiet corner, </a:t>
            </a:r>
          </a:p>
          <a:p>
            <a:pPr>
              <a:buNone/>
            </a:pPr>
            <a:r>
              <a:rPr lang="en-GB" sz="2400" dirty="0" smtClean="0"/>
              <a:t>lifted the lid and took out the board.</a:t>
            </a:r>
          </a:p>
          <a:p>
            <a:pPr>
              <a:buNone/>
            </a:pPr>
            <a:endParaRPr lang="en-GB" sz="2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 smtClean="0"/>
              <a:t>The Game</a:t>
            </a:r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 smtClean="0"/>
              <a:t/>
            </a:r>
            <a:br>
              <a:rPr lang="en-GB" b="1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en-GB" dirty="0" smtClean="0"/>
              <a:t>“Looks simple enough,” said Danny, ever impatient, as he set the </a:t>
            </a:r>
          </a:p>
          <a:p>
            <a:pPr>
              <a:buNone/>
            </a:pPr>
            <a:r>
              <a:rPr lang="en-GB" dirty="0" smtClean="0"/>
              <a:t>counters onto the start line. They were jungle animals: a rhino and a </a:t>
            </a:r>
          </a:p>
          <a:p>
            <a:pPr>
              <a:buNone/>
            </a:pPr>
            <a:r>
              <a:rPr lang="en-GB" dirty="0" smtClean="0"/>
              <a:t>jaguar. He also shuffled the game cards and laid them in a neat pile. </a:t>
            </a:r>
          </a:p>
          <a:p>
            <a:pPr>
              <a:buNone/>
            </a:pPr>
            <a:r>
              <a:rPr lang="en-GB" dirty="0" smtClean="0"/>
              <a:t>“Let’s just start and learn as we go.”</a:t>
            </a:r>
          </a:p>
          <a:p>
            <a:pPr>
              <a:buNone/>
            </a:pPr>
            <a:r>
              <a:rPr lang="en-GB" dirty="0" smtClean="0"/>
              <a:t>Susie went first. She grasped the dice and threw them down onto the</a:t>
            </a:r>
          </a:p>
          <a:p>
            <a:pPr>
              <a:buNone/>
            </a:pPr>
            <a:r>
              <a:rPr lang="en-GB" dirty="0" smtClean="0"/>
              <a:t>centre of the board. An eight! She moved her rhino eight paces, to  </a:t>
            </a:r>
          </a:p>
          <a:p>
            <a:pPr>
              <a:buNone/>
            </a:pPr>
            <a:r>
              <a:rPr lang="en-GB" dirty="0" smtClean="0"/>
              <a:t>land on an orange-coloured square. It showed a picture of a giant </a:t>
            </a:r>
          </a:p>
          <a:p>
            <a:pPr>
              <a:buNone/>
            </a:pPr>
            <a:r>
              <a:rPr lang="en-GB" dirty="0" smtClean="0"/>
              <a:t>tarantula.</a:t>
            </a:r>
          </a:p>
          <a:p>
            <a:pPr>
              <a:buNone/>
            </a:pPr>
            <a:r>
              <a:rPr lang="en-GB" dirty="0" smtClean="0"/>
              <a:t>She lifted a game card and read it out. “If you do not catch this beast,</a:t>
            </a:r>
          </a:p>
          <a:p>
            <a:pPr>
              <a:buNone/>
            </a:pPr>
            <a:r>
              <a:rPr lang="en-GB" dirty="0" smtClean="0"/>
              <a:t>I predict…</a:t>
            </a:r>
            <a:r>
              <a:rPr lang="en-GB" dirty="0"/>
              <a:t>then you’re on the menu for its next feast.” She stared at Danny and</a:t>
            </a:r>
          </a:p>
          <a:p>
            <a:pPr>
              <a:buNone/>
            </a:pPr>
            <a:r>
              <a:rPr lang="en-GB" dirty="0"/>
              <a:t>shrugged. “I don't get it!” she said.</a:t>
            </a:r>
          </a:p>
          <a:p>
            <a:pPr>
              <a:buNone/>
            </a:pPr>
            <a:r>
              <a:rPr lang="en-GB" dirty="0"/>
              <a:t>At that moment, the table began to shake, the windows rattled and the</a:t>
            </a:r>
          </a:p>
          <a:p>
            <a:pPr>
              <a:buNone/>
            </a:pPr>
            <a:r>
              <a:rPr lang="en-GB" dirty="0"/>
              <a:t>floor vibrated. Everyone stopped what they were doing and the room fell</a:t>
            </a:r>
          </a:p>
          <a:p>
            <a:pPr>
              <a:buNone/>
            </a:pPr>
            <a:r>
              <a:rPr lang="en-GB" dirty="0"/>
              <a:t>silent.</a:t>
            </a:r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The Game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en-GB" dirty="0"/>
              <a:t>“EARTHQUAKE!” shouted Billy, bursting into laughter. He soon stopped,</a:t>
            </a:r>
          </a:p>
          <a:p>
            <a:pPr>
              <a:buNone/>
            </a:pPr>
            <a:r>
              <a:rPr lang="en-GB" dirty="0"/>
              <a:t>as in a blink of an eye, an enormous spider, bigger than a horse, shot out</a:t>
            </a:r>
          </a:p>
          <a:p>
            <a:pPr>
              <a:buNone/>
            </a:pPr>
            <a:r>
              <a:rPr lang="en-GB" dirty="0"/>
              <a:t>of the game and landed in the centre of the crowded classroom. Everyone</a:t>
            </a:r>
          </a:p>
          <a:p>
            <a:pPr>
              <a:buNone/>
            </a:pPr>
            <a:r>
              <a:rPr lang="en-GB" dirty="0"/>
              <a:t>froze. Its enormous, hairy legs were tensed, ready to pounce and its</a:t>
            </a:r>
          </a:p>
          <a:p>
            <a:pPr>
              <a:buNone/>
            </a:pPr>
            <a:r>
              <a:rPr lang="en-GB" dirty="0"/>
              <a:t>whole body seemed to pulse. Eight, bulging eyes scanned the room and</a:t>
            </a:r>
          </a:p>
          <a:p>
            <a:pPr>
              <a:buNone/>
            </a:pPr>
            <a:r>
              <a:rPr lang="en-GB" dirty="0"/>
              <a:t>then …</a:t>
            </a:r>
          </a:p>
          <a:p>
            <a:pPr>
              <a:buNone/>
            </a:pPr>
            <a:r>
              <a:rPr lang="en-GB" dirty="0"/>
              <a:t>It sprung into action. It crushed the tables, smashed the windows and</a:t>
            </a:r>
          </a:p>
          <a:p>
            <a:pPr>
              <a:buNone/>
            </a:pPr>
            <a:r>
              <a:rPr lang="en-GB" dirty="0"/>
              <a:t>flung children all around the classroom with a flick of its legs. It powered</a:t>
            </a:r>
          </a:p>
          <a:p>
            <a:pPr>
              <a:buNone/>
            </a:pPr>
            <a:r>
              <a:rPr lang="en-GB" dirty="0"/>
              <a:t>towards Mrs </a:t>
            </a:r>
            <a:r>
              <a:rPr lang="en-GB" dirty="0" err="1"/>
              <a:t>Allbright</a:t>
            </a:r>
            <a:r>
              <a:rPr lang="en-GB" dirty="0"/>
              <a:t> as she stood rooted to the floor in terror. The</a:t>
            </a:r>
          </a:p>
          <a:p>
            <a:pPr>
              <a:buNone/>
            </a:pPr>
            <a:r>
              <a:rPr lang="en-GB" dirty="0"/>
              <a:t>room was filled with shrieks of panic and despair.</a:t>
            </a:r>
          </a:p>
          <a:p>
            <a:pPr>
              <a:buNone/>
            </a:pPr>
            <a:r>
              <a:rPr lang="en-GB" dirty="0"/>
              <a:t>“What shall we do?” shouted Danny desperately, pressing himself tightly</a:t>
            </a:r>
          </a:p>
          <a:p>
            <a:pPr>
              <a:buNone/>
            </a:pPr>
            <a:r>
              <a:rPr lang="en-GB" dirty="0"/>
              <a:t>against the wall.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The Game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en-GB" sz="2000" dirty="0"/>
              <a:t>“Read the instructions,” ordered Susie. “We have to stop it!”</a:t>
            </a:r>
          </a:p>
          <a:p>
            <a:pPr>
              <a:buNone/>
            </a:pPr>
            <a:r>
              <a:rPr lang="en-GB" sz="2000" dirty="0"/>
              <a:t>Quickly, they scrabbled around to find the box underneath all the mess.</a:t>
            </a:r>
          </a:p>
          <a:p>
            <a:pPr>
              <a:buNone/>
            </a:pPr>
            <a:r>
              <a:rPr lang="en-GB" sz="2000" dirty="0"/>
              <a:t>They rescued it from under a pile of maths books and scanned the</a:t>
            </a:r>
          </a:p>
          <a:p>
            <a:pPr>
              <a:buNone/>
            </a:pPr>
            <a:r>
              <a:rPr lang="en-GB" sz="2000" dirty="0"/>
              <a:t>upturned lid to read the instructions. All the while, the spider got closer</a:t>
            </a:r>
          </a:p>
          <a:p>
            <a:pPr>
              <a:buNone/>
            </a:pPr>
            <a:r>
              <a:rPr lang="en-GB" sz="2000" dirty="0"/>
              <a:t>and closer to their teacher. It stretched out its forelegs, ready to grab</a:t>
            </a:r>
          </a:p>
          <a:p>
            <a:pPr>
              <a:buNone/>
            </a:pPr>
            <a:r>
              <a:rPr lang="en-GB" sz="2000" dirty="0"/>
              <a:t>her. Her eyes widened in horror as she realised what was coming next</a:t>
            </a:r>
            <a:r>
              <a:rPr lang="en-GB" sz="2000" dirty="0" smtClean="0"/>
              <a:t>.</a:t>
            </a:r>
          </a:p>
          <a:p>
            <a:pPr>
              <a:buNone/>
            </a:pPr>
            <a:endParaRPr lang="en-GB" sz="2000" dirty="0"/>
          </a:p>
          <a:p>
            <a:pPr>
              <a:buNone/>
            </a:pPr>
            <a:r>
              <a:rPr lang="en-GB" sz="2000" dirty="0"/>
              <a:t>“It says we’ve got to throw two sixes to end the game,” screeched Danny,</a:t>
            </a:r>
          </a:p>
          <a:p>
            <a:pPr>
              <a:buNone/>
            </a:pPr>
            <a:r>
              <a:rPr lang="en-GB" sz="2000" dirty="0"/>
              <a:t>looking pale. Susie grasped the dice again. She threw and she threw and</a:t>
            </a:r>
          </a:p>
          <a:p>
            <a:pPr>
              <a:buNone/>
            </a:pPr>
            <a:r>
              <a:rPr lang="en-GB" sz="2000" dirty="0"/>
              <a:t>she threw. No luck. She glanced up and saw the spider had her teacher in</a:t>
            </a:r>
          </a:p>
          <a:p>
            <a:pPr>
              <a:buNone/>
            </a:pPr>
            <a:r>
              <a:rPr lang="en-GB" sz="2000" dirty="0"/>
              <a:t>its grasp. Its striped legs were holding her in a vice-like grip. She threw</a:t>
            </a:r>
          </a:p>
          <a:p>
            <a:pPr>
              <a:buNone/>
            </a:pPr>
            <a:r>
              <a:rPr lang="en-GB" sz="2000" dirty="0"/>
              <a:t>again and then again, faster and faster each time and then, just as she</a:t>
            </a:r>
          </a:p>
          <a:p>
            <a:pPr>
              <a:buNone/>
            </a:pPr>
            <a:r>
              <a:rPr lang="en-GB" sz="2000" dirty="0"/>
              <a:t>was losing all hope, TWO SIXES!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The Game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en-GB" sz="2400" dirty="0"/>
              <a:t>Suddenly, out of nowhere, there was a loud hissing sound. It pierced </a:t>
            </a:r>
            <a:endParaRPr lang="en-GB" sz="2400" dirty="0" smtClean="0"/>
          </a:p>
          <a:p>
            <a:pPr>
              <a:buNone/>
            </a:pPr>
            <a:r>
              <a:rPr lang="en-GB" sz="2400" dirty="0" smtClean="0"/>
              <a:t>the air </a:t>
            </a:r>
            <a:r>
              <a:rPr lang="en-GB" sz="2400" dirty="0"/>
              <a:t>and everyone covered their ears. A flash of light streaked </a:t>
            </a:r>
            <a:endParaRPr lang="en-GB" sz="2400" dirty="0" smtClean="0"/>
          </a:p>
          <a:p>
            <a:pPr>
              <a:buNone/>
            </a:pPr>
            <a:r>
              <a:rPr lang="en-GB" sz="2400" dirty="0" smtClean="0"/>
              <a:t>through the </a:t>
            </a:r>
            <a:r>
              <a:rPr lang="en-GB" sz="2400" dirty="0"/>
              <a:t>classroom and the game rattled into life. It started to suck</a:t>
            </a:r>
          </a:p>
          <a:p>
            <a:pPr>
              <a:buNone/>
            </a:pPr>
            <a:r>
              <a:rPr lang="en-GB" sz="2400" dirty="0"/>
              <a:t>everything into a vortex in the centre of the room: the mess, </a:t>
            </a:r>
            <a:r>
              <a:rPr lang="en-GB" sz="2400" dirty="0" smtClean="0"/>
              <a:t>the </a:t>
            </a:r>
          </a:p>
          <a:p>
            <a:pPr>
              <a:buNone/>
            </a:pPr>
            <a:r>
              <a:rPr lang="en-GB" sz="2400" dirty="0" smtClean="0"/>
              <a:t>children</a:t>
            </a:r>
            <a:r>
              <a:rPr lang="en-GB" sz="2400" dirty="0"/>
              <a:t>, </a:t>
            </a:r>
            <a:r>
              <a:rPr lang="en-GB" sz="2400" dirty="0" smtClean="0"/>
              <a:t>the spider</a:t>
            </a:r>
            <a:r>
              <a:rPr lang="en-GB" sz="2400" dirty="0"/>
              <a:t>, Mrs </a:t>
            </a:r>
            <a:r>
              <a:rPr lang="en-GB" sz="2400" dirty="0" err="1"/>
              <a:t>Allbright</a:t>
            </a:r>
            <a:r>
              <a:rPr lang="en-GB" sz="2400" dirty="0"/>
              <a:t>. There was an almighty boom and </a:t>
            </a:r>
            <a:endParaRPr lang="en-GB" sz="2400" dirty="0" smtClean="0"/>
          </a:p>
          <a:p>
            <a:pPr>
              <a:buNone/>
            </a:pPr>
            <a:r>
              <a:rPr lang="en-GB" sz="2400" dirty="0" smtClean="0"/>
              <a:t>then … </a:t>
            </a:r>
            <a:r>
              <a:rPr lang="en-GB" sz="2400" dirty="0"/>
              <a:t>nothing.</a:t>
            </a:r>
          </a:p>
          <a:p>
            <a:pPr>
              <a:buNone/>
            </a:pPr>
            <a:r>
              <a:rPr lang="en-GB" sz="2400" dirty="0"/>
              <a:t>Danny and Susie opened their eyes. Everything was back to normal; </a:t>
            </a:r>
            <a:endParaRPr lang="en-GB" sz="2400" dirty="0" smtClean="0"/>
          </a:p>
          <a:p>
            <a:pPr>
              <a:buNone/>
            </a:pPr>
            <a:r>
              <a:rPr lang="en-GB" sz="2400" dirty="0" smtClean="0"/>
              <a:t>even Mrs </a:t>
            </a:r>
            <a:r>
              <a:rPr lang="en-GB" sz="2400" dirty="0" err="1"/>
              <a:t>Allbright</a:t>
            </a:r>
            <a:r>
              <a:rPr lang="en-GB" sz="2400" dirty="0"/>
              <a:t> was back in her chair, marking with the ferocity of </a:t>
            </a:r>
            <a:r>
              <a:rPr lang="en-GB" sz="2400" dirty="0" smtClean="0"/>
              <a:t>a</a:t>
            </a:r>
          </a:p>
          <a:p>
            <a:pPr>
              <a:buNone/>
            </a:pPr>
            <a:r>
              <a:rPr lang="en-GB" sz="2400" dirty="0" smtClean="0"/>
              <a:t>wild beast</a:t>
            </a:r>
            <a:r>
              <a:rPr lang="en-GB" sz="2400" dirty="0"/>
              <a:t>. Then the bell went.</a:t>
            </a:r>
          </a:p>
          <a:p>
            <a:pPr>
              <a:buNone/>
            </a:pPr>
            <a:r>
              <a:rPr lang="en-GB" sz="2400" dirty="0"/>
              <a:t>“Pack up, Class 5!” ordered Mrs </a:t>
            </a:r>
            <a:r>
              <a:rPr lang="en-GB" sz="2400" dirty="0" err="1"/>
              <a:t>Allbright</a:t>
            </a:r>
            <a:r>
              <a:rPr lang="en-GB" sz="2400" dirty="0"/>
              <a:t>. “Science starts in two </a:t>
            </a:r>
            <a:endParaRPr lang="en-GB" sz="2400" dirty="0" smtClean="0"/>
          </a:p>
          <a:p>
            <a:pPr>
              <a:buNone/>
            </a:pPr>
            <a:r>
              <a:rPr lang="en-GB" sz="2400" dirty="0" smtClean="0"/>
              <a:t>minutes and </a:t>
            </a:r>
            <a:r>
              <a:rPr lang="en-GB" sz="2400" dirty="0"/>
              <a:t>we’re looking at animals in their habitats.”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The Game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en-GB" dirty="0"/>
              <a:t>Susie looked at Danny and raised her eyebrows. They carefully packed</a:t>
            </a:r>
          </a:p>
          <a:p>
            <a:pPr>
              <a:buNone/>
            </a:pPr>
            <a:r>
              <a:rPr lang="en-GB" dirty="0"/>
              <a:t>the contents of the game back into the box. Everything went in except</a:t>
            </a:r>
          </a:p>
          <a:p>
            <a:pPr>
              <a:buNone/>
            </a:pPr>
            <a:r>
              <a:rPr lang="en-GB" dirty="0"/>
              <a:t>the dice and the animal counters, which Susie wrapped in a paper towel</a:t>
            </a:r>
          </a:p>
          <a:p>
            <a:pPr>
              <a:buNone/>
            </a:pPr>
            <a:r>
              <a:rPr lang="en-GB" dirty="0"/>
              <a:t>and placed into the bin instead. They put the lid on the box and lifted it</a:t>
            </a:r>
          </a:p>
          <a:p>
            <a:pPr>
              <a:buNone/>
            </a:pPr>
            <a:r>
              <a:rPr lang="en-GB" dirty="0"/>
              <a:t>high up onto the bookshelf. They never wanted anyone to play that game,</a:t>
            </a:r>
          </a:p>
          <a:p>
            <a:pPr>
              <a:buNone/>
            </a:pPr>
            <a:r>
              <a:rPr lang="en-GB" dirty="0"/>
              <a:t>ever again</a:t>
            </a:r>
            <a:r>
              <a:rPr lang="en-GB" dirty="0" smtClean="0"/>
              <a:t>!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r>
              <a:rPr lang="en-GB" dirty="0"/>
              <a:t>Everyone settled down to afternoon lessons. Everyone, that was, except</a:t>
            </a:r>
          </a:p>
          <a:p>
            <a:pPr>
              <a:buNone/>
            </a:pPr>
            <a:r>
              <a:rPr lang="en-GB" dirty="0"/>
              <a:t>Billy. He had spotted something on top of the bookshelf that he’d never</a:t>
            </a:r>
          </a:p>
          <a:p>
            <a:pPr>
              <a:buNone/>
            </a:pPr>
            <a:r>
              <a:rPr lang="en-GB" dirty="0"/>
              <a:t>noticed before and he intended to investigate it, the very next time they</a:t>
            </a:r>
          </a:p>
          <a:p>
            <a:pPr>
              <a:buNone/>
            </a:pPr>
            <a:r>
              <a:rPr lang="en-GB" dirty="0"/>
              <a:t>were in for wet play …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dirty="0" smtClean="0"/>
              <a:t>Questions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/>
          </a:bodyPr>
          <a:lstStyle/>
          <a:p>
            <a:pPr marL="514350" indent="-514350">
              <a:buNone/>
            </a:pPr>
            <a:r>
              <a:rPr lang="en-GB" dirty="0" smtClean="0"/>
              <a:t>1. Does </a:t>
            </a:r>
            <a:r>
              <a:rPr lang="en-GB" i="1" dirty="0" smtClean="0"/>
              <a:t>The Game remind you of any other stories that you know? </a:t>
            </a:r>
            <a:r>
              <a:rPr lang="en-GB" i="1" dirty="0" smtClean="0"/>
              <a:t>List them.</a:t>
            </a:r>
          </a:p>
          <a:p>
            <a:pPr>
              <a:buNone/>
            </a:pPr>
            <a:r>
              <a:rPr lang="en-GB" dirty="0" smtClean="0"/>
              <a:t>2. Danny and Susie had a good choice of things to do at wet play time</a:t>
            </a:r>
            <a:r>
              <a:rPr lang="en-GB" dirty="0" smtClean="0"/>
              <a:t>. Is </a:t>
            </a:r>
            <a:r>
              <a:rPr lang="en-GB" dirty="0" smtClean="0"/>
              <a:t>that TRUE or FALSE? </a:t>
            </a:r>
            <a:endParaRPr lang="en-GB" dirty="0" smtClean="0"/>
          </a:p>
          <a:p>
            <a:pPr>
              <a:buNone/>
            </a:pPr>
            <a:r>
              <a:rPr lang="en-GB" dirty="0" smtClean="0"/>
              <a:t>3. Find and copy a word that is closest in meaning to disappointment.</a:t>
            </a:r>
          </a:p>
          <a:p>
            <a:pPr>
              <a:buNone/>
            </a:pPr>
            <a:r>
              <a:rPr lang="en-GB" dirty="0" smtClean="0"/>
              <a:t>4. Write down two things </a:t>
            </a:r>
            <a:r>
              <a:rPr lang="en-GB" dirty="0" smtClean="0"/>
              <a:t>that the </a:t>
            </a:r>
            <a:r>
              <a:rPr lang="en-GB" dirty="0" smtClean="0"/>
              <a:t>children are doing in the classroom.</a:t>
            </a:r>
          </a:p>
          <a:p>
            <a:pPr>
              <a:buNone/>
            </a:pPr>
            <a:endParaRPr lang="en-GB" i="1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Questions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GB" sz="2800" dirty="0" smtClean="0"/>
              <a:t>5. Is Mrs </a:t>
            </a:r>
            <a:r>
              <a:rPr lang="en-GB" sz="2800" dirty="0" err="1" smtClean="0"/>
              <a:t>Allbright</a:t>
            </a:r>
            <a:r>
              <a:rPr lang="en-GB" sz="2800" dirty="0" smtClean="0"/>
              <a:t> the teacher in the class?</a:t>
            </a:r>
          </a:p>
          <a:p>
            <a:pPr>
              <a:buNone/>
            </a:pPr>
            <a:r>
              <a:rPr lang="en-GB" sz="2800" dirty="0" smtClean="0"/>
              <a:t>YES or NO? </a:t>
            </a:r>
            <a:r>
              <a:rPr lang="en-GB" sz="2800" dirty="0" smtClean="0"/>
              <a:t>What </a:t>
            </a:r>
            <a:r>
              <a:rPr lang="en-GB" sz="2800" dirty="0" smtClean="0"/>
              <a:t>are the clues to </a:t>
            </a:r>
            <a:r>
              <a:rPr lang="en-GB" sz="2800" dirty="0" smtClean="0"/>
              <a:t>suggest this?</a:t>
            </a:r>
          </a:p>
          <a:p>
            <a:pPr>
              <a:buNone/>
            </a:pPr>
            <a:r>
              <a:rPr lang="en-GB" sz="2800" dirty="0" smtClean="0"/>
              <a:t>6. Why might another lunchtime inside be stressing Mrs </a:t>
            </a:r>
            <a:r>
              <a:rPr lang="en-GB" sz="2800" dirty="0" err="1" smtClean="0"/>
              <a:t>Allbright</a:t>
            </a:r>
            <a:r>
              <a:rPr lang="en-GB" sz="2800" dirty="0" smtClean="0"/>
              <a:t>?</a:t>
            </a:r>
          </a:p>
          <a:p>
            <a:pPr>
              <a:buNone/>
            </a:pPr>
            <a:r>
              <a:rPr lang="en-GB" sz="2800" dirty="0" smtClean="0"/>
              <a:t>7. Look at this comment from Danny</a:t>
            </a:r>
            <a:r>
              <a:rPr lang="en-GB" sz="2800" dirty="0" smtClean="0"/>
              <a:t>: “</a:t>
            </a:r>
            <a:r>
              <a:rPr lang="en-GB" sz="2800" dirty="0" smtClean="0"/>
              <a:t>An animal game? Boring!” said Danny, already losing interest</a:t>
            </a:r>
            <a:r>
              <a:rPr lang="en-GB" sz="2800" dirty="0" smtClean="0"/>
              <a:t>. Why </a:t>
            </a:r>
            <a:r>
              <a:rPr lang="en-GB" sz="2800" dirty="0" smtClean="0"/>
              <a:t>might Danny think the game would be boring?</a:t>
            </a:r>
            <a:endParaRPr lang="en-GB" sz="28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Questions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GB" dirty="0" smtClean="0"/>
              <a:t>8. What were the three signs that something bad was going to </a:t>
            </a:r>
            <a:r>
              <a:rPr lang="en-GB" dirty="0" smtClean="0"/>
              <a:t>happen once </a:t>
            </a:r>
            <a:r>
              <a:rPr lang="en-GB" dirty="0" smtClean="0"/>
              <a:t>the game started</a:t>
            </a:r>
            <a:r>
              <a:rPr lang="en-GB" dirty="0" smtClean="0"/>
              <a:t>?</a:t>
            </a:r>
          </a:p>
          <a:p>
            <a:pPr>
              <a:buNone/>
            </a:pPr>
            <a:r>
              <a:rPr lang="en-GB" dirty="0" smtClean="0"/>
              <a:t>9. List the things the spider did once it was out of the game</a:t>
            </a:r>
            <a:r>
              <a:rPr lang="en-GB" dirty="0" smtClean="0"/>
              <a:t>:</a:t>
            </a:r>
          </a:p>
          <a:p>
            <a:pPr>
              <a:buNone/>
            </a:pPr>
            <a:r>
              <a:rPr lang="en-GB" dirty="0" smtClean="0"/>
              <a:t>10. The text says: “Her eyes widened in horror as she realised what </a:t>
            </a:r>
            <a:r>
              <a:rPr lang="en-GB" dirty="0" smtClean="0"/>
              <a:t>was coming </a:t>
            </a:r>
            <a:r>
              <a:rPr lang="en-GB" dirty="0" smtClean="0"/>
              <a:t>next.” What might Mrs </a:t>
            </a:r>
            <a:r>
              <a:rPr lang="en-GB" dirty="0" err="1" smtClean="0"/>
              <a:t>Allbright</a:t>
            </a:r>
            <a:r>
              <a:rPr lang="en-GB" dirty="0" smtClean="0"/>
              <a:t> be thinking at this point?</a:t>
            </a:r>
            <a:endParaRPr lang="en-GB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11. Why did Susie put the dice and counters into the bin</a:t>
            </a:r>
            <a:r>
              <a:rPr lang="en-GB" dirty="0" smtClean="0"/>
              <a:t>?</a:t>
            </a:r>
          </a:p>
          <a:p>
            <a:pPr>
              <a:buNone/>
            </a:pPr>
            <a:r>
              <a:rPr lang="en-GB" dirty="0" smtClean="0"/>
              <a:t>12. Billy spotted the game on the shelf at the end of the story. What </a:t>
            </a:r>
            <a:r>
              <a:rPr lang="en-GB" dirty="0" smtClean="0"/>
              <a:t>do you </a:t>
            </a:r>
            <a:r>
              <a:rPr lang="en-GB" dirty="0" smtClean="0"/>
              <a:t>predict might happen the next time it’s wet play?</a:t>
            </a:r>
            <a:endParaRPr lang="en-GB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Writing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748680"/>
          </a:xfrm>
        </p:spPr>
        <p:txBody>
          <a:bodyPr/>
          <a:lstStyle/>
          <a:p>
            <a:r>
              <a:rPr lang="en-GB" dirty="0" smtClean="0"/>
              <a:t>L.C. Can I </a:t>
            </a:r>
            <a:r>
              <a:rPr lang="en-GB" dirty="0" smtClean="0"/>
              <a:t>describe a setting? </a:t>
            </a:r>
            <a:endParaRPr lang="en-GB" dirty="0"/>
          </a:p>
        </p:txBody>
      </p:sp>
      <p:pic>
        <p:nvPicPr>
          <p:cNvPr id="18434" name="Picture 2" descr="Image result for tarantul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3068960"/>
            <a:ext cx="6048672" cy="26642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Describing a  setting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GB" dirty="0" smtClean="0"/>
              <a:t>Where else could this </a:t>
            </a:r>
            <a:r>
              <a:rPr lang="en-GB" dirty="0" smtClean="0"/>
              <a:t>story happen</a:t>
            </a:r>
            <a:r>
              <a:rPr lang="en-GB" dirty="0" smtClean="0"/>
              <a:t>? Try a new</a:t>
            </a:r>
          </a:p>
          <a:p>
            <a:pPr>
              <a:buNone/>
            </a:pPr>
            <a:r>
              <a:rPr lang="en-GB" dirty="0" smtClean="0"/>
              <a:t>setting for </a:t>
            </a:r>
            <a:r>
              <a:rPr lang="en-GB" i="1" dirty="0" smtClean="0"/>
              <a:t>The Game. </a:t>
            </a:r>
            <a:endParaRPr lang="en-GB" i="1" dirty="0" smtClean="0"/>
          </a:p>
          <a:p>
            <a:pPr>
              <a:buNone/>
            </a:pPr>
            <a:r>
              <a:rPr lang="en-GB" dirty="0" smtClean="0"/>
              <a:t>Change </a:t>
            </a:r>
            <a:r>
              <a:rPr lang="en-GB" dirty="0" smtClean="0"/>
              <a:t>the </a:t>
            </a:r>
            <a:r>
              <a:rPr lang="en-GB" dirty="0" smtClean="0"/>
              <a:t>classroom setting </a:t>
            </a:r>
            <a:r>
              <a:rPr lang="en-GB" dirty="0" smtClean="0"/>
              <a:t>to </a:t>
            </a:r>
            <a:r>
              <a:rPr lang="en-GB" dirty="0" smtClean="0"/>
              <a:t>somewhere</a:t>
            </a:r>
            <a:endParaRPr lang="en-GB" dirty="0" smtClean="0"/>
          </a:p>
          <a:p>
            <a:pPr>
              <a:buNone/>
            </a:pPr>
            <a:r>
              <a:rPr lang="en-GB" dirty="0" smtClean="0"/>
              <a:t>else</a:t>
            </a:r>
            <a:r>
              <a:rPr lang="en-GB" dirty="0" smtClean="0"/>
              <a:t>. </a:t>
            </a:r>
            <a:endParaRPr lang="en-GB" dirty="0" smtClean="0"/>
          </a:p>
          <a:p>
            <a:pPr>
              <a:buNone/>
            </a:pPr>
            <a:r>
              <a:rPr lang="en-GB" dirty="0" smtClean="0"/>
              <a:t>Where </a:t>
            </a:r>
            <a:r>
              <a:rPr lang="en-GB" dirty="0" smtClean="0"/>
              <a:t>could </a:t>
            </a:r>
            <a:r>
              <a:rPr lang="en-GB" dirty="0" smtClean="0"/>
              <a:t>this happen</a:t>
            </a:r>
            <a:r>
              <a:rPr lang="en-GB" dirty="0" smtClean="0"/>
              <a:t>? Plan a new </a:t>
            </a:r>
            <a:r>
              <a:rPr lang="en-GB" dirty="0" smtClean="0"/>
              <a:t>idea by </a:t>
            </a:r>
          </a:p>
          <a:p>
            <a:pPr>
              <a:buNone/>
            </a:pPr>
            <a:r>
              <a:rPr lang="en-GB" dirty="0" smtClean="0"/>
              <a:t>making </a:t>
            </a:r>
            <a:r>
              <a:rPr lang="en-GB" dirty="0" smtClean="0"/>
              <a:t>notes or </a:t>
            </a:r>
            <a:r>
              <a:rPr lang="en-GB" dirty="0" smtClean="0"/>
              <a:t>drawing. </a:t>
            </a:r>
            <a:r>
              <a:rPr lang="en-GB" dirty="0" smtClean="0"/>
              <a:t>What will </a:t>
            </a:r>
            <a:endParaRPr lang="en-GB" dirty="0" smtClean="0"/>
          </a:p>
          <a:p>
            <a:pPr>
              <a:buNone/>
            </a:pPr>
            <a:r>
              <a:rPr lang="en-GB" dirty="0" smtClean="0"/>
              <a:t>come </a:t>
            </a:r>
            <a:r>
              <a:rPr lang="en-GB" dirty="0" smtClean="0"/>
              <a:t>out of the game in </a:t>
            </a:r>
            <a:r>
              <a:rPr lang="en-GB" dirty="0" smtClean="0"/>
              <a:t>the new </a:t>
            </a:r>
            <a:r>
              <a:rPr lang="en-GB" dirty="0" smtClean="0"/>
              <a:t>setting </a:t>
            </a:r>
            <a:r>
              <a:rPr lang="en-GB" dirty="0" smtClean="0"/>
              <a:t>and</a:t>
            </a:r>
          </a:p>
          <a:p>
            <a:pPr>
              <a:buNone/>
            </a:pPr>
            <a:r>
              <a:rPr lang="en-GB" dirty="0" smtClean="0"/>
              <a:t>what </a:t>
            </a:r>
            <a:r>
              <a:rPr lang="en-GB" dirty="0" smtClean="0"/>
              <a:t>will it do once it’s released?</a:t>
            </a:r>
            <a:endParaRPr lang="en-GB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74440" cy="4525963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2050" name="AutoShape 2" descr="10 of the Best Creative Writing Resources for Teaching Plot and ..."/>
          <p:cNvSpPr>
            <a:spLocks noChangeAspect="1" noChangeArrowheads="1"/>
          </p:cNvSpPr>
          <p:nvPr/>
        </p:nvSpPr>
        <p:spPr bwMode="auto">
          <a:xfrm>
            <a:off x="63500" y="-136525"/>
            <a:ext cx="2781300" cy="16478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2" name="Picture 4" descr="10 of the Best Creative Writing Resources for Teaching Plot and ...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60648"/>
            <a:ext cx="4320480" cy="2952328"/>
          </a:xfrm>
          <a:prstGeom prst="rect">
            <a:avLst/>
          </a:prstGeom>
          <a:noFill/>
        </p:spPr>
      </p:pic>
      <p:pic>
        <p:nvPicPr>
          <p:cNvPr id="2054" name="Picture 6" descr="Meadow Vale Primary School - Story settings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9992" y="260649"/>
            <a:ext cx="4474468" cy="2952328"/>
          </a:xfrm>
          <a:prstGeom prst="rect">
            <a:avLst/>
          </a:prstGeom>
          <a:noFill/>
        </p:spPr>
      </p:pic>
      <p:pic>
        <p:nvPicPr>
          <p:cNvPr id="2056" name="Picture 8" descr="Atmospheric writing and settings KS2 - Plans, Presentations and ...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3212976"/>
            <a:ext cx="4392488" cy="3286150"/>
          </a:xfrm>
          <a:prstGeom prst="rect">
            <a:avLst/>
          </a:prstGeom>
          <a:noFill/>
        </p:spPr>
      </p:pic>
      <p:pic>
        <p:nvPicPr>
          <p:cNvPr id="2058" name="Picture 10" descr="The Sci - Fi Shed - THE LITERACY SHED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572000" y="3212976"/>
            <a:ext cx="4371975" cy="33123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88640"/>
            <a:ext cx="8568952" cy="6192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Describing a setting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GB" dirty="0" smtClean="0"/>
              <a:t>Now write your new problem, set </a:t>
            </a:r>
            <a:r>
              <a:rPr lang="en-GB" dirty="0" smtClean="0"/>
              <a:t>somewhere</a:t>
            </a:r>
          </a:p>
          <a:p>
            <a:pPr>
              <a:buNone/>
            </a:pPr>
            <a:r>
              <a:rPr lang="en-GB" dirty="0" smtClean="0"/>
              <a:t>else. Start with the </a:t>
            </a:r>
            <a:r>
              <a:rPr lang="en-GB" dirty="0" smtClean="0"/>
              <a:t>first strange event, </a:t>
            </a:r>
            <a:r>
              <a:rPr lang="en-GB" dirty="0" smtClean="0"/>
              <a:t>then</a:t>
            </a:r>
          </a:p>
          <a:p>
            <a:pPr>
              <a:buNone/>
            </a:pPr>
            <a:r>
              <a:rPr lang="en-GB" dirty="0" smtClean="0"/>
              <a:t>introduce </a:t>
            </a:r>
            <a:r>
              <a:rPr lang="en-GB" dirty="0" smtClean="0"/>
              <a:t>the new threat </a:t>
            </a:r>
            <a:r>
              <a:rPr lang="en-GB" dirty="0" smtClean="0"/>
              <a:t>and finally describe</a:t>
            </a:r>
          </a:p>
          <a:p>
            <a:pPr>
              <a:buNone/>
            </a:pPr>
            <a:r>
              <a:rPr lang="en-GB" dirty="0" smtClean="0"/>
              <a:t>what </a:t>
            </a:r>
            <a:r>
              <a:rPr lang="en-GB" dirty="0" smtClean="0"/>
              <a:t>the threat does. Do this </a:t>
            </a:r>
            <a:r>
              <a:rPr lang="en-GB" dirty="0" smtClean="0"/>
              <a:t>in your book.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GB" b="1" dirty="0" smtClean="0"/>
              <a:t>Paragraph 1: </a:t>
            </a:r>
            <a:r>
              <a:rPr lang="en-GB" dirty="0" smtClean="0"/>
              <a:t>Strange event</a:t>
            </a:r>
          </a:p>
          <a:p>
            <a:pPr>
              <a:buNone/>
            </a:pPr>
            <a:r>
              <a:rPr lang="en-GB" b="1" dirty="0" smtClean="0"/>
              <a:t>Paragraph 2: </a:t>
            </a:r>
            <a:r>
              <a:rPr lang="en-GB" dirty="0" smtClean="0"/>
              <a:t>New threat</a:t>
            </a:r>
          </a:p>
          <a:p>
            <a:pPr>
              <a:buNone/>
            </a:pPr>
            <a:r>
              <a:rPr lang="en-GB" b="1" dirty="0" smtClean="0"/>
              <a:t>Paragraph 3: </a:t>
            </a:r>
            <a:r>
              <a:rPr lang="en-GB" dirty="0" smtClean="0"/>
              <a:t>What does the threat do?</a:t>
            </a:r>
            <a:endParaRPr lang="en-GB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Grammar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None/>
            </a:pPr>
            <a:r>
              <a:rPr lang="en-GB" dirty="0" smtClean="0"/>
              <a:t>L.C. Can I </a:t>
            </a:r>
            <a:r>
              <a:rPr lang="en-GB" dirty="0" smtClean="0"/>
              <a:t>practise using </a:t>
            </a:r>
            <a:r>
              <a:rPr lang="en-GB" dirty="0" err="1" smtClean="0"/>
              <a:t>SPaG</a:t>
            </a:r>
            <a:r>
              <a:rPr lang="en-GB" dirty="0" smtClean="0"/>
              <a:t> terminology?</a:t>
            </a:r>
            <a:endParaRPr lang="en-GB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dirty="0" smtClean="0"/>
              <a:t/>
            </a:r>
            <a:br>
              <a:rPr lang="en-GB" dirty="0" smtClean="0"/>
            </a:br>
            <a:r>
              <a:rPr lang="en-GB" b="1" dirty="0" smtClean="0"/>
              <a:t>Write </a:t>
            </a:r>
            <a:r>
              <a:rPr lang="en-GB" b="1" dirty="0" smtClean="0"/>
              <a:t>these sentences </a:t>
            </a:r>
            <a:r>
              <a:rPr lang="en-GB" b="1" dirty="0" smtClean="0"/>
              <a:t>and </a:t>
            </a:r>
            <a:r>
              <a:rPr lang="en-GB" b="1" dirty="0" smtClean="0"/>
              <a:t>underline the relative </a:t>
            </a:r>
            <a:r>
              <a:rPr lang="en-GB" b="1" dirty="0" smtClean="0"/>
              <a:t>pronouns. </a:t>
            </a:r>
            <a:r>
              <a:rPr lang="en-GB" b="1" dirty="0" smtClean="0"/>
              <a:t/>
            </a:r>
            <a:br>
              <a:rPr lang="en-GB" b="1" dirty="0" smtClean="0"/>
            </a:b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GB" dirty="0" smtClean="0"/>
              <a:t>The cathedral, which was built centuries ago, </a:t>
            </a:r>
            <a:r>
              <a:rPr lang="en-GB" dirty="0" smtClean="0"/>
              <a:t>had</a:t>
            </a:r>
          </a:p>
          <a:p>
            <a:pPr>
              <a:buNone/>
            </a:pPr>
            <a:r>
              <a:rPr lang="en-GB" dirty="0" smtClean="0"/>
              <a:t>colourful </a:t>
            </a:r>
            <a:r>
              <a:rPr lang="en-GB" dirty="0" smtClean="0"/>
              <a:t>domes.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GB" dirty="0" smtClean="0"/>
              <a:t>A button is something that closes a jacket.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GB" dirty="0" err="1" smtClean="0"/>
              <a:t>Dua</a:t>
            </a:r>
            <a:r>
              <a:rPr lang="en-GB" dirty="0" smtClean="0"/>
              <a:t> </a:t>
            </a:r>
            <a:r>
              <a:rPr lang="en-GB" dirty="0" err="1" smtClean="0"/>
              <a:t>Lipa</a:t>
            </a:r>
            <a:r>
              <a:rPr lang="en-GB" dirty="0" smtClean="0"/>
              <a:t> recorded a track with Calvin Harris, who </a:t>
            </a:r>
            <a:r>
              <a:rPr lang="en-GB" dirty="0" smtClean="0"/>
              <a:t>is</a:t>
            </a:r>
          </a:p>
          <a:p>
            <a:pPr>
              <a:buNone/>
            </a:pPr>
            <a:r>
              <a:rPr lang="en-GB" dirty="0" smtClean="0"/>
              <a:t>a </a:t>
            </a:r>
            <a:r>
              <a:rPr lang="en-GB" dirty="0" smtClean="0"/>
              <a:t>famous DJ.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GB" dirty="0" smtClean="0"/>
              <a:t>We found the place where I used to go </a:t>
            </a:r>
            <a:r>
              <a:rPr lang="en-GB" dirty="0" smtClean="0"/>
              <a:t>swimming</a:t>
            </a:r>
          </a:p>
          <a:p>
            <a:pPr>
              <a:buNone/>
            </a:pPr>
            <a:r>
              <a:rPr lang="en-GB" dirty="0" smtClean="0"/>
              <a:t>with </a:t>
            </a:r>
            <a:r>
              <a:rPr lang="en-GB" dirty="0" smtClean="0"/>
              <a:t>Dad.</a:t>
            </a:r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dirty="0" smtClean="0"/>
              <a:t/>
            </a:r>
            <a:br>
              <a:rPr lang="en-GB" dirty="0" smtClean="0"/>
            </a:br>
            <a:r>
              <a:rPr lang="en-GB" b="1" dirty="0" smtClean="0"/>
              <a:t>Write </a:t>
            </a:r>
            <a:r>
              <a:rPr lang="en-GB" b="1" dirty="0" smtClean="0"/>
              <a:t>these sentences </a:t>
            </a:r>
            <a:r>
              <a:rPr lang="en-GB" b="1" dirty="0" smtClean="0"/>
              <a:t>and underline the </a:t>
            </a:r>
            <a:r>
              <a:rPr lang="en-GB" b="1" dirty="0" smtClean="0"/>
              <a:t>relative </a:t>
            </a:r>
            <a:r>
              <a:rPr lang="en-GB" b="1" dirty="0" smtClean="0"/>
              <a:t>pronouns. 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GB" dirty="0" smtClean="0"/>
              <a:t>The cathedral, </a:t>
            </a:r>
            <a:r>
              <a:rPr lang="en-GB" dirty="0" smtClean="0">
                <a:solidFill>
                  <a:srgbClr val="FF0000"/>
                </a:solidFill>
              </a:rPr>
              <a:t>which</a:t>
            </a:r>
            <a:r>
              <a:rPr lang="en-GB" dirty="0" smtClean="0"/>
              <a:t> was built centuries ago, </a:t>
            </a:r>
            <a:r>
              <a:rPr lang="en-GB" dirty="0" smtClean="0"/>
              <a:t>had</a:t>
            </a:r>
          </a:p>
          <a:p>
            <a:pPr>
              <a:buNone/>
            </a:pPr>
            <a:r>
              <a:rPr lang="en-GB" dirty="0" smtClean="0"/>
              <a:t>colourful </a:t>
            </a:r>
            <a:r>
              <a:rPr lang="en-GB" dirty="0" smtClean="0"/>
              <a:t>domes.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GB" dirty="0" smtClean="0"/>
              <a:t>A button is something </a:t>
            </a:r>
            <a:r>
              <a:rPr lang="en-GB" dirty="0" smtClean="0">
                <a:solidFill>
                  <a:srgbClr val="FF0000"/>
                </a:solidFill>
              </a:rPr>
              <a:t>that</a:t>
            </a:r>
            <a:r>
              <a:rPr lang="en-GB" dirty="0" smtClean="0"/>
              <a:t> closes a jacket.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GB" dirty="0" err="1" smtClean="0"/>
              <a:t>Dua</a:t>
            </a:r>
            <a:r>
              <a:rPr lang="en-GB" dirty="0" smtClean="0"/>
              <a:t> </a:t>
            </a:r>
            <a:r>
              <a:rPr lang="en-GB" dirty="0" err="1" smtClean="0"/>
              <a:t>Lipa</a:t>
            </a:r>
            <a:r>
              <a:rPr lang="en-GB" dirty="0" smtClean="0"/>
              <a:t> recorded a track with Calvin Harris, </a:t>
            </a:r>
            <a:r>
              <a:rPr lang="en-GB" dirty="0" smtClean="0">
                <a:solidFill>
                  <a:srgbClr val="FF0000"/>
                </a:solidFill>
              </a:rPr>
              <a:t>who</a:t>
            </a:r>
            <a:r>
              <a:rPr lang="en-GB" dirty="0" smtClean="0"/>
              <a:t> </a:t>
            </a:r>
            <a:r>
              <a:rPr lang="en-GB" dirty="0" smtClean="0"/>
              <a:t>is</a:t>
            </a:r>
          </a:p>
          <a:p>
            <a:pPr>
              <a:buNone/>
            </a:pPr>
            <a:r>
              <a:rPr lang="en-GB" dirty="0" smtClean="0"/>
              <a:t>a </a:t>
            </a:r>
            <a:r>
              <a:rPr lang="en-GB" dirty="0" smtClean="0"/>
              <a:t>famous DJ.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GB" dirty="0" smtClean="0"/>
              <a:t>We found the place </a:t>
            </a:r>
            <a:r>
              <a:rPr lang="en-GB" dirty="0" smtClean="0"/>
              <a:t>I </a:t>
            </a:r>
            <a:r>
              <a:rPr lang="en-GB" dirty="0" smtClean="0"/>
              <a:t>used to go </a:t>
            </a:r>
            <a:r>
              <a:rPr lang="en-GB" dirty="0" smtClean="0"/>
              <a:t>swimming</a:t>
            </a:r>
          </a:p>
          <a:p>
            <a:pPr>
              <a:buNone/>
            </a:pPr>
            <a:r>
              <a:rPr lang="en-GB" dirty="0" smtClean="0"/>
              <a:t>with </a:t>
            </a:r>
            <a:r>
              <a:rPr lang="en-GB" dirty="0" smtClean="0"/>
              <a:t>Dad</a:t>
            </a:r>
            <a:r>
              <a:rPr lang="en-GB" dirty="0" smtClean="0"/>
              <a:t>.</a:t>
            </a:r>
            <a:r>
              <a:rPr lang="en-GB" dirty="0" smtClean="0">
                <a:solidFill>
                  <a:srgbClr val="FF0000"/>
                </a:solidFill>
              </a:rPr>
              <a:t> where</a:t>
            </a:r>
            <a:endParaRPr lang="en-GB" dirty="0" smtClean="0"/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b="1" dirty="0" smtClean="0"/>
              <a:t>Rewrite this text and add hyphens in the correct </a:t>
            </a:r>
            <a:r>
              <a:rPr lang="en-GB" b="1" dirty="0" smtClean="0"/>
              <a:t>place. 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St. Basil’s Cathedral is famed for </a:t>
            </a:r>
            <a:r>
              <a:rPr lang="en-GB" dirty="0" smtClean="0"/>
              <a:t>its </a:t>
            </a:r>
            <a:r>
              <a:rPr lang="en-GB" dirty="0" smtClean="0"/>
              <a:t>multi </a:t>
            </a:r>
            <a:endParaRPr lang="en-GB" dirty="0" smtClean="0"/>
          </a:p>
          <a:p>
            <a:pPr>
              <a:buNone/>
            </a:pPr>
            <a:r>
              <a:rPr lang="en-GB" dirty="0" smtClean="0"/>
              <a:t>coloured </a:t>
            </a:r>
            <a:r>
              <a:rPr lang="en-GB" dirty="0" smtClean="0"/>
              <a:t>domes. Visitors to Russia may choose </a:t>
            </a:r>
            <a:endParaRPr lang="en-GB" dirty="0" smtClean="0"/>
          </a:p>
          <a:p>
            <a:pPr>
              <a:buNone/>
            </a:pPr>
            <a:r>
              <a:rPr lang="en-GB" dirty="0" smtClean="0"/>
              <a:t>to </a:t>
            </a:r>
            <a:r>
              <a:rPr lang="en-GB" dirty="0" smtClean="0"/>
              <a:t>stay in cheaper, self catered </a:t>
            </a:r>
            <a:r>
              <a:rPr lang="en-GB" dirty="0" smtClean="0"/>
              <a:t>apartments</a:t>
            </a:r>
          </a:p>
          <a:p>
            <a:pPr>
              <a:buNone/>
            </a:pPr>
            <a:r>
              <a:rPr lang="en-GB" dirty="0" smtClean="0"/>
              <a:t>instead </a:t>
            </a:r>
            <a:r>
              <a:rPr lang="en-GB" dirty="0" smtClean="0"/>
              <a:t>of paying the mind blowing prices at an </a:t>
            </a:r>
            <a:endParaRPr lang="en-GB" dirty="0" smtClean="0"/>
          </a:p>
          <a:p>
            <a:pPr>
              <a:buNone/>
            </a:pPr>
            <a:r>
              <a:rPr lang="en-GB" dirty="0" smtClean="0"/>
              <a:t>expensive </a:t>
            </a:r>
            <a:r>
              <a:rPr lang="en-GB" dirty="0" smtClean="0"/>
              <a:t>hotel. Moscow, itself, is an around </a:t>
            </a:r>
            <a:r>
              <a:rPr lang="en-GB" dirty="0" smtClean="0"/>
              <a:t>the</a:t>
            </a:r>
          </a:p>
          <a:p>
            <a:pPr>
              <a:buNone/>
            </a:pPr>
            <a:r>
              <a:rPr lang="en-GB" dirty="0" smtClean="0"/>
              <a:t>clock </a:t>
            </a:r>
            <a:r>
              <a:rPr lang="en-GB" dirty="0" smtClean="0"/>
              <a:t>city with something to do anytime of </a:t>
            </a:r>
            <a:r>
              <a:rPr lang="en-GB" dirty="0" smtClean="0"/>
              <a:t>the</a:t>
            </a:r>
          </a:p>
          <a:p>
            <a:pPr>
              <a:buNone/>
            </a:pPr>
            <a:r>
              <a:rPr lang="en-GB" dirty="0" smtClean="0"/>
              <a:t>day</a:t>
            </a:r>
            <a:r>
              <a:rPr lang="en-GB" dirty="0" smtClean="0"/>
              <a:t>.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b="1" dirty="0" smtClean="0"/>
              <a:t>Rewrite this text and add hyphens in the correct </a:t>
            </a:r>
            <a:r>
              <a:rPr lang="en-GB" b="1" dirty="0" smtClean="0"/>
              <a:t>place. 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GB" dirty="0" smtClean="0"/>
              <a:t>St. Basil’s Cathedral is famed for </a:t>
            </a:r>
            <a:r>
              <a:rPr lang="en-GB" dirty="0" smtClean="0"/>
              <a:t>its </a:t>
            </a:r>
            <a:r>
              <a:rPr lang="en-GB" dirty="0" smtClean="0">
                <a:solidFill>
                  <a:srgbClr val="FF0000"/>
                </a:solidFill>
              </a:rPr>
              <a:t>multi- </a:t>
            </a:r>
          </a:p>
          <a:p>
            <a:pPr>
              <a:buNone/>
            </a:pPr>
            <a:r>
              <a:rPr lang="en-GB" dirty="0" smtClean="0">
                <a:solidFill>
                  <a:srgbClr val="FF0000"/>
                </a:solidFill>
              </a:rPr>
              <a:t>coloured</a:t>
            </a:r>
            <a:r>
              <a:rPr lang="en-GB" dirty="0" smtClean="0"/>
              <a:t> </a:t>
            </a:r>
            <a:r>
              <a:rPr lang="en-GB" dirty="0" smtClean="0"/>
              <a:t>domes. Visitors to Russia may choose </a:t>
            </a:r>
            <a:endParaRPr lang="en-GB" dirty="0" smtClean="0"/>
          </a:p>
          <a:p>
            <a:pPr>
              <a:buNone/>
            </a:pPr>
            <a:r>
              <a:rPr lang="en-GB" dirty="0" smtClean="0"/>
              <a:t>to </a:t>
            </a:r>
            <a:r>
              <a:rPr lang="en-GB" dirty="0" smtClean="0"/>
              <a:t>stay in cheaper, </a:t>
            </a:r>
            <a:r>
              <a:rPr lang="en-GB" dirty="0" smtClean="0">
                <a:solidFill>
                  <a:srgbClr val="FF0000"/>
                </a:solidFill>
              </a:rPr>
              <a:t>self-catered</a:t>
            </a:r>
            <a:r>
              <a:rPr lang="en-GB" dirty="0" smtClean="0"/>
              <a:t> apartments</a:t>
            </a:r>
          </a:p>
          <a:p>
            <a:pPr>
              <a:buNone/>
            </a:pPr>
            <a:r>
              <a:rPr lang="en-GB" dirty="0" smtClean="0"/>
              <a:t>instead </a:t>
            </a:r>
            <a:r>
              <a:rPr lang="en-GB" dirty="0" smtClean="0"/>
              <a:t>of paying the </a:t>
            </a:r>
            <a:r>
              <a:rPr lang="en-GB" dirty="0" smtClean="0">
                <a:solidFill>
                  <a:srgbClr val="FF0000"/>
                </a:solidFill>
              </a:rPr>
              <a:t>mind-blowing</a:t>
            </a:r>
            <a:r>
              <a:rPr lang="en-GB" dirty="0" smtClean="0"/>
              <a:t> </a:t>
            </a:r>
            <a:r>
              <a:rPr lang="en-GB" dirty="0" smtClean="0"/>
              <a:t>prices at an </a:t>
            </a:r>
            <a:endParaRPr lang="en-GB" dirty="0" smtClean="0"/>
          </a:p>
          <a:p>
            <a:pPr>
              <a:buNone/>
            </a:pPr>
            <a:r>
              <a:rPr lang="en-GB" dirty="0" smtClean="0"/>
              <a:t>expensive </a:t>
            </a:r>
            <a:r>
              <a:rPr lang="en-GB" dirty="0" smtClean="0"/>
              <a:t>hotel. Moscow, itself, is an </a:t>
            </a:r>
            <a:r>
              <a:rPr lang="en-GB" dirty="0" smtClean="0">
                <a:solidFill>
                  <a:srgbClr val="FF0000"/>
                </a:solidFill>
              </a:rPr>
              <a:t>around-</a:t>
            </a:r>
          </a:p>
          <a:p>
            <a:pPr>
              <a:buNone/>
            </a:pPr>
            <a:r>
              <a:rPr lang="en-GB" dirty="0" smtClean="0">
                <a:solidFill>
                  <a:srgbClr val="FF0000"/>
                </a:solidFill>
              </a:rPr>
              <a:t>the-clock</a:t>
            </a:r>
            <a:r>
              <a:rPr lang="en-GB" dirty="0" smtClean="0"/>
              <a:t> </a:t>
            </a:r>
            <a:r>
              <a:rPr lang="en-GB" dirty="0" smtClean="0"/>
              <a:t>city with something to do anytime of </a:t>
            </a:r>
            <a:endParaRPr lang="en-GB" dirty="0" smtClean="0"/>
          </a:p>
          <a:p>
            <a:pPr>
              <a:buNone/>
            </a:pPr>
            <a:r>
              <a:rPr lang="en-GB" dirty="0" smtClean="0"/>
              <a:t>the day</a:t>
            </a:r>
            <a:r>
              <a:rPr lang="en-GB" dirty="0" smtClean="0"/>
              <a:t>.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b="1" dirty="0" smtClean="0"/>
              <a:t>Rewrite this piece of text and add capital letters and full stops in the correct </a:t>
            </a:r>
            <a:r>
              <a:rPr lang="en-GB" b="1" dirty="0" smtClean="0"/>
              <a:t>places. 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281339"/>
          </a:xfrm>
        </p:spPr>
        <p:txBody>
          <a:bodyPr/>
          <a:lstStyle/>
          <a:p>
            <a:pPr>
              <a:buNone/>
            </a:pPr>
            <a:r>
              <a:rPr lang="en-GB" dirty="0" smtClean="0"/>
              <a:t>    oscar </a:t>
            </a:r>
            <a:r>
              <a:rPr lang="en-GB" dirty="0" smtClean="0"/>
              <a:t>has always been fascinated by </a:t>
            </a:r>
            <a:r>
              <a:rPr lang="en-GB" dirty="0" smtClean="0"/>
              <a:t>architecture </a:t>
            </a:r>
            <a:r>
              <a:rPr lang="en-GB" dirty="0" smtClean="0"/>
              <a:t>he has read many books about famous </a:t>
            </a:r>
            <a:r>
              <a:rPr lang="en-GB" dirty="0" smtClean="0"/>
              <a:t>architects glass buildings </a:t>
            </a:r>
            <a:r>
              <a:rPr lang="en-GB" dirty="0" smtClean="0"/>
              <a:t>interest him the most and he would like to study them when he is older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b="1" dirty="0" smtClean="0"/>
              <a:t>Rewrite this piece of text and add capital letters and full stops in the correct </a:t>
            </a:r>
            <a:r>
              <a:rPr lang="en-GB" b="1" dirty="0" smtClean="0"/>
              <a:t>places. 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281339"/>
          </a:xfrm>
        </p:spPr>
        <p:txBody>
          <a:bodyPr/>
          <a:lstStyle/>
          <a:p>
            <a:pPr>
              <a:buNone/>
            </a:pPr>
            <a:r>
              <a:rPr lang="en-GB" dirty="0" smtClean="0"/>
              <a:t>Oscar </a:t>
            </a:r>
            <a:r>
              <a:rPr lang="en-GB" dirty="0" smtClean="0"/>
              <a:t>has always been fascinated by </a:t>
            </a:r>
            <a:endParaRPr lang="en-GB" dirty="0" smtClean="0"/>
          </a:p>
          <a:p>
            <a:pPr>
              <a:buNone/>
            </a:pPr>
            <a:r>
              <a:rPr lang="en-GB" dirty="0" smtClean="0"/>
              <a:t>architecture. He </a:t>
            </a:r>
            <a:r>
              <a:rPr lang="en-GB" dirty="0" smtClean="0"/>
              <a:t>has read many books about </a:t>
            </a:r>
            <a:endParaRPr lang="en-GB" dirty="0" smtClean="0"/>
          </a:p>
          <a:p>
            <a:pPr>
              <a:buNone/>
            </a:pPr>
            <a:r>
              <a:rPr lang="en-GB" dirty="0" smtClean="0"/>
              <a:t>famous architects. Glass buildings </a:t>
            </a:r>
            <a:r>
              <a:rPr lang="en-GB" dirty="0" smtClean="0"/>
              <a:t>interest him </a:t>
            </a:r>
            <a:endParaRPr lang="en-GB" dirty="0" smtClean="0"/>
          </a:p>
          <a:p>
            <a:pPr>
              <a:buNone/>
            </a:pPr>
            <a:r>
              <a:rPr lang="en-GB" dirty="0" smtClean="0"/>
              <a:t>the </a:t>
            </a:r>
            <a:r>
              <a:rPr lang="en-GB" dirty="0" smtClean="0"/>
              <a:t>most and he would like to study them </a:t>
            </a:r>
            <a:r>
              <a:rPr lang="en-GB" dirty="0" smtClean="0"/>
              <a:t>when</a:t>
            </a:r>
          </a:p>
          <a:p>
            <a:pPr>
              <a:buNone/>
            </a:pPr>
            <a:r>
              <a:rPr lang="en-GB" dirty="0" smtClean="0"/>
              <a:t>he </a:t>
            </a:r>
            <a:r>
              <a:rPr lang="en-GB" dirty="0" smtClean="0"/>
              <a:t>is </a:t>
            </a:r>
            <a:r>
              <a:rPr lang="en-GB" dirty="0" smtClean="0"/>
              <a:t>older.</a:t>
            </a:r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b="1" dirty="0" smtClean="0"/>
              <a:t>Which sentence is the most </a:t>
            </a:r>
            <a:r>
              <a:rPr lang="en-GB" b="1" dirty="0" smtClean="0"/>
              <a:t>formal? Why? 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457200" indent="-457200">
              <a:buAutoNum type="arabicParenR"/>
            </a:pPr>
            <a:r>
              <a:rPr lang="en-GB" dirty="0" smtClean="0"/>
              <a:t>I am delighted to inform you that your place at Lord Nicholas Secondary School has been accepted.</a:t>
            </a:r>
          </a:p>
          <a:p>
            <a:pPr marL="457200" indent="-457200">
              <a:buAutoNum type="arabicParenR"/>
            </a:pPr>
            <a:endParaRPr lang="en-GB" dirty="0" smtClean="0"/>
          </a:p>
          <a:p>
            <a:pPr marL="457200" indent="-457200">
              <a:buAutoNum type="arabicParenR"/>
            </a:pPr>
            <a:r>
              <a:rPr lang="en-GB" dirty="0" smtClean="0"/>
              <a:t>I’m pleased to tell you that you’ve got a spot at Lord Nicholas Secondary School.</a:t>
            </a:r>
          </a:p>
          <a:p>
            <a:pPr marL="457200" indent="-457200">
              <a:buAutoNum type="arabicParenR"/>
            </a:pPr>
            <a:endParaRPr lang="en-GB" dirty="0" smtClean="0"/>
          </a:p>
          <a:p>
            <a:pPr marL="457200" indent="-457200">
              <a:buAutoNum type="arabicParenR"/>
            </a:pPr>
            <a:r>
              <a:rPr lang="en-GB" dirty="0" smtClean="0"/>
              <a:t>You’ve got a place at Lord Nicholas Secondary School. Great stuff! 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dirty="0" smtClean="0"/>
              <a:t>Which </a:t>
            </a:r>
            <a:r>
              <a:rPr lang="en-GB" dirty="0" smtClean="0"/>
              <a:t>sentence is punctuated correctly? Why?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/>
              <a:t>“It’s his debut today,” announced the commentator, “What a proud moment for his family.”</a:t>
            </a:r>
          </a:p>
          <a:p>
            <a:pPr marL="514350" indent="-514350">
              <a:buFont typeface="+mj-lt"/>
              <a:buAutoNum type="arabicPeriod"/>
            </a:pPr>
            <a:endParaRPr lang="en-GB" dirty="0" smtClean="0"/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“</a:t>
            </a:r>
            <a:r>
              <a:rPr lang="en-GB" dirty="0" smtClean="0"/>
              <a:t>It’s his debut today announced the commentator, </a:t>
            </a:r>
            <a:r>
              <a:rPr lang="en-GB" dirty="0" smtClean="0"/>
              <a:t>“What </a:t>
            </a:r>
            <a:r>
              <a:rPr lang="en-GB" dirty="0" smtClean="0"/>
              <a:t>a proud 	moment for his family.”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b="1" dirty="0" smtClean="0"/>
              <a:t>Which </a:t>
            </a:r>
            <a:r>
              <a:rPr lang="en-GB" b="1" dirty="0" smtClean="0"/>
              <a:t>sentence is punctuated correctly? Why?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“It’s his debut today,” announced the commentator, “What a proud moment for his family.”</a:t>
            </a:r>
          </a:p>
          <a:p>
            <a:pPr marL="514350" indent="-514350">
              <a:buFont typeface="+mj-lt"/>
              <a:buAutoNum type="arabicPeriod"/>
            </a:pPr>
            <a:endParaRPr lang="en-GB" dirty="0" smtClean="0"/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“</a:t>
            </a:r>
            <a:r>
              <a:rPr lang="en-GB" dirty="0" smtClean="0"/>
              <a:t>It’s his debut today announced the commentator, </a:t>
            </a:r>
            <a:r>
              <a:rPr lang="en-GB" dirty="0" smtClean="0"/>
              <a:t>“What </a:t>
            </a:r>
            <a:r>
              <a:rPr lang="en-GB" dirty="0" smtClean="0"/>
              <a:t>a proud 	moment for his family.”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b="1" dirty="0" smtClean="0"/>
              <a:t>Which sentence is punctuated correctly? Why?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/>
              <a:t>Earlier, in the day the scuba diver received his certificate – from his </a:t>
            </a:r>
            <a:r>
              <a:rPr lang="en-GB" dirty="0" smtClean="0"/>
              <a:t>instructor </a:t>
            </a:r>
            <a:r>
              <a:rPr lang="en-GB" dirty="0" smtClean="0"/>
              <a:t>– and posted a </a:t>
            </a:r>
            <a:r>
              <a:rPr lang="en-GB" dirty="0" smtClean="0"/>
              <a:t>celebratory </a:t>
            </a:r>
            <a:r>
              <a:rPr lang="en-GB" dirty="0" smtClean="0"/>
              <a:t>picture on </a:t>
            </a:r>
            <a:r>
              <a:rPr lang="en-GB" dirty="0" err="1" smtClean="0"/>
              <a:t>Instagram</a:t>
            </a:r>
            <a:r>
              <a:rPr lang="en-GB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endParaRPr lang="en-GB" dirty="0" smtClean="0"/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Earlier </a:t>
            </a:r>
            <a:r>
              <a:rPr lang="en-GB" dirty="0" smtClean="0"/>
              <a:t>in the day, the scuba diver received his certificate – from </a:t>
            </a:r>
            <a:r>
              <a:rPr lang="en-GB" dirty="0" smtClean="0"/>
              <a:t>his instructor </a:t>
            </a:r>
            <a:r>
              <a:rPr lang="en-GB" dirty="0" smtClean="0"/>
              <a:t>– and posted a 	celebratory picture on </a:t>
            </a:r>
            <a:r>
              <a:rPr lang="en-GB" dirty="0" err="1" smtClean="0"/>
              <a:t>Instagram</a:t>
            </a:r>
            <a:r>
              <a:rPr lang="en-GB" dirty="0" smtClean="0"/>
              <a:t>.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b="1" dirty="0" smtClean="0"/>
              <a:t>Which sentence is punctuated correctly? Why?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/>
              <a:t>Earlier, in the day the scuba diver received his certificate – from his </a:t>
            </a:r>
            <a:r>
              <a:rPr lang="en-GB" dirty="0" smtClean="0"/>
              <a:t>instructor </a:t>
            </a:r>
            <a:r>
              <a:rPr lang="en-GB" dirty="0" smtClean="0"/>
              <a:t>– and posted a </a:t>
            </a:r>
            <a:r>
              <a:rPr lang="en-GB" dirty="0" smtClean="0"/>
              <a:t>celebratory </a:t>
            </a:r>
            <a:r>
              <a:rPr lang="en-GB" dirty="0" smtClean="0"/>
              <a:t>picture on </a:t>
            </a:r>
            <a:r>
              <a:rPr lang="en-GB" dirty="0" err="1" smtClean="0"/>
              <a:t>Instagram</a:t>
            </a:r>
            <a:r>
              <a:rPr lang="en-GB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endParaRPr lang="en-GB" dirty="0" smtClean="0"/>
          </a:p>
          <a:p>
            <a:pPr marL="514350" indent="-514350">
              <a:buFont typeface="+mj-lt"/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Earlier </a:t>
            </a:r>
            <a:r>
              <a:rPr lang="en-GB" dirty="0" smtClean="0">
                <a:solidFill>
                  <a:srgbClr val="FF0000"/>
                </a:solidFill>
              </a:rPr>
              <a:t>in the day, the scuba diver received his certificate – from </a:t>
            </a:r>
            <a:r>
              <a:rPr lang="en-GB" dirty="0" smtClean="0">
                <a:solidFill>
                  <a:srgbClr val="FF0000"/>
                </a:solidFill>
              </a:rPr>
              <a:t>his instructor </a:t>
            </a:r>
            <a:r>
              <a:rPr lang="en-GB" dirty="0" smtClean="0">
                <a:solidFill>
                  <a:srgbClr val="FF0000"/>
                </a:solidFill>
              </a:rPr>
              <a:t>– and posted a 	celebratory picture on </a:t>
            </a:r>
            <a:r>
              <a:rPr lang="en-GB" dirty="0" err="1" smtClean="0">
                <a:solidFill>
                  <a:srgbClr val="FF0000"/>
                </a:solidFill>
              </a:rPr>
              <a:t>Instagram</a:t>
            </a:r>
            <a:r>
              <a:rPr lang="en-GB" dirty="0" smtClean="0">
                <a:solidFill>
                  <a:srgbClr val="FF0000"/>
                </a:solidFill>
              </a:rPr>
              <a:t>.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b="1" dirty="0" smtClean="0"/>
              <a:t>Write these sentences </a:t>
            </a:r>
            <a:r>
              <a:rPr lang="en-GB" b="1" dirty="0" smtClean="0"/>
              <a:t>and </a:t>
            </a:r>
            <a:r>
              <a:rPr lang="en-GB" b="1" dirty="0" smtClean="0"/>
              <a:t>underline the possessive </a:t>
            </a:r>
            <a:r>
              <a:rPr lang="en-GB" b="1" dirty="0" smtClean="0"/>
              <a:t>pronouns. 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/>
              <a:t>The steward showed me around the new stadium and then we had a meeting in his office.</a:t>
            </a:r>
          </a:p>
          <a:p>
            <a:pPr marL="514350" indent="-514350">
              <a:buFont typeface="+mj-lt"/>
              <a:buAutoNum type="arabicPeriod"/>
            </a:pPr>
            <a:endParaRPr lang="en-GB" dirty="0" smtClean="0"/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My mother loves working with animals, maybe she could look after your hamster next week.</a:t>
            </a:r>
          </a:p>
          <a:p>
            <a:pPr marL="514350" indent="-514350">
              <a:buFont typeface="+mj-lt"/>
              <a:buAutoNum type="arabicPeriod"/>
            </a:pPr>
            <a:endParaRPr lang="en-GB" dirty="0" smtClean="0"/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We shall finally have what is rightfully ours!</a:t>
            </a:r>
          </a:p>
          <a:p>
            <a:pPr marL="514350" indent="-514350">
              <a:buFont typeface="+mj-lt"/>
              <a:buAutoNum type="arabicPeriod"/>
            </a:pPr>
            <a:endParaRPr lang="en-GB" dirty="0" smtClean="0"/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Halle, you have left your coat on the peg.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b="1" dirty="0" smtClean="0"/>
              <a:t>Write these sentences </a:t>
            </a:r>
            <a:r>
              <a:rPr lang="en-GB" b="1" dirty="0" smtClean="0"/>
              <a:t>and </a:t>
            </a:r>
            <a:r>
              <a:rPr lang="en-GB" b="1" dirty="0" smtClean="0"/>
              <a:t>underline the possessive </a:t>
            </a:r>
            <a:r>
              <a:rPr lang="en-GB" b="1" dirty="0" smtClean="0"/>
              <a:t>pronouns. 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/>
              <a:t>The steward showed me around the new stadium and then we had a meeting in </a:t>
            </a:r>
            <a:r>
              <a:rPr lang="en-GB" dirty="0" smtClean="0">
                <a:solidFill>
                  <a:srgbClr val="FF0000"/>
                </a:solidFill>
              </a:rPr>
              <a:t>his</a:t>
            </a:r>
            <a:r>
              <a:rPr lang="en-GB" dirty="0" smtClean="0"/>
              <a:t> office.</a:t>
            </a:r>
          </a:p>
          <a:p>
            <a:pPr marL="514350" indent="-514350">
              <a:buFont typeface="+mj-lt"/>
              <a:buAutoNum type="arabicPeriod"/>
            </a:pPr>
            <a:endParaRPr lang="en-GB" dirty="0" smtClean="0"/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My mother loves working with animals, maybe she could look after </a:t>
            </a:r>
            <a:r>
              <a:rPr lang="en-GB" dirty="0" smtClean="0">
                <a:solidFill>
                  <a:srgbClr val="FF0000"/>
                </a:solidFill>
              </a:rPr>
              <a:t>your</a:t>
            </a:r>
            <a:r>
              <a:rPr lang="en-GB" dirty="0" smtClean="0"/>
              <a:t> hamster next week.</a:t>
            </a:r>
          </a:p>
          <a:p>
            <a:pPr marL="514350" indent="-514350">
              <a:buFont typeface="+mj-lt"/>
              <a:buAutoNum type="arabicPeriod"/>
            </a:pPr>
            <a:endParaRPr lang="en-GB" dirty="0" smtClean="0"/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We shall finally have what is rightfully </a:t>
            </a:r>
            <a:r>
              <a:rPr lang="en-GB" dirty="0" smtClean="0">
                <a:solidFill>
                  <a:srgbClr val="FF0000"/>
                </a:solidFill>
              </a:rPr>
              <a:t>ours</a:t>
            </a:r>
            <a:r>
              <a:rPr lang="en-GB" dirty="0" smtClean="0"/>
              <a:t>!</a:t>
            </a:r>
          </a:p>
          <a:p>
            <a:pPr marL="514350" indent="-514350">
              <a:buFont typeface="+mj-lt"/>
              <a:buAutoNum type="arabicPeriod"/>
            </a:pPr>
            <a:endParaRPr lang="en-GB" dirty="0" smtClean="0"/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Halle, you have left </a:t>
            </a:r>
            <a:r>
              <a:rPr lang="en-GB" dirty="0" smtClean="0">
                <a:solidFill>
                  <a:srgbClr val="FF0000"/>
                </a:solidFill>
              </a:rPr>
              <a:t>your</a:t>
            </a:r>
            <a:r>
              <a:rPr lang="en-GB" dirty="0" smtClean="0"/>
              <a:t> coat on the peg.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b="1" dirty="0" smtClean="0"/>
              <a:t>Spelling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L.C. Can I use words in context? </a:t>
            </a:r>
            <a:endParaRPr lang="en-GB" smtClean="0"/>
          </a:p>
          <a:p>
            <a:endParaRPr lang="en-GB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211960" y="1772816"/>
            <a:ext cx="4176464" cy="25202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Vocabulary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sz="2400" dirty="0" smtClean="0"/>
              <a:t>1. </a:t>
            </a:r>
            <a:r>
              <a:rPr lang="en-GB" sz="2400" dirty="0" smtClean="0"/>
              <a:t>ecstatic </a:t>
            </a:r>
            <a:endParaRPr lang="en-GB" sz="2400" dirty="0" smtClean="0"/>
          </a:p>
          <a:p>
            <a:pPr>
              <a:buNone/>
            </a:pPr>
            <a:r>
              <a:rPr lang="en-GB" sz="2400" dirty="0" smtClean="0"/>
              <a:t>2. </a:t>
            </a:r>
            <a:r>
              <a:rPr lang="en-GB" sz="2400" dirty="0" smtClean="0"/>
              <a:t> plummet</a:t>
            </a:r>
            <a:endParaRPr lang="en-GB" sz="2400" dirty="0" smtClean="0"/>
          </a:p>
          <a:p>
            <a:pPr>
              <a:buNone/>
            </a:pPr>
            <a:r>
              <a:rPr lang="en-GB" sz="2400" dirty="0" smtClean="0"/>
              <a:t>3. </a:t>
            </a:r>
            <a:r>
              <a:rPr lang="en-GB" sz="2400" dirty="0" smtClean="0"/>
              <a:t>despise</a:t>
            </a:r>
            <a:endParaRPr lang="en-GB" sz="2400" dirty="0" smtClean="0"/>
          </a:p>
          <a:p>
            <a:pPr>
              <a:buNone/>
            </a:pPr>
            <a:r>
              <a:rPr lang="en-GB" sz="2400" dirty="0" smtClean="0"/>
              <a:t>4. </a:t>
            </a:r>
            <a:r>
              <a:rPr lang="en-GB" sz="2400" dirty="0" smtClean="0"/>
              <a:t>captivating </a:t>
            </a:r>
            <a:endParaRPr lang="en-GB" sz="2400" dirty="0" smtClean="0"/>
          </a:p>
          <a:p>
            <a:pPr>
              <a:buNone/>
            </a:pPr>
            <a:r>
              <a:rPr lang="en-GB" sz="2400" dirty="0" smtClean="0"/>
              <a:t>5. </a:t>
            </a:r>
            <a:r>
              <a:rPr lang="en-GB" sz="2400" dirty="0" smtClean="0"/>
              <a:t>effervescent </a:t>
            </a:r>
            <a:endParaRPr lang="en-GB" sz="2400" dirty="0" smtClean="0"/>
          </a:p>
          <a:p>
            <a:pPr>
              <a:buNone/>
            </a:pPr>
            <a:r>
              <a:rPr lang="en-GB" sz="2400" dirty="0" smtClean="0"/>
              <a:t>6. </a:t>
            </a:r>
            <a:r>
              <a:rPr lang="en-GB" sz="2400" dirty="0" smtClean="0"/>
              <a:t> raucous</a:t>
            </a:r>
            <a:endParaRPr lang="en-GB" sz="2400" dirty="0" smtClean="0"/>
          </a:p>
          <a:p>
            <a:pPr>
              <a:buNone/>
            </a:pPr>
            <a:r>
              <a:rPr lang="en-GB" sz="2400" dirty="0" smtClean="0"/>
              <a:t>7. </a:t>
            </a:r>
            <a:r>
              <a:rPr lang="en-GB" sz="2400" dirty="0" smtClean="0"/>
              <a:t>tattered</a:t>
            </a:r>
            <a:endParaRPr lang="en-GB" sz="2400" dirty="0" smtClean="0"/>
          </a:p>
          <a:p>
            <a:pPr>
              <a:buNone/>
            </a:pPr>
            <a:r>
              <a:rPr lang="en-GB" sz="2400" dirty="0" smtClean="0"/>
              <a:t>8. </a:t>
            </a:r>
            <a:r>
              <a:rPr lang="en-GB" sz="2400" dirty="0" smtClean="0"/>
              <a:t>incapacitate </a:t>
            </a:r>
            <a:endParaRPr lang="en-GB" sz="2400" dirty="0" smtClean="0"/>
          </a:p>
          <a:p>
            <a:pPr>
              <a:buNone/>
            </a:pPr>
            <a:r>
              <a:rPr lang="en-GB" sz="2400" dirty="0" smtClean="0"/>
              <a:t>9. </a:t>
            </a:r>
            <a:r>
              <a:rPr lang="en-GB" sz="2400" dirty="0" smtClean="0"/>
              <a:t>eliminate</a:t>
            </a:r>
            <a:endParaRPr lang="en-GB" sz="2400" dirty="0" smtClean="0"/>
          </a:p>
          <a:p>
            <a:pPr>
              <a:buNone/>
            </a:pPr>
            <a:r>
              <a:rPr lang="en-GB" sz="2400" dirty="0" smtClean="0"/>
              <a:t>10. </a:t>
            </a:r>
            <a:r>
              <a:rPr lang="en-GB" sz="2400" dirty="0" smtClean="0"/>
              <a:t> gape</a:t>
            </a:r>
            <a:endParaRPr lang="en-GB" sz="2400" dirty="0" smtClean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4139952" y="1772816"/>
            <a:ext cx="439248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What do these words mean?</a:t>
            </a:r>
          </a:p>
          <a:p>
            <a:endParaRPr lang="en-GB" sz="2800" dirty="0" smtClean="0"/>
          </a:p>
          <a:p>
            <a:r>
              <a:rPr lang="en-GB" sz="2800" dirty="0" smtClean="0"/>
              <a:t>Write a definition.</a:t>
            </a:r>
          </a:p>
          <a:p>
            <a:endParaRPr lang="en-GB" sz="2800" dirty="0" smtClean="0"/>
          </a:p>
          <a:p>
            <a:r>
              <a:rPr lang="en-GB" sz="2800" dirty="0" smtClean="0"/>
              <a:t>Write them in a sentence. </a:t>
            </a:r>
            <a:endParaRPr lang="en-GB" sz="2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</TotalTime>
  <Words>2256</Words>
  <Application>Microsoft Office PowerPoint</Application>
  <PresentationFormat>On-screen Show (4:3)</PresentationFormat>
  <Paragraphs>238</Paragraphs>
  <Slides>35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6" baseType="lpstr">
      <vt:lpstr>Office Theme</vt:lpstr>
      <vt:lpstr>Y5 English </vt:lpstr>
      <vt:lpstr>Reading </vt:lpstr>
      <vt:lpstr>Listen to the story of The Game.</vt:lpstr>
      <vt:lpstr>The Game </vt:lpstr>
      <vt:lpstr>The Game</vt:lpstr>
      <vt:lpstr> The Game  </vt:lpstr>
      <vt:lpstr>The Game </vt:lpstr>
      <vt:lpstr>The Game </vt:lpstr>
      <vt:lpstr>The Game </vt:lpstr>
      <vt:lpstr>The Game</vt:lpstr>
      <vt:lpstr>Questions</vt:lpstr>
      <vt:lpstr>Questions</vt:lpstr>
      <vt:lpstr>Questions</vt:lpstr>
      <vt:lpstr>Slide 14</vt:lpstr>
      <vt:lpstr>Writing </vt:lpstr>
      <vt:lpstr>Describing a  setting </vt:lpstr>
      <vt:lpstr>Slide 17</vt:lpstr>
      <vt:lpstr>Slide 18</vt:lpstr>
      <vt:lpstr>Describing a setting </vt:lpstr>
      <vt:lpstr>Grammar</vt:lpstr>
      <vt:lpstr> Write these sentences and underline the relative pronouns.  </vt:lpstr>
      <vt:lpstr> Write these sentences and underline the relative pronouns.  </vt:lpstr>
      <vt:lpstr>Rewrite this text and add hyphens in the correct place. </vt:lpstr>
      <vt:lpstr>Rewrite this text and add hyphens in the correct place. </vt:lpstr>
      <vt:lpstr>Rewrite this piece of text and add capital letters and full stops in the correct places. </vt:lpstr>
      <vt:lpstr>Rewrite this piece of text and add capital letters and full stops in the correct places. </vt:lpstr>
      <vt:lpstr>Which sentence is the most formal? Why? </vt:lpstr>
      <vt:lpstr>Which sentence is punctuated correctly? Why?</vt:lpstr>
      <vt:lpstr>Which sentence is punctuated correctly? Why?</vt:lpstr>
      <vt:lpstr>Which sentence is punctuated correctly? Why?</vt:lpstr>
      <vt:lpstr>Which sentence is punctuated correctly? Why?</vt:lpstr>
      <vt:lpstr>Write these sentences and underline the possessive pronouns. </vt:lpstr>
      <vt:lpstr>Write these sentences and underline the possessive pronouns. </vt:lpstr>
      <vt:lpstr>Spelling </vt:lpstr>
      <vt:lpstr>Vocabulary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English</dc:title>
  <dc:creator>StaffLaws</dc:creator>
  <cp:lastModifiedBy>StaffLaws</cp:lastModifiedBy>
  <cp:revision>18</cp:revision>
  <dcterms:created xsi:type="dcterms:W3CDTF">2020-06-14T10:10:18Z</dcterms:created>
  <dcterms:modified xsi:type="dcterms:W3CDTF">2020-06-21T11:45:37Z</dcterms:modified>
</cp:coreProperties>
</file>