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142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651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375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864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625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064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277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282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44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240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605707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0970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6309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5411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5868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567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DE9B3-BD36-4E08-9C84-C69DAE59074F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B8F32D3-827A-41BE-8F06-D763E4607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778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www.bbc.co.uk/bitesize/clips/zn89wmn" TargetMode="Externa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799B84-9385-46F1-88AC-2B78D0D17D3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/>
              <a:t>All about Plants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97D6C3-B5E0-434A-B339-896782AEAE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US" dirty="0"/>
              <a:t>LC: Can you identify and describe garden plants?</a:t>
            </a:r>
            <a:endParaRPr lang="en-GB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8CA9A7B5-8631-481D-A940-52979AB21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8790" y="171243"/>
            <a:ext cx="4029717" cy="3078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id="{6A060052-AC87-4D07-98C6-2FBABE94D0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44286" y="171243"/>
            <a:ext cx="4029717" cy="3044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3790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D392A8-A98D-4E48-ABB5-D28A4488F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en-US" dirty="0"/>
              <a:t>Last week, we began our new topic about plants. What did we learn?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269FE0-6688-4943-8C9B-D5D53400C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6287" y="2160589"/>
            <a:ext cx="2934714" cy="38807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700"/>
              <a:t>Plants are living things. Can you remember what living things do?</a:t>
            </a:r>
          </a:p>
          <a:p>
            <a:pPr>
              <a:lnSpc>
                <a:spcPct val="90000"/>
              </a:lnSpc>
            </a:pPr>
            <a:r>
              <a:rPr lang="en-US" sz="1700"/>
              <a:t>We found out that plants provide habitats and food for other living things.</a:t>
            </a:r>
          </a:p>
          <a:p>
            <a:pPr>
              <a:lnSpc>
                <a:spcPct val="90000"/>
              </a:lnSpc>
            </a:pPr>
            <a:r>
              <a:rPr lang="en-US" sz="1700"/>
              <a:t>We also learnt that plants can be found all over the world.</a:t>
            </a:r>
          </a:p>
          <a:p>
            <a:pPr>
              <a:lnSpc>
                <a:spcPct val="90000"/>
              </a:lnSpc>
            </a:pPr>
            <a:r>
              <a:rPr lang="en-US" sz="1700"/>
              <a:t>Plants can look very different, but they all share a common structure.</a:t>
            </a:r>
            <a:endParaRPr lang="en-GB" sz="1700"/>
          </a:p>
        </p:txBody>
      </p:sp>
      <p:pic>
        <p:nvPicPr>
          <p:cNvPr id="1026" name="Picture 2" descr="Image result for world plants">
            <a:extLst>
              <a:ext uri="{FF2B5EF4-FFF2-40B4-BE49-F238E27FC236}">
                <a16:creationId xmlns:a16="http://schemas.microsoft.com/office/drawing/2014/main" id="{1773C062-660A-4A46-9247-0D3CF8ED9C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" r="5270"/>
          <a:stretch/>
        </p:blipFill>
        <p:spPr bwMode="auto">
          <a:xfrm>
            <a:off x="677334" y="2159331"/>
            <a:ext cx="5423429" cy="38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1023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88C9B83F-64CD-41C1-925F-A08801FFD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E1655065-0BD7-4422-BEC0-4401E99809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4DDD90AC-ABEC-4A76-9C9C-AD0A5F8FC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21A8AFEF-EC50-4C0B-9C64-814B76C82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CAFAA800-E117-4357-84E4-56B63EA03E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8DDFC9F4-3B45-402D-8AD7-60B3F08ED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F26A0854-FBE4-4587-B349-06BE192BD7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54A9C4C6-FF7D-470E-BFCA-CE4F60A1F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B1721EA8-4871-45D4-B78F-AE805A3004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E5763971-E3A3-45C6-9BA8-2E032C7A5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32752E94-0E01-4AF5-A43A-F2FAD8737C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5B1664E-9FFB-449B-8AD0-4C9AFEA45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5969" y="4473227"/>
            <a:ext cx="8288032" cy="1096648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/>
              <a:t>Today, we will be learning about plants found in gardens.</a:t>
            </a:r>
          </a:p>
        </p:txBody>
      </p:sp>
      <p:pic>
        <p:nvPicPr>
          <p:cNvPr id="2050" name="Picture 2" descr="Image result for gardens">
            <a:extLst>
              <a:ext uri="{FF2B5EF4-FFF2-40B4-BE49-F238E27FC236}">
                <a16:creationId xmlns:a16="http://schemas.microsoft.com/office/drawing/2014/main" id="{FC4A3122-E4D3-4A74-ACD1-1934C428E8E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76" r="-1" b="11015"/>
          <a:stretch/>
        </p:blipFill>
        <p:spPr bwMode="auto">
          <a:xfrm>
            <a:off x="985968" y="609600"/>
            <a:ext cx="8288033" cy="363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939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>
            <a:extLst>
              <a:ext uri="{FF2B5EF4-FFF2-40B4-BE49-F238E27FC236}">
                <a16:creationId xmlns:a16="http://schemas.microsoft.com/office/drawing/2014/main" id="{10BE40E3-5550-4CDD-B4FD-387C33EBF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71A6B738-E50C-4653-B343-B9D6A5EA27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498768D6-B28C-40A3-B381-39306F5816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Rectangle 23">
              <a:extLst>
                <a:ext uri="{FF2B5EF4-FFF2-40B4-BE49-F238E27FC236}">
                  <a16:creationId xmlns:a16="http://schemas.microsoft.com/office/drawing/2014/main" id="{B27C15B9-7795-4321-AB30-DF1DEF65C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5">
              <a:extLst>
                <a:ext uri="{FF2B5EF4-FFF2-40B4-BE49-F238E27FC236}">
                  <a16:creationId xmlns:a16="http://schemas.microsoft.com/office/drawing/2014/main" id="{578EC957-1F3F-4C00-B023-C8725C217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3D642632-BBD5-46D6-A91D-9B2BF682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Rectangle 27">
              <a:extLst>
                <a:ext uri="{FF2B5EF4-FFF2-40B4-BE49-F238E27FC236}">
                  <a16:creationId xmlns:a16="http://schemas.microsoft.com/office/drawing/2014/main" id="{BF9D518D-AFF5-4DE2-AEE2-0EC15479A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Rectangle 28">
              <a:extLst>
                <a:ext uri="{FF2B5EF4-FFF2-40B4-BE49-F238E27FC236}">
                  <a16:creationId xmlns:a16="http://schemas.microsoft.com/office/drawing/2014/main" id="{14EF979B-B00D-460C-BD56-7EEAFB7E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Rectangle 29">
              <a:extLst>
                <a:ext uri="{FF2B5EF4-FFF2-40B4-BE49-F238E27FC236}">
                  <a16:creationId xmlns:a16="http://schemas.microsoft.com/office/drawing/2014/main" id="{3E40F9A1-6B82-400F-9397-26D1D36F1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4" name="Isosceles Triangle 83">
              <a:extLst>
                <a:ext uri="{FF2B5EF4-FFF2-40B4-BE49-F238E27FC236}">
                  <a16:creationId xmlns:a16="http://schemas.microsoft.com/office/drawing/2014/main" id="{2EF7DDF1-FF86-4CA4-B08B-8939557EBD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5" name="Isosceles Triangle 84">
              <a:extLst>
                <a:ext uri="{FF2B5EF4-FFF2-40B4-BE49-F238E27FC236}">
                  <a16:creationId xmlns:a16="http://schemas.microsoft.com/office/drawing/2014/main" id="{6D7C1F89-72B2-4FDC-B9E2-04F52D5C5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875C7D4-F7C7-4719-BA34-D6BAD399F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Gardens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5A52DD-EB17-4A9E-A7E8-8545FB1BC8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3957349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Gardens are places where people can grow plants.</a:t>
            </a:r>
          </a:p>
          <a:p>
            <a:r>
              <a:rPr lang="en-US" dirty="0"/>
              <a:t>Some people grow plants because they are nice to look at.</a:t>
            </a:r>
          </a:p>
          <a:p>
            <a:r>
              <a:rPr lang="en-US" dirty="0"/>
              <a:t>Some people like to grow plants which they can eat.</a:t>
            </a:r>
          </a:p>
          <a:p>
            <a:r>
              <a:rPr lang="en-US" dirty="0"/>
              <a:t>Do you have a garden?</a:t>
            </a:r>
          </a:p>
          <a:p>
            <a:r>
              <a:rPr lang="en-US" dirty="0"/>
              <a:t>Do you know any names of plants which grow in your garden?</a:t>
            </a:r>
            <a:endParaRPr lang="en-US"/>
          </a:p>
        </p:txBody>
      </p:sp>
      <p:pic>
        <p:nvPicPr>
          <p:cNvPr id="3078" name="Picture 6" descr="Image result for garden plants">
            <a:extLst>
              <a:ext uri="{FF2B5EF4-FFF2-40B4-BE49-F238E27FC236}">
                <a16:creationId xmlns:a16="http://schemas.microsoft.com/office/drawing/2014/main" id="{EFA5CE90-7665-42D6-91BA-B142715100C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1" r="18432"/>
          <a:stretch/>
        </p:blipFill>
        <p:spPr bwMode="auto">
          <a:xfrm>
            <a:off x="4857451" y="2159331"/>
            <a:ext cx="4415050" cy="38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47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4098A4C6-4FFB-4EF4-8317-8110224DB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4A415072-93F3-4FDA-96B8-7DFD2874C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D8C2D828-7FBF-4467-B527-793E0E978C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B9D10F1D-AB99-42AD-8720-CDF3499591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5BF01F05-8464-452A-A278-4A40757B65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FBCC0363-6CA5-4B64-A66F-4787325575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CBACBAB2-7577-4339-B610-7245E449D3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DFCB19D4-D4D4-4AFD-9ECC-A6D0E4AE21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3B32E423-85B7-4B28-B5C3-AB63224A46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3DC38A14-94ED-496F-851A-CA6A98898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14E862E4-F307-4A50-A3A9-0A79FD36D0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3" name="Picture 2" descr="Image result for golden acre park leeds">
            <a:extLst>
              <a:ext uri="{FF2B5EF4-FFF2-40B4-BE49-F238E27FC236}">
                <a16:creationId xmlns:a16="http://schemas.microsoft.com/office/drawing/2014/main" id="{A8E43016-A71B-40C1-839D-5E74B282A2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41" r="1883" b="-1"/>
          <a:stretch/>
        </p:blipFill>
        <p:spPr bwMode="auto">
          <a:xfrm>
            <a:off x="3078396" y="10"/>
            <a:ext cx="3030396" cy="2618824"/>
          </a:xfrm>
          <a:custGeom>
            <a:avLst/>
            <a:gdLst/>
            <a:ahLst/>
            <a:cxnLst/>
            <a:rect l="l" t="t" r="r" b="b"/>
            <a:pathLst>
              <a:path w="3030396" h="2618834">
                <a:moveTo>
                  <a:pt x="398252" y="0"/>
                </a:moveTo>
                <a:lnTo>
                  <a:pt x="1887012" y="0"/>
                </a:lnTo>
                <a:lnTo>
                  <a:pt x="1887012" y="1"/>
                </a:lnTo>
                <a:lnTo>
                  <a:pt x="3030396" y="1"/>
                </a:lnTo>
                <a:lnTo>
                  <a:pt x="2639222" y="2618834"/>
                </a:lnTo>
                <a:lnTo>
                  <a:pt x="0" y="261883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F5B528-A498-48FA-9CB1-F145486B6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8790" y="2232539"/>
            <a:ext cx="3165212" cy="23394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3100" dirty="0"/>
              <a:t>A park is a public garden which we can all enjoy!</a:t>
            </a:r>
          </a:p>
        </p:txBody>
      </p:sp>
      <p:pic>
        <p:nvPicPr>
          <p:cNvPr id="4098" name="Picture 2" descr="Image result for golden acre park leeds">
            <a:extLst>
              <a:ext uri="{FF2B5EF4-FFF2-40B4-BE49-F238E27FC236}">
                <a16:creationId xmlns:a16="http://schemas.microsoft.com/office/drawing/2014/main" id="{12459526-A552-4680-9485-0B6FD63C37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5" r="21598" b="3"/>
          <a:stretch/>
        </p:blipFill>
        <p:spPr bwMode="auto">
          <a:xfrm>
            <a:off x="440943" y="10"/>
            <a:ext cx="3038117" cy="2618824"/>
          </a:xfrm>
          <a:custGeom>
            <a:avLst/>
            <a:gdLst/>
            <a:ahLst/>
            <a:cxnLst/>
            <a:rect l="l" t="t" r="r" b="b"/>
            <a:pathLst>
              <a:path w="3038117" h="2618834">
                <a:moveTo>
                  <a:pt x="389438" y="0"/>
                </a:moveTo>
                <a:lnTo>
                  <a:pt x="3038117" y="0"/>
                </a:lnTo>
                <a:lnTo>
                  <a:pt x="2639865" y="2618834"/>
                </a:lnTo>
                <a:lnTo>
                  <a:pt x="0" y="261883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Image result for golden acre park leeds">
            <a:extLst>
              <a:ext uri="{FF2B5EF4-FFF2-40B4-BE49-F238E27FC236}">
                <a16:creationId xmlns:a16="http://schemas.microsoft.com/office/drawing/2014/main" id="{3741A3C8-9460-4A7D-9049-FE28A3597D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05" r="36102" b="2"/>
          <a:stretch/>
        </p:blipFill>
        <p:spPr bwMode="auto">
          <a:xfrm>
            <a:off x="1" y="2618834"/>
            <a:ext cx="5717617" cy="4239166"/>
          </a:xfrm>
          <a:custGeom>
            <a:avLst/>
            <a:gdLst/>
            <a:ahLst/>
            <a:cxnLst/>
            <a:rect l="l" t="t" r="r" b="b"/>
            <a:pathLst>
              <a:path w="5717617" h="4239166">
                <a:moveTo>
                  <a:pt x="440944" y="0"/>
                </a:moveTo>
                <a:lnTo>
                  <a:pt x="5717617" y="0"/>
                </a:lnTo>
                <a:lnTo>
                  <a:pt x="5084413" y="4239166"/>
                </a:lnTo>
                <a:lnTo>
                  <a:pt x="0" y="4239166"/>
                </a:lnTo>
                <a:lnTo>
                  <a:pt x="0" y="296518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076A370E-C7CA-4ED6-BBEE-CE73A7944B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40943" y="2618834"/>
            <a:ext cx="52838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09C45DED-5AFE-434B-A28C-F5DF05539B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3078396" y="0"/>
            <a:ext cx="400664" cy="261883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1484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BFF60B97-5EB1-411D-9287-82F79E225F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674D93F-5BDC-4ACB-A8CA-7E98165118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928BCD-A664-442D-ABA1-C3CFBED999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23">
              <a:extLst>
                <a:ext uri="{FF2B5EF4-FFF2-40B4-BE49-F238E27FC236}">
                  <a16:creationId xmlns:a16="http://schemas.microsoft.com/office/drawing/2014/main" id="{BA984793-63CC-45CB-A884-996FAAC233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5">
              <a:extLst>
                <a:ext uri="{FF2B5EF4-FFF2-40B4-BE49-F238E27FC236}">
                  <a16:creationId xmlns:a16="http://schemas.microsoft.com/office/drawing/2014/main" id="{2F0C28C5-1A58-4CFD-AE80-A035DCD738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95D7054E-4DD9-45B4-9774-43146D6C73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7">
              <a:extLst>
                <a:ext uri="{FF2B5EF4-FFF2-40B4-BE49-F238E27FC236}">
                  <a16:creationId xmlns:a16="http://schemas.microsoft.com/office/drawing/2014/main" id="{B82025D2-80F5-4523-8D68-3831F8711F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28">
              <a:extLst>
                <a:ext uri="{FF2B5EF4-FFF2-40B4-BE49-F238E27FC236}">
                  <a16:creationId xmlns:a16="http://schemas.microsoft.com/office/drawing/2014/main" id="{BC890E5E-6997-4B43-8F03-33C4CA22B6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Rectangle 29">
              <a:extLst>
                <a:ext uri="{FF2B5EF4-FFF2-40B4-BE49-F238E27FC236}">
                  <a16:creationId xmlns:a16="http://schemas.microsoft.com/office/drawing/2014/main" id="{A8F61413-378E-434E-BB32-C83A8B826E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22FCA4F9-826F-46CC-97AA-E951F199A6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7" name="Isosceles Triangle 36">
              <a:extLst>
                <a:ext uri="{FF2B5EF4-FFF2-40B4-BE49-F238E27FC236}">
                  <a16:creationId xmlns:a16="http://schemas.microsoft.com/office/drawing/2014/main" id="{96E65488-263B-49DE-A257-2F17752147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FBAC1F6-8AA6-4E62-96CF-AF4CE4756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7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What plants can be found in our gardens? </a:t>
            </a:r>
            <a:r>
              <a:rPr lang="en-US" b="1" dirty="0"/>
              <a:t>Grass</a:t>
            </a:r>
            <a:r>
              <a:rPr lang="en-US" dirty="0"/>
              <a:t>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BBE6520-A381-4937-9862-FA2FB4D093F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1752"/>
          <a:stretch/>
        </p:blipFill>
        <p:spPr>
          <a:xfrm>
            <a:off x="676053" y="2158073"/>
            <a:ext cx="2637660" cy="38823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F0D4559-68CF-4AD3-964D-6C5769B8CB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4234"/>
          <a:stretch/>
        </p:blipFill>
        <p:spPr>
          <a:xfrm>
            <a:off x="3479643" y="2159331"/>
            <a:ext cx="2616049" cy="1853870"/>
          </a:xfrm>
          <a:prstGeom prst="rect">
            <a:avLst/>
          </a:prstGeom>
        </p:spPr>
      </p:pic>
      <p:sp>
        <p:nvSpPr>
          <p:cNvPr id="39" name="Isosceles Triangle 8">
            <a:extLst>
              <a:ext uri="{FF2B5EF4-FFF2-40B4-BE49-F238E27FC236}">
                <a16:creationId xmlns:a16="http://schemas.microsoft.com/office/drawing/2014/main" id="{EDEA1E2F-218D-4172-856B-74C87C8951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1"/>
            <a:ext cx="476655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71EB62C-AF65-4C6B-BF18-4758381EEA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11" r="826" b="-1"/>
          <a:stretch/>
        </p:blipFill>
        <p:spPr>
          <a:xfrm>
            <a:off x="3478362" y="4179689"/>
            <a:ext cx="2616049" cy="186121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13229C-258B-496F-ABD0-C2BFAA17FA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25880" y="2160589"/>
            <a:ext cx="2948121" cy="3880773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r>
              <a:rPr lang="en-US" altLang="en-US" b="1" dirty="0"/>
              <a:t>Grass </a:t>
            </a:r>
            <a:r>
              <a:rPr lang="en-US" altLang="en-US" dirty="0"/>
              <a:t>is a special kind of plant that looks good and is comfortable to walk on and sit on.</a:t>
            </a:r>
          </a:p>
          <a:p>
            <a:r>
              <a:rPr lang="en-US" altLang="en-US" dirty="0"/>
              <a:t>You can play games on the grass.</a:t>
            </a:r>
          </a:p>
          <a:p>
            <a:r>
              <a:rPr lang="en-US" altLang="en-US" dirty="0"/>
              <a:t>You can have a picnic on the grass.</a:t>
            </a:r>
          </a:p>
          <a:p>
            <a:r>
              <a:rPr lang="en-US" altLang="en-US" dirty="0"/>
              <a:t>You can go for a walk on the grass. </a:t>
            </a:r>
          </a:p>
          <a:p>
            <a:pPr marL="0" indent="0"/>
            <a:r>
              <a:rPr lang="en-US" altLang="en-US" dirty="0">
                <a:hlinkClick r:id="rId5"/>
              </a:rPr>
              <a:t>https://www.bbc.co.uk/bitesize/clips/zn89wmn</a:t>
            </a:r>
            <a:endParaRPr lang="en-US" alt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539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" name="Group 140">
            <a:extLst>
              <a:ext uri="{FF2B5EF4-FFF2-40B4-BE49-F238E27FC236}">
                <a16:creationId xmlns:a16="http://schemas.microsoft.com/office/drawing/2014/main" id="{BFF60B97-5EB1-411D-9287-82F79E225F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D674D93F-5BDC-4ACB-A8CA-7E98165118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08928BCD-A664-442D-ABA1-C3CFBED999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4" name="Rectangle 23">
              <a:extLst>
                <a:ext uri="{FF2B5EF4-FFF2-40B4-BE49-F238E27FC236}">
                  <a16:creationId xmlns:a16="http://schemas.microsoft.com/office/drawing/2014/main" id="{BA984793-63CC-45CB-A884-996FAAC233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5" name="Rectangle 25">
              <a:extLst>
                <a:ext uri="{FF2B5EF4-FFF2-40B4-BE49-F238E27FC236}">
                  <a16:creationId xmlns:a16="http://schemas.microsoft.com/office/drawing/2014/main" id="{2F0C28C5-1A58-4CFD-AE80-A035DCD738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6" name="Isosceles Triangle 145">
              <a:extLst>
                <a:ext uri="{FF2B5EF4-FFF2-40B4-BE49-F238E27FC236}">
                  <a16:creationId xmlns:a16="http://schemas.microsoft.com/office/drawing/2014/main" id="{95D7054E-4DD9-45B4-9774-43146D6C73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7" name="Rectangle 27">
              <a:extLst>
                <a:ext uri="{FF2B5EF4-FFF2-40B4-BE49-F238E27FC236}">
                  <a16:creationId xmlns:a16="http://schemas.microsoft.com/office/drawing/2014/main" id="{B82025D2-80F5-4523-8D68-3831F8711F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8" name="Rectangle 28">
              <a:extLst>
                <a:ext uri="{FF2B5EF4-FFF2-40B4-BE49-F238E27FC236}">
                  <a16:creationId xmlns:a16="http://schemas.microsoft.com/office/drawing/2014/main" id="{BC890E5E-6997-4B43-8F03-33C4CA22B6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9" name="Rectangle 29">
              <a:extLst>
                <a:ext uri="{FF2B5EF4-FFF2-40B4-BE49-F238E27FC236}">
                  <a16:creationId xmlns:a16="http://schemas.microsoft.com/office/drawing/2014/main" id="{A8F61413-378E-434E-BB32-C83A8B826E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0" name="Isosceles Triangle 149">
              <a:extLst>
                <a:ext uri="{FF2B5EF4-FFF2-40B4-BE49-F238E27FC236}">
                  <a16:creationId xmlns:a16="http://schemas.microsoft.com/office/drawing/2014/main" id="{22FCA4F9-826F-46CC-97AA-E951F199A6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1" name="Isosceles Triangle 150">
              <a:extLst>
                <a:ext uri="{FF2B5EF4-FFF2-40B4-BE49-F238E27FC236}">
                  <a16:creationId xmlns:a16="http://schemas.microsoft.com/office/drawing/2014/main" id="{96E65488-263B-49DE-A257-2F17752147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153" name="Rectangle 152">
            <a:extLst>
              <a:ext uri="{FF2B5EF4-FFF2-40B4-BE49-F238E27FC236}">
                <a16:creationId xmlns:a16="http://schemas.microsoft.com/office/drawing/2014/main" id="{F9CBB306-8362-4E9F-8E8F-724CB89A5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FE3450-1421-424B-9239-3C9D0E80B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2" y="609600"/>
            <a:ext cx="521753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300" dirty="0"/>
              <a:t>What plants can be found in our gardens? </a:t>
            </a:r>
            <a:r>
              <a:rPr lang="en-US" sz="3300" b="1" dirty="0"/>
              <a:t>Shrubs</a:t>
            </a:r>
            <a:r>
              <a:rPr lang="en-US" sz="3300" dirty="0"/>
              <a:t>.</a:t>
            </a:r>
          </a:p>
        </p:txBody>
      </p:sp>
      <p:sp>
        <p:nvSpPr>
          <p:cNvPr id="155" name="Isosceles Triangle 8">
            <a:extLst>
              <a:ext uri="{FF2B5EF4-FFF2-40B4-BE49-F238E27FC236}">
                <a16:creationId xmlns:a16="http://schemas.microsoft.com/office/drawing/2014/main" id="{F19F8C88-9B7E-4596-8D09-DF90F41CA9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1"/>
            <a:ext cx="476655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827F58-CFC3-4620-AB06-5EFF09EDDB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3263" y="2160589"/>
            <a:ext cx="5211607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A </a:t>
            </a:r>
            <a:r>
              <a:rPr lang="en-US" b="1" dirty="0"/>
              <a:t>shrub</a:t>
            </a:r>
            <a:r>
              <a:rPr lang="en-US" dirty="0"/>
              <a:t> or a </a:t>
            </a:r>
            <a:r>
              <a:rPr lang="en-US" b="1" dirty="0"/>
              <a:t>bush</a:t>
            </a:r>
            <a:r>
              <a:rPr lang="en-US" dirty="0"/>
              <a:t> is a category of plant.</a:t>
            </a:r>
          </a:p>
          <a:p>
            <a:r>
              <a:rPr lang="en-US" dirty="0"/>
              <a:t>Unlike trees which have one stem (trunk) which grows from the ground, shrubs have many woody stems which grow from the ground.</a:t>
            </a:r>
          </a:p>
          <a:p>
            <a:r>
              <a:rPr lang="en-US" dirty="0"/>
              <a:t>Shrubs do not grow as tall as trees.</a:t>
            </a:r>
          </a:p>
          <a:p>
            <a:r>
              <a:rPr lang="en-US" dirty="0"/>
              <a:t>A garden area which is planted with many shrubs is called a </a:t>
            </a:r>
            <a:r>
              <a:rPr lang="en-US" b="1" dirty="0"/>
              <a:t>shrubbery</a:t>
            </a:r>
            <a:r>
              <a:rPr lang="en-US" dirty="0"/>
              <a:t>.</a:t>
            </a:r>
          </a:p>
          <a:p>
            <a:r>
              <a:rPr lang="en-US" dirty="0"/>
              <a:t>Shrubs also are used to make hedges.</a:t>
            </a:r>
          </a:p>
        </p:txBody>
      </p:sp>
      <p:pic>
        <p:nvPicPr>
          <p:cNvPr id="5126" name="Picture 6" descr="Image result for garden shrubs">
            <a:extLst>
              <a:ext uri="{FF2B5EF4-FFF2-40B4-BE49-F238E27FC236}">
                <a16:creationId xmlns:a16="http://schemas.microsoft.com/office/drawing/2014/main" id="{E5B8F7BA-0E0C-4A37-8959-1E526B26AE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14" b="42429"/>
          <a:stretch/>
        </p:blipFill>
        <p:spPr bwMode="auto">
          <a:xfrm>
            <a:off x="5883879" y="10"/>
            <a:ext cx="6304947" cy="2285990"/>
          </a:xfrm>
          <a:custGeom>
            <a:avLst/>
            <a:gdLst/>
            <a:ahLst/>
            <a:cxnLst/>
            <a:rect l="l" t="t" r="r" b="b"/>
            <a:pathLst>
              <a:path w="6304947" h="2286000">
                <a:moveTo>
                  <a:pt x="0" y="0"/>
                </a:moveTo>
                <a:lnTo>
                  <a:pt x="6304947" y="0"/>
                </a:lnTo>
                <a:lnTo>
                  <a:pt x="6304947" y="2286000"/>
                </a:lnTo>
                <a:lnTo>
                  <a:pt x="720670" y="2286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7" name="Isosceles Triangle 156">
            <a:extLst>
              <a:ext uri="{FF2B5EF4-FFF2-40B4-BE49-F238E27FC236}">
                <a16:creationId xmlns:a16="http://schemas.microsoft.com/office/drawing/2014/main" id="{CDFCE3EB-D8EE-4ECA-9D06-6979FD3555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128" name="Picture 8" descr="Image result for garden shrubs">
            <a:extLst>
              <a:ext uri="{FF2B5EF4-FFF2-40B4-BE49-F238E27FC236}">
                <a16:creationId xmlns:a16="http://schemas.microsoft.com/office/drawing/2014/main" id="{02E3FC20-18BD-4BCA-9FBE-495FDB2D90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6" r="-2" b="35576"/>
          <a:stretch/>
        </p:blipFill>
        <p:spPr bwMode="auto">
          <a:xfrm>
            <a:off x="6604548" y="2286000"/>
            <a:ext cx="5584275" cy="2286000"/>
          </a:xfrm>
          <a:custGeom>
            <a:avLst/>
            <a:gdLst/>
            <a:ahLst/>
            <a:cxnLst/>
            <a:rect l="l" t="t" r="r" b="b"/>
            <a:pathLst>
              <a:path w="5584275" h="2286000">
                <a:moveTo>
                  <a:pt x="0" y="0"/>
                </a:moveTo>
                <a:lnTo>
                  <a:pt x="5584275" y="0"/>
                </a:lnTo>
                <a:lnTo>
                  <a:pt x="5584275" y="2286000"/>
                </a:lnTo>
                <a:lnTo>
                  <a:pt x="626046" y="2286000"/>
                </a:lnTo>
                <a:lnTo>
                  <a:pt x="692258" y="219587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ortensie, blau">
            <a:extLst>
              <a:ext uri="{FF2B5EF4-FFF2-40B4-BE49-F238E27FC236}">
                <a16:creationId xmlns:a16="http://schemas.microsoft.com/office/drawing/2014/main" id="{CD051094-514D-4B9D-9F69-80C657CF61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32" r="-1" b="29697"/>
          <a:stretch/>
        </p:blipFill>
        <p:spPr bwMode="auto">
          <a:xfrm>
            <a:off x="5551112" y="4572000"/>
            <a:ext cx="6640888" cy="2286000"/>
          </a:xfrm>
          <a:custGeom>
            <a:avLst/>
            <a:gdLst/>
            <a:ahLst/>
            <a:cxnLst/>
            <a:rect l="l" t="t" r="r" b="b"/>
            <a:pathLst>
              <a:path w="6640888" h="2286000">
                <a:moveTo>
                  <a:pt x="1679482" y="0"/>
                </a:moveTo>
                <a:lnTo>
                  <a:pt x="6640888" y="0"/>
                </a:lnTo>
                <a:lnTo>
                  <a:pt x="6640888" y="2286000"/>
                </a:lnTo>
                <a:lnTo>
                  <a:pt x="0" y="2286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9" name="Freeform: Shape 158">
            <a:extLst>
              <a:ext uri="{FF2B5EF4-FFF2-40B4-BE49-F238E27FC236}">
                <a16:creationId xmlns:a16="http://schemas.microsoft.com/office/drawing/2014/main" id="{F80DA0B5-A290-4512-A78A-252BC4829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7537" y="0"/>
            <a:ext cx="1886594" cy="6858000"/>
          </a:xfrm>
          <a:custGeom>
            <a:avLst/>
            <a:gdLst>
              <a:gd name="connsiteX0" fmla="*/ 332766 w 1886594"/>
              <a:gd name="connsiteY0" fmla="*/ 0 h 6858000"/>
              <a:gd name="connsiteX1" fmla="*/ 473666 w 1886594"/>
              <a:gd name="connsiteY1" fmla="*/ 0 h 6858000"/>
              <a:gd name="connsiteX2" fmla="*/ 1886594 w 1886594"/>
              <a:gd name="connsiteY2" fmla="*/ 4481876 h 6858000"/>
              <a:gd name="connsiteX3" fmla="*/ 140900 w 1886594"/>
              <a:gd name="connsiteY3" fmla="*/ 6858000 h 6858000"/>
              <a:gd name="connsiteX4" fmla="*/ 0 w 1886594"/>
              <a:gd name="connsiteY4" fmla="*/ 6858000 h 6858000"/>
              <a:gd name="connsiteX5" fmla="*/ 1745694 w 1886594"/>
              <a:gd name="connsiteY5" fmla="*/ 448187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86594" h="6858000">
                <a:moveTo>
                  <a:pt x="332766" y="0"/>
                </a:moveTo>
                <a:lnTo>
                  <a:pt x="473666" y="0"/>
                </a:lnTo>
                <a:lnTo>
                  <a:pt x="1886594" y="4481876"/>
                </a:lnTo>
                <a:lnTo>
                  <a:pt x="140900" y="6858000"/>
                </a:lnTo>
                <a:lnTo>
                  <a:pt x="0" y="6858000"/>
                </a:lnTo>
                <a:lnTo>
                  <a:pt x="1745694" y="448187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1" name="Rectangle 29">
            <a:extLst>
              <a:ext uri="{FF2B5EF4-FFF2-40B4-BE49-F238E27FC236}">
                <a16:creationId xmlns:a16="http://schemas.microsoft.com/office/drawing/2014/main" id="{2C020F0B-C1D1-4E35-8674-2F6D2EB488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3" name="Isosceles Triangle 162">
            <a:extLst>
              <a:ext uri="{FF2B5EF4-FFF2-40B4-BE49-F238E27FC236}">
                <a16:creationId xmlns:a16="http://schemas.microsoft.com/office/drawing/2014/main" id="{45A9F879-5728-4241-84BE-EBFBB9D63D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65" name="Straight Connector 164">
            <a:extLst>
              <a:ext uri="{FF2B5EF4-FFF2-40B4-BE49-F238E27FC236}">
                <a16:creationId xmlns:a16="http://schemas.microsoft.com/office/drawing/2014/main" id="{72424A02-0F86-4C43-9C35-0E22665155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375B55B4-9E05-4924-946C-92CE670DF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9" name="Rectangle 23">
            <a:extLst>
              <a:ext uri="{FF2B5EF4-FFF2-40B4-BE49-F238E27FC236}">
                <a16:creationId xmlns:a16="http://schemas.microsoft.com/office/drawing/2014/main" id="{0F30D126-B32B-40C9-84A3-C2FAD3B515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79174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roup 105">
            <a:extLst>
              <a:ext uri="{FF2B5EF4-FFF2-40B4-BE49-F238E27FC236}">
                <a16:creationId xmlns:a16="http://schemas.microsoft.com/office/drawing/2014/main" id="{02FF0CD5-01EA-414C-9FBA-91289523E9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A89E0603-B9E3-42E1-B1E1-D3A0F0688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8C08529B-533A-4987-835C-B6FE3960C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Rectangle 23">
              <a:extLst>
                <a:ext uri="{FF2B5EF4-FFF2-40B4-BE49-F238E27FC236}">
                  <a16:creationId xmlns:a16="http://schemas.microsoft.com/office/drawing/2014/main" id="{ADF3602E-6539-4E90-9B34-A1564E8898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0" name="Rectangle 25">
              <a:extLst>
                <a:ext uri="{FF2B5EF4-FFF2-40B4-BE49-F238E27FC236}">
                  <a16:creationId xmlns:a16="http://schemas.microsoft.com/office/drawing/2014/main" id="{45B7B2BF-6C30-4E7C-9B92-89931CAC5E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1" name="Isosceles Triangle 110">
              <a:extLst>
                <a:ext uri="{FF2B5EF4-FFF2-40B4-BE49-F238E27FC236}">
                  <a16:creationId xmlns:a16="http://schemas.microsoft.com/office/drawing/2014/main" id="{D902BF1F-1CD4-4757-8E37-E537850CD8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2" name="Rectangle 27">
              <a:extLst>
                <a:ext uri="{FF2B5EF4-FFF2-40B4-BE49-F238E27FC236}">
                  <a16:creationId xmlns:a16="http://schemas.microsoft.com/office/drawing/2014/main" id="{EC181138-86B5-48DD-A9CF-E1B4244323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3" name="Rectangle 28">
              <a:extLst>
                <a:ext uri="{FF2B5EF4-FFF2-40B4-BE49-F238E27FC236}">
                  <a16:creationId xmlns:a16="http://schemas.microsoft.com/office/drawing/2014/main" id="{2AFEC3B7-B6F9-4F8D-BB1D-1CB5D59A87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4" name="Rectangle 29">
              <a:extLst>
                <a:ext uri="{FF2B5EF4-FFF2-40B4-BE49-F238E27FC236}">
                  <a16:creationId xmlns:a16="http://schemas.microsoft.com/office/drawing/2014/main" id="{C7CFEC2C-F42F-4B3F-82EB-A23DD21C7F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5" name="Isosceles Triangle 114">
              <a:extLst>
                <a:ext uri="{FF2B5EF4-FFF2-40B4-BE49-F238E27FC236}">
                  <a16:creationId xmlns:a16="http://schemas.microsoft.com/office/drawing/2014/main" id="{E29569A7-8B01-47AE-86AA-D0BE37E984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6" name="Isosceles Triangle 115">
              <a:extLst>
                <a:ext uri="{FF2B5EF4-FFF2-40B4-BE49-F238E27FC236}">
                  <a16:creationId xmlns:a16="http://schemas.microsoft.com/office/drawing/2014/main" id="{2E15773A-78BA-459D-840F-CA90AB9668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E1A1B8A-735E-4BD9-B42E-F8BC2656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25" y="609600"/>
            <a:ext cx="5114776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/>
              <a:t>What plants can be found in our gardens? </a:t>
            </a:r>
            <a:r>
              <a:rPr lang="en-US" sz="2800" b="1"/>
              <a:t>Perennial plants</a:t>
            </a:r>
            <a:r>
              <a:rPr lang="en-US" sz="2800"/>
              <a:t>.</a:t>
            </a:r>
          </a:p>
        </p:txBody>
      </p:sp>
      <p:pic>
        <p:nvPicPr>
          <p:cNvPr id="7176" name="Picture 8" descr="Image result for perennial vegetable plants">
            <a:extLst>
              <a:ext uri="{FF2B5EF4-FFF2-40B4-BE49-F238E27FC236}">
                <a16:creationId xmlns:a16="http://schemas.microsoft.com/office/drawing/2014/main" id="{D1F3C595-5763-4C97-9CE6-8197FCC75D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80" b="12480"/>
          <a:stretch/>
        </p:blipFill>
        <p:spPr bwMode="auto">
          <a:xfrm>
            <a:off x="593649" y="10"/>
            <a:ext cx="3433363" cy="1714490"/>
          </a:xfrm>
          <a:custGeom>
            <a:avLst/>
            <a:gdLst/>
            <a:ahLst/>
            <a:cxnLst/>
            <a:rect l="l" t="t" r="r" b="b"/>
            <a:pathLst>
              <a:path w="3433363" h="1714500">
                <a:moveTo>
                  <a:pt x="254958" y="0"/>
                </a:moveTo>
                <a:lnTo>
                  <a:pt x="3433363" y="0"/>
                </a:lnTo>
                <a:lnTo>
                  <a:pt x="3386734" y="312174"/>
                </a:lnTo>
                <a:lnTo>
                  <a:pt x="3386620" y="312174"/>
                </a:lnTo>
                <a:lnTo>
                  <a:pt x="3177155" y="1714500"/>
                </a:lnTo>
                <a:lnTo>
                  <a:pt x="0" y="17145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Image result for perennial fruit plants">
            <a:extLst>
              <a:ext uri="{FF2B5EF4-FFF2-40B4-BE49-F238E27FC236}">
                <a16:creationId xmlns:a16="http://schemas.microsoft.com/office/drawing/2014/main" id="{7BB55D40-C9C8-426B-861D-9066F57D29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1" r="1" b="8373"/>
          <a:stretch/>
        </p:blipFill>
        <p:spPr bwMode="auto">
          <a:xfrm>
            <a:off x="338691" y="1714500"/>
            <a:ext cx="3432113" cy="1714500"/>
          </a:xfrm>
          <a:custGeom>
            <a:avLst/>
            <a:gdLst/>
            <a:ahLst/>
            <a:cxnLst/>
            <a:rect l="l" t="t" r="r" b="b"/>
            <a:pathLst>
              <a:path w="3432113" h="1714500">
                <a:moveTo>
                  <a:pt x="254958" y="0"/>
                </a:moveTo>
                <a:lnTo>
                  <a:pt x="3432113" y="0"/>
                </a:lnTo>
                <a:lnTo>
                  <a:pt x="3176018" y="1714500"/>
                </a:lnTo>
                <a:lnTo>
                  <a:pt x="0" y="17145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Image result for perennial plants">
            <a:extLst>
              <a:ext uri="{FF2B5EF4-FFF2-40B4-BE49-F238E27FC236}">
                <a16:creationId xmlns:a16="http://schemas.microsoft.com/office/drawing/2014/main" id="{089FED47-2C90-4932-BC8F-5D20F68CBE3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 r="-2" b="26217"/>
          <a:stretch/>
        </p:blipFill>
        <p:spPr bwMode="auto">
          <a:xfrm>
            <a:off x="83733" y="3429000"/>
            <a:ext cx="3430976" cy="1714500"/>
          </a:xfrm>
          <a:custGeom>
            <a:avLst/>
            <a:gdLst/>
            <a:ahLst/>
            <a:cxnLst/>
            <a:rect l="l" t="t" r="r" b="b"/>
            <a:pathLst>
              <a:path w="3430976" h="1714500">
                <a:moveTo>
                  <a:pt x="254958" y="0"/>
                </a:moveTo>
                <a:lnTo>
                  <a:pt x="3430976" y="0"/>
                </a:lnTo>
                <a:lnTo>
                  <a:pt x="3174882" y="1714500"/>
                </a:lnTo>
                <a:lnTo>
                  <a:pt x="0" y="17145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Image result for perennial fruit plants">
            <a:extLst>
              <a:ext uri="{FF2B5EF4-FFF2-40B4-BE49-F238E27FC236}">
                <a16:creationId xmlns:a16="http://schemas.microsoft.com/office/drawing/2014/main" id="{28A23DA4-3506-4AA6-B707-84C0F79DC1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63" r="-2" b="33156"/>
          <a:stretch/>
        </p:blipFill>
        <p:spPr bwMode="auto">
          <a:xfrm>
            <a:off x="-10633" y="5127992"/>
            <a:ext cx="3271564" cy="1730008"/>
          </a:xfrm>
          <a:custGeom>
            <a:avLst/>
            <a:gdLst/>
            <a:ahLst/>
            <a:cxnLst/>
            <a:rect l="l" t="t" r="r" b="b"/>
            <a:pathLst>
              <a:path w="3271564" h="1730008">
                <a:moveTo>
                  <a:pt x="96673" y="0"/>
                </a:moveTo>
                <a:lnTo>
                  <a:pt x="3271564" y="0"/>
                </a:lnTo>
                <a:lnTo>
                  <a:pt x="3013153" y="1730008"/>
                </a:lnTo>
                <a:lnTo>
                  <a:pt x="0" y="1730008"/>
                </a:lnTo>
                <a:lnTo>
                  <a:pt x="0" y="65008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7" name="Isosceles Triangle 30">
            <a:extLst>
              <a:ext uri="{FF2B5EF4-FFF2-40B4-BE49-F238E27FC236}">
                <a16:creationId xmlns:a16="http://schemas.microsoft.com/office/drawing/2014/main" id="{E09C6EA1-A72F-431C-A81E-14B793A288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0634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F335CC31-F319-461D-9045-F34BF78A2F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8712" y="1714500"/>
            <a:ext cx="320608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B7BCA152-E42A-42E3-8DE8-3C8B59DCB8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7088" y="3421959"/>
            <a:ext cx="320608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041DA940-D863-420D-A3F8-9F997C09F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8950" y="5127992"/>
            <a:ext cx="320608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Isosceles Triangle 30">
            <a:extLst>
              <a:ext uri="{FF2B5EF4-FFF2-40B4-BE49-F238E27FC236}">
                <a16:creationId xmlns:a16="http://schemas.microsoft.com/office/drawing/2014/main" id="{56E4DBE8-15E2-4BA3-B171-C959C9CDF6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94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8D2DC0-2579-489B-B27F-A8F4218D3E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59225" y="2160589"/>
            <a:ext cx="5114776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b="0" i="0">
                <a:effectLst/>
              </a:rPr>
              <a:t>A </a:t>
            </a:r>
            <a:r>
              <a:rPr lang="en-US" b="1" i="0">
                <a:effectLst/>
              </a:rPr>
              <a:t>perennial</a:t>
            </a:r>
            <a:r>
              <a:rPr lang="en-US" b="0" i="0">
                <a:effectLst/>
              </a:rPr>
              <a:t> is a plant that grows leaves and perhaps flowers every year.</a:t>
            </a:r>
          </a:p>
          <a:p>
            <a:r>
              <a:rPr lang="en-US"/>
              <a:t>Most trees and shrubs are perennial plants.</a:t>
            </a:r>
          </a:p>
          <a:p>
            <a:r>
              <a:rPr lang="en-US"/>
              <a:t>Many fruit plants are perennial: apple and pear trees, raspberries and blackberries.</a:t>
            </a:r>
          </a:p>
          <a:p>
            <a:r>
              <a:rPr lang="en-US"/>
              <a:t>Some vegetable plants are also perennial plants, especially in warmer places: asparagus, artichokes and chives are some examples.</a:t>
            </a:r>
          </a:p>
        </p:txBody>
      </p:sp>
    </p:spTree>
    <p:extLst>
      <p:ext uri="{BB962C8B-B14F-4D97-AF65-F5344CB8AC3E}">
        <p14:creationId xmlns:p14="http://schemas.microsoft.com/office/powerpoint/2010/main" val="4045051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>
            <a:extLst>
              <a:ext uri="{FF2B5EF4-FFF2-40B4-BE49-F238E27FC236}">
                <a16:creationId xmlns:a16="http://schemas.microsoft.com/office/drawing/2014/main" id="{EB0D40EF-BA14-42F1-9492-D38C59DCA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C3A70F-581F-48B1-AD94-04AF9A38D2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13EABD0F-494E-4C0C-8A0C-139AFC428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Rectangle 23">
              <a:extLst>
                <a:ext uri="{FF2B5EF4-FFF2-40B4-BE49-F238E27FC236}">
                  <a16:creationId xmlns:a16="http://schemas.microsoft.com/office/drawing/2014/main" id="{739811F7-2462-4463-BE69-32CEBED03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5">
              <a:extLst>
                <a:ext uri="{FF2B5EF4-FFF2-40B4-BE49-F238E27FC236}">
                  <a16:creationId xmlns:a16="http://schemas.microsoft.com/office/drawing/2014/main" id="{D91A6F9F-54F1-461A-A043-E97203A85F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77">
              <a:extLst>
                <a:ext uri="{FF2B5EF4-FFF2-40B4-BE49-F238E27FC236}">
                  <a16:creationId xmlns:a16="http://schemas.microsoft.com/office/drawing/2014/main" id="{28681C3A-B98D-44BE-8120-45C3F3BA0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7">
              <a:extLst>
                <a:ext uri="{FF2B5EF4-FFF2-40B4-BE49-F238E27FC236}">
                  <a16:creationId xmlns:a16="http://schemas.microsoft.com/office/drawing/2014/main" id="{37478156-05FD-4D8F-AE53-B3D40AF29F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Rectangle 28">
              <a:extLst>
                <a:ext uri="{FF2B5EF4-FFF2-40B4-BE49-F238E27FC236}">
                  <a16:creationId xmlns:a16="http://schemas.microsoft.com/office/drawing/2014/main" id="{A81F9C83-B446-4703-8B99-C01F0E403E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Rectangle 29">
              <a:extLst>
                <a:ext uri="{FF2B5EF4-FFF2-40B4-BE49-F238E27FC236}">
                  <a16:creationId xmlns:a16="http://schemas.microsoft.com/office/drawing/2014/main" id="{C2F5F0B6-D807-4AAE-852B-7BECE0CF45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Isosceles Triangle 81">
              <a:extLst>
                <a:ext uri="{FF2B5EF4-FFF2-40B4-BE49-F238E27FC236}">
                  <a16:creationId xmlns:a16="http://schemas.microsoft.com/office/drawing/2014/main" id="{0945AE7B-1E9E-491F-976F-1552730887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Isosceles Triangle 82">
              <a:extLst>
                <a:ext uri="{FF2B5EF4-FFF2-40B4-BE49-F238E27FC236}">
                  <a16:creationId xmlns:a16="http://schemas.microsoft.com/office/drawing/2014/main" id="{A38028DA-F87E-4372-9295-BC98DB4007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8194" name="Picture 2" descr="Image result for annual flower plants">
            <a:extLst>
              <a:ext uri="{FF2B5EF4-FFF2-40B4-BE49-F238E27FC236}">
                <a16:creationId xmlns:a16="http://schemas.microsoft.com/office/drawing/2014/main" id="{2524B18C-70CE-4916-B088-D3AD1F5EF031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9" b="-1"/>
          <a:stretch/>
        </p:blipFill>
        <p:spPr bwMode="auto">
          <a:xfrm>
            <a:off x="322048" y="-1"/>
            <a:ext cx="4551305" cy="3429000"/>
          </a:xfrm>
          <a:custGeom>
            <a:avLst/>
            <a:gdLst/>
            <a:ahLst/>
            <a:cxnLst/>
            <a:rect l="l" t="t" r="r" b="b"/>
            <a:pathLst>
              <a:path w="4551305" h="3429000">
                <a:moveTo>
                  <a:pt x="509916" y="0"/>
                </a:moveTo>
                <a:lnTo>
                  <a:pt x="4551305" y="0"/>
                </a:lnTo>
                <a:lnTo>
                  <a:pt x="4551305" y="1"/>
                </a:lnTo>
                <a:lnTo>
                  <a:pt x="3693885" y="1"/>
                </a:lnTo>
                <a:lnTo>
                  <a:pt x="3181696" y="3429000"/>
                </a:lnTo>
                <a:lnTo>
                  <a:pt x="0" y="3429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A0421FC9-92C4-44C9-9E51-2947BD002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25" y="609600"/>
            <a:ext cx="5114776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/>
              <a:t>What plants can be found in our gardens? </a:t>
            </a:r>
            <a:r>
              <a:rPr lang="en-US" sz="2800" b="1"/>
              <a:t>Annual plants</a:t>
            </a:r>
            <a:r>
              <a:rPr lang="en-US" sz="2800"/>
              <a:t>.</a:t>
            </a:r>
          </a:p>
        </p:txBody>
      </p:sp>
      <p:pic>
        <p:nvPicPr>
          <p:cNvPr id="8196" name="Picture 4" descr="Image result for annual flower plants">
            <a:extLst>
              <a:ext uri="{FF2B5EF4-FFF2-40B4-BE49-F238E27FC236}">
                <a16:creationId xmlns:a16="http://schemas.microsoft.com/office/drawing/2014/main" id="{E2B93DDA-66AA-423D-A589-8DC3FFA2CC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22" r="14954" b="1"/>
          <a:stretch/>
        </p:blipFill>
        <p:spPr bwMode="auto">
          <a:xfrm>
            <a:off x="-10633" y="3428999"/>
            <a:ext cx="3514376" cy="3429001"/>
          </a:xfrm>
          <a:custGeom>
            <a:avLst/>
            <a:gdLst/>
            <a:ahLst/>
            <a:cxnLst/>
            <a:rect l="l" t="t" r="r" b="b"/>
            <a:pathLst>
              <a:path w="3514376" h="3429001">
                <a:moveTo>
                  <a:pt x="332680" y="0"/>
                </a:moveTo>
                <a:lnTo>
                  <a:pt x="3514376" y="0"/>
                </a:lnTo>
                <a:lnTo>
                  <a:pt x="3002186" y="3429001"/>
                </a:lnTo>
                <a:lnTo>
                  <a:pt x="0" y="3429001"/>
                </a:lnTo>
                <a:lnTo>
                  <a:pt x="0" y="223715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B31FD3CE-CE0A-4FD9-967C-4D340CA378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32012" y="3428999"/>
            <a:ext cx="32511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Isosceles Triangle 30">
            <a:extLst>
              <a:ext uri="{FF2B5EF4-FFF2-40B4-BE49-F238E27FC236}">
                <a16:creationId xmlns:a16="http://schemas.microsoft.com/office/drawing/2014/main" id="{0663EB55-934F-42EF-80DE-098647DE7A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38A4CF6-FE12-4D8A-A405-188966ADB4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59225" y="2160589"/>
            <a:ext cx="5114776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An </a:t>
            </a:r>
            <a:r>
              <a:rPr lang="en-US" b="1"/>
              <a:t>annual plant </a:t>
            </a:r>
            <a:r>
              <a:rPr lang="en-US"/>
              <a:t>is one which starts to grow from a seed, flowers and dies within the same year.</a:t>
            </a:r>
          </a:p>
          <a:p>
            <a:r>
              <a:rPr lang="en-US" b="0" i="0">
                <a:effectLst/>
              </a:rPr>
              <a:t>In gardening, an annual often refers to a plant grown outdoors in the spring and summer and surviving just for one growing season.</a:t>
            </a:r>
          </a:p>
          <a:p>
            <a:r>
              <a:rPr lang="en-US" b="0" i="0">
                <a:effectLst/>
              </a:rPr>
              <a:t>Annuals are often used in gardens  to provide colour, as they tend to have a longer season of bloom than perennials.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2983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6B07FD4-28F9-4BF6-8BEE-336928614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746" y="609600"/>
            <a:ext cx="3729076" cy="1320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/>
              <a:t>What plants can be found in our gardens? </a:t>
            </a:r>
            <a:r>
              <a:rPr lang="en-US" sz="2800" b="1"/>
              <a:t>Annual Plants</a:t>
            </a:r>
            <a:r>
              <a:rPr lang="en-US" sz="280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69C7FB-D8FB-4A24-8DC4-1DA92CF503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167" y="2160589"/>
            <a:ext cx="3720916" cy="356073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Many food plants are annual plants.</a:t>
            </a:r>
          </a:p>
          <a:p>
            <a:r>
              <a:rPr lang="en-US"/>
              <a:t>Grains such as wheat, barley, oats and rice are all annual plants. These are usually grown by farmers.</a:t>
            </a:r>
          </a:p>
          <a:p>
            <a:r>
              <a:rPr lang="en-US"/>
              <a:t>In our gardens we can plant annual vegetables such as lettuce, peas, beans and corn.</a:t>
            </a:r>
          </a:p>
        </p:txBody>
      </p:sp>
      <p:pic>
        <p:nvPicPr>
          <p:cNvPr id="9218" name="Picture 2" descr="Image result for garden vegetable annual plants">
            <a:extLst>
              <a:ext uri="{FF2B5EF4-FFF2-40B4-BE49-F238E27FC236}">
                <a16:creationId xmlns:a16="http://schemas.microsoft.com/office/drawing/2014/main" id="{3D583CBA-B4C2-4ABF-9848-0509D2EC537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9423" y="632145"/>
            <a:ext cx="3811971" cy="508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26780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111E278-7581-4B38-A92B-9AB832EDA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Here are some examples of garden plants. Do you recognise any of them?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056E907-E78A-49A3-A64E-75A6E24F6F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24" t="2459" r="7646" b="42069"/>
          <a:stretch/>
        </p:blipFill>
        <p:spPr>
          <a:xfrm>
            <a:off x="571467" y="2099495"/>
            <a:ext cx="3754940" cy="1775353"/>
          </a:xfrm>
          <a:prstGeom prst="round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8C2F97-EB0A-4174-88E9-D847A88C07C2}"/>
              </a:ext>
            </a:extLst>
          </p:cNvPr>
          <p:cNvSpPr txBox="1"/>
          <p:nvPr/>
        </p:nvSpPr>
        <p:spPr>
          <a:xfrm>
            <a:off x="571467" y="4058230"/>
            <a:ext cx="3754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Buddleia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F99F6CD-6546-47AE-B615-E2CABB9451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4" t="19722" r="1249" b="11557"/>
          <a:stretch/>
        </p:blipFill>
        <p:spPr>
          <a:xfrm>
            <a:off x="4975668" y="2106638"/>
            <a:ext cx="3751732" cy="1775354"/>
          </a:xfrm>
          <a:prstGeom prst="round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5F2E510-F9A6-4567-83A9-9BC394AC2AE3}"/>
              </a:ext>
            </a:extLst>
          </p:cNvPr>
          <p:cNvSpPr txBox="1"/>
          <p:nvPr/>
        </p:nvSpPr>
        <p:spPr>
          <a:xfrm>
            <a:off x="5166804" y="4058230"/>
            <a:ext cx="3231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</a:t>
            </a:r>
            <a:r>
              <a:rPr lang="en-GB" dirty="0" err="1"/>
              <a:t>Fuschia</a:t>
            </a: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5B9F182-0041-44B2-AC3E-9111FE5CFF7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" t="4330" r="1540" b="27164"/>
          <a:stretch/>
        </p:blipFill>
        <p:spPr>
          <a:xfrm>
            <a:off x="574675" y="4427562"/>
            <a:ext cx="3751732" cy="1775353"/>
          </a:xfrm>
          <a:prstGeom prst="round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0082755-1DCF-4614-A35B-6FD9FCBC8471}"/>
              </a:ext>
            </a:extLst>
          </p:cNvPr>
          <p:cNvSpPr txBox="1"/>
          <p:nvPr/>
        </p:nvSpPr>
        <p:spPr>
          <a:xfrm>
            <a:off x="952500" y="6334125"/>
            <a:ext cx="3028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Heather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08FFF9-2FF1-40FC-8494-164CC329DB8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51" r="3410" b="20968"/>
          <a:stretch/>
        </p:blipFill>
        <p:spPr>
          <a:xfrm>
            <a:off x="5166804" y="4427562"/>
            <a:ext cx="3754940" cy="1775352"/>
          </a:xfrm>
          <a:prstGeom prst="round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DA1EB91-944E-415F-85FA-98BF2224C852}"/>
              </a:ext>
            </a:extLst>
          </p:cNvPr>
          <p:cNvSpPr txBox="1"/>
          <p:nvPr/>
        </p:nvSpPr>
        <p:spPr>
          <a:xfrm>
            <a:off x="5166804" y="6334125"/>
            <a:ext cx="2796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Lily  </a:t>
            </a:r>
          </a:p>
        </p:txBody>
      </p:sp>
    </p:spTree>
    <p:extLst>
      <p:ext uri="{BB962C8B-B14F-4D97-AF65-F5344CB8AC3E}">
        <p14:creationId xmlns:p14="http://schemas.microsoft.com/office/powerpoint/2010/main" val="7168809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111E278-7581-4B38-A92B-9AB832EDA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Here are some examples of garden plants. Do you recognise any of them?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F2E510-F9A6-4567-83A9-9BC394AC2AE3}"/>
              </a:ext>
            </a:extLst>
          </p:cNvPr>
          <p:cNvSpPr txBox="1"/>
          <p:nvPr/>
        </p:nvSpPr>
        <p:spPr>
          <a:xfrm>
            <a:off x="5166804" y="4058230"/>
            <a:ext cx="3231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Sweet Peas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082755-1DCF-4614-A35B-6FD9FCBC8471}"/>
              </a:ext>
            </a:extLst>
          </p:cNvPr>
          <p:cNvSpPr txBox="1"/>
          <p:nvPr/>
        </p:nvSpPr>
        <p:spPr>
          <a:xfrm>
            <a:off x="952500" y="6334125"/>
            <a:ext cx="3028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Wisteria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DA1EB91-944E-415F-85FA-98BF2224C852}"/>
              </a:ext>
            </a:extLst>
          </p:cNvPr>
          <p:cNvSpPr txBox="1"/>
          <p:nvPr/>
        </p:nvSpPr>
        <p:spPr>
          <a:xfrm>
            <a:off x="5166804" y="6334125"/>
            <a:ext cx="2796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Rose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6B9EE04-0D78-4960-84FA-1922F6433520}"/>
              </a:ext>
            </a:extLst>
          </p:cNvPr>
          <p:cNvSpPr txBox="1"/>
          <p:nvPr/>
        </p:nvSpPr>
        <p:spPr>
          <a:xfrm>
            <a:off x="1104900" y="3881992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Sunflower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59BA04E-15B4-4862-A5AA-CB03F5D082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" t="3220" r="1329" b="32435"/>
          <a:stretch/>
        </p:blipFill>
        <p:spPr>
          <a:xfrm>
            <a:off x="774701" y="1930400"/>
            <a:ext cx="3751732" cy="1775353"/>
          </a:xfrm>
          <a:prstGeom prst="round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E090324-ED66-407E-8F79-E0B7D5CCA0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" t="15157" r="5609" b="17958"/>
          <a:stretch/>
        </p:blipFill>
        <p:spPr>
          <a:xfrm>
            <a:off x="5341467" y="1930399"/>
            <a:ext cx="3751733" cy="1775354"/>
          </a:xfrm>
          <a:prstGeom prst="round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22F59D4-EA6D-4F52-B08B-D35E885AF42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37" t="4399" r="11812" b="61444"/>
          <a:stretch/>
        </p:blipFill>
        <p:spPr>
          <a:xfrm>
            <a:off x="952500" y="4406169"/>
            <a:ext cx="3758148" cy="1773110"/>
          </a:xfrm>
          <a:prstGeom prst="round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8EDA2C8-ECBA-41BB-9BE9-FF52FE19503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" t="11111" r="424" b="18570"/>
          <a:stretch/>
        </p:blipFill>
        <p:spPr>
          <a:xfrm>
            <a:off x="5341468" y="4493167"/>
            <a:ext cx="3751732" cy="1775353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675338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>
            <a:extLst>
              <a:ext uri="{FF2B5EF4-FFF2-40B4-BE49-F238E27FC236}">
                <a16:creationId xmlns:a16="http://schemas.microsoft.com/office/drawing/2014/main" id="{EB0D40EF-BA14-42F1-9492-D38C59DCA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C3A70F-581F-48B1-AD94-04AF9A38D2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13EABD0F-494E-4C0C-8A0C-139AFC428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Rectangle 23">
              <a:extLst>
                <a:ext uri="{FF2B5EF4-FFF2-40B4-BE49-F238E27FC236}">
                  <a16:creationId xmlns:a16="http://schemas.microsoft.com/office/drawing/2014/main" id="{739811F7-2462-4463-BE69-32CEBED03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5">
              <a:extLst>
                <a:ext uri="{FF2B5EF4-FFF2-40B4-BE49-F238E27FC236}">
                  <a16:creationId xmlns:a16="http://schemas.microsoft.com/office/drawing/2014/main" id="{D91A6F9F-54F1-461A-A043-E97203A85F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77">
              <a:extLst>
                <a:ext uri="{FF2B5EF4-FFF2-40B4-BE49-F238E27FC236}">
                  <a16:creationId xmlns:a16="http://schemas.microsoft.com/office/drawing/2014/main" id="{28681C3A-B98D-44BE-8120-45C3F3BA0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7">
              <a:extLst>
                <a:ext uri="{FF2B5EF4-FFF2-40B4-BE49-F238E27FC236}">
                  <a16:creationId xmlns:a16="http://schemas.microsoft.com/office/drawing/2014/main" id="{37478156-05FD-4D8F-AE53-B3D40AF29F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Rectangle 28">
              <a:extLst>
                <a:ext uri="{FF2B5EF4-FFF2-40B4-BE49-F238E27FC236}">
                  <a16:creationId xmlns:a16="http://schemas.microsoft.com/office/drawing/2014/main" id="{A81F9C83-B446-4703-8B99-C01F0E403E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Rectangle 29">
              <a:extLst>
                <a:ext uri="{FF2B5EF4-FFF2-40B4-BE49-F238E27FC236}">
                  <a16:creationId xmlns:a16="http://schemas.microsoft.com/office/drawing/2014/main" id="{C2F5F0B6-D807-4AAE-852B-7BECE0CF45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Isosceles Triangle 81">
              <a:extLst>
                <a:ext uri="{FF2B5EF4-FFF2-40B4-BE49-F238E27FC236}">
                  <a16:creationId xmlns:a16="http://schemas.microsoft.com/office/drawing/2014/main" id="{0945AE7B-1E9E-491F-976F-1552730887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Isosceles Triangle 82">
              <a:extLst>
                <a:ext uri="{FF2B5EF4-FFF2-40B4-BE49-F238E27FC236}">
                  <a16:creationId xmlns:a16="http://schemas.microsoft.com/office/drawing/2014/main" id="{A38028DA-F87E-4372-9295-BC98DB4007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45436A1-42F6-45CD-B4FA-F813D5B4A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5222281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Growing garden plants.</a:t>
            </a:r>
          </a:p>
        </p:txBody>
      </p:sp>
      <p:sp>
        <p:nvSpPr>
          <p:cNvPr id="85" name="Isosceles Triangle 8">
            <a:extLst>
              <a:ext uri="{FF2B5EF4-FFF2-40B4-BE49-F238E27FC236}">
                <a16:creationId xmlns:a16="http://schemas.microsoft.com/office/drawing/2014/main" id="{212CBC7C-F294-455B-AE07-8B43A5705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1"/>
            <a:ext cx="476655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6F3D71-0B8B-47D8-B8D6-3A139A6E3D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01" y="2160589"/>
            <a:ext cx="5211607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In the next few weeks, why not try planting some seeds in your garden.</a:t>
            </a:r>
          </a:p>
          <a:p>
            <a:r>
              <a:rPr lang="en-US"/>
              <a:t>Courgettes, carrots, beans and tomatoes are good vegetables to try.</a:t>
            </a:r>
          </a:p>
          <a:p>
            <a:r>
              <a:rPr lang="en-US"/>
              <a:t>Sunflowers, daisies, sweet peas and marigolds are great flowers to grow.</a:t>
            </a:r>
          </a:p>
        </p:txBody>
      </p:sp>
      <p:pic>
        <p:nvPicPr>
          <p:cNvPr id="10244" name="Picture 4" descr="Image result for garden seeds">
            <a:extLst>
              <a:ext uri="{FF2B5EF4-FFF2-40B4-BE49-F238E27FC236}">
                <a16:creationId xmlns:a16="http://schemas.microsoft.com/office/drawing/2014/main" id="{2D408ACF-B972-4CBF-81B3-21971E4360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2"/>
          <a:stretch/>
        </p:blipFill>
        <p:spPr bwMode="auto">
          <a:xfrm>
            <a:off x="6129405" y="609600"/>
            <a:ext cx="3144597" cy="3127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Image result for garden seeds">
            <a:extLst>
              <a:ext uri="{FF2B5EF4-FFF2-40B4-BE49-F238E27FC236}">
                <a16:creationId xmlns:a16="http://schemas.microsoft.com/office/drawing/2014/main" id="{0C05C774-1215-4F5D-826D-50AD2FADEA2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84" r="12481" b="-2"/>
          <a:stretch/>
        </p:blipFill>
        <p:spPr bwMode="auto">
          <a:xfrm>
            <a:off x="6129405" y="3965447"/>
            <a:ext cx="3144597" cy="2076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56302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39859-4377-42E8-8726-8D9E5EBC1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81075"/>
          </a:xfrm>
        </p:spPr>
        <p:txBody>
          <a:bodyPr>
            <a:normAutofit fontScale="90000"/>
          </a:bodyPr>
          <a:lstStyle/>
          <a:p>
            <a:r>
              <a:rPr lang="en-GB" dirty="0"/>
              <a:t>Activity: Can you design a garden or draw your own garden?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330341-EE7D-43C4-A68F-13A86868391E}"/>
              </a:ext>
            </a:extLst>
          </p:cNvPr>
          <p:cNvSpPr txBox="1"/>
          <p:nvPr/>
        </p:nvSpPr>
        <p:spPr>
          <a:xfrm>
            <a:off x="781050" y="1809750"/>
            <a:ext cx="7810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Label the areas, name some of the plants and consider paths and hedges.</a:t>
            </a:r>
          </a:p>
        </p:txBody>
      </p:sp>
      <p:pic>
        <p:nvPicPr>
          <p:cNvPr id="13314" name="Picture 2" descr="Image result for design a garden ks1">
            <a:extLst>
              <a:ext uri="{FF2B5EF4-FFF2-40B4-BE49-F238E27FC236}">
                <a16:creationId xmlns:a16="http://schemas.microsoft.com/office/drawing/2014/main" id="{D9BCE500-7A2B-4F95-B5B8-6D1696BCE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2619374"/>
            <a:ext cx="3477914" cy="199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Image result for design a garden ks1">
            <a:extLst>
              <a:ext uri="{FF2B5EF4-FFF2-40B4-BE49-F238E27FC236}">
                <a16:creationId xmlns:a16="http://schemas.microsoft.com/office/drawing/2014/main" id="{A25AB019-D970-4910-AFF3-050C0D1320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4972050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Image result for draw  a garden design ks1">
            <a:extLst>
              <a:ext uri="{FF2B5EF4-FFF2-40B4-BE49-F238E27FC236}">
                <a16:creationId xmlns:a16="http://schemas.microsoft.com/office/drawing/2014/main" id="{2F9EEE98-B090-48A3-A586-E7F1A63B8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649" y="2533650"/>
            <a:ext cx="3476017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3723EF5-A27B-4CAC-9F91-8CADBAF39CBE}"/>
              </a:ext>
            </a:extLst>
          </p:cNvPr>
          <p:cNvSpPr txBox="1"/>
          <p:nvPr/>
        </p:nvSpPr>
        <p:spPr>
          <a:xfrm>
            <a:off x="4157357" y="5412342"/>
            <a:ext cx="2400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Or, you could make a model!! Make sure to list some of the plants you include.</a:t>
            </a:r>
          </a:p>
        </p:txBody>
      </p:sp>
    </p:spTree>
    <p:extLst>
      <p:ext uri="{BB962C8B-B14F-4D97-AF65-F5344CB8AC3E}">
        <p14:creationId xmlns:p14="http://schemas.microsoft.com/office/powerpoint/2010/main" val="89352337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270</TotalTime>
  <Words>663</Words>
  <Application>Microsoft Office PowerPoint</Application>
  <PresentationFormat>Widescreen</PresentationFormat>
  <Paragraphs>57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Trebuchet MS</vt:lpstr>
      <vt:lpstr>Wingdings 3</vt:lpstr>
      <vt:lpstr>Facet</vt:lpstr>
      <vt:lpstr>All about Plants</vt:lpstr>
      <vt:lpstr>Last week, we began our new topic about plants. What did we learn?</vt:lpstr>
      <vt:lpstr>Today, we will be learning about plants found in gardens.</vt:lpstr>
      <vt:lpstr>Gardens</vt:lpstr>
      <vt:lpstr>A park is a public garden which we can all enjoy!</vt:lpstr>
      <vt:lpstr>What plants can be found in our gardens? Grass.</vt:lpstr>
      <vt:lpstr>What plants can be found in our gardens? Shrubs.</vt:lpstr>
      <vt:lpstr>What plants can be found in our gardens? Perennial plants.</vt:lpstr>
      <vt:lpstr>What plants can be found in our gardens? Annual plants.</vt:lpstr>
      <vt:lpstr>What plants can be found in our gardens? Annual Plants.</vt:lpstr>
      <vt:lpstr>Here are some examples of garden plants. Do you recognise any of them?</vt:lpstr>
      <vt:lpstr>Here are some examples of garden plants. Do you recognise any of them?</vt:lpstr>
      <vt:lpstr>Growing garden plants.</vt:lpstr>
      <vt:lpstr>Activity: Can you design a garden or draw your own garden?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about Plants</dc:title>
  <dc:creator>Valerie Flower</dc:creator>
  <cp:lastModifiedBy>Valerie Flower</cp:lastModifiedBy>
  <cp:revision>19</cp:revision>
  <dcterms:created xsi:type="dcterms:W3CDTF">2021-02-19T12:01:53Z</dcterms:created>
  <dcterms:modified xsi:type="dcterms:W3CDTF">2021-02-27T14:50:19Z</dcterms:modified>
</cp:coreProperties>
</file>