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 id="274" r:id="rId3"/>
    <p:sldId id="301" r:id="rId4"/>
    <p:sldId id="275" r:id="rId5"/>
    <p:sldId id="302" r:id="rId6"/>
    <p:sldId id="303" r:id="rId7"/>
    <p:sldId id="311" r:id="rId8"/>
    <p:sldId id="312" r:id="rId9"/>
    <p:sldId id="280" r:id="rId10"/>
    <p:sldId id="313" r:id="rId11"/>
    <p:sldId id="32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046C51-C6F6-D3E4-18D2-E62BC1699CFF}" v="10" dt="2021-01-18T12:20:55.073"/>
    <p1510:client id="{D2E14AB3-D750-0851-C52D-13992403415A}" v="37" dt="2021-01-18T12:19:22.7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Laws" userId="S::vanessa.laws@bramhopeprimaryschool.co.uk::ffd8d519-c878-4d94-89d7-97e24b34969f" providerId="AD" clId="Web-{D2E14AB3-D750-0851-C52D-13992403415A}"/>
    <pc:docChg chg="modSld">
      <pc:chgData name="Vanessa Laws" userId="S::vanessa.laws@bramhopeprimaryschool.co.uk::ffd8d519-c878-4d94-89d7-97e24b34969f" providerId="AD" clId="Web-{D2E14AB3-D750-0851-C52D-13992403415A}" dt="2021-01-18T12:19:19.134" v="26" actId="20577"/>
      <pc:docMkLst>
        <pc:docMk/>
      </pc:docMkLst>
      <pc:sldChg chg="modSp">
        <pc:chgData name="Vanessa Laws" userId="S::vanessa.laws@bramhopeprimaryschool.co.uk::ffd8d519-c878-4d94-89d7-97e24b34969f" providerId="AD" clId="Web-{D2E14AB3-D750-0851-C52D-13992403415A}" dt="2021-01-18T12:19:10.290" v="25" actId="20577"/>
        <pc:sldMkLst>
          <pc:docMk/>
          <pc:sldMk cId="2472018725" sldId="280"/>
        </pc:sldMkLst>
        <pc:spChg chg="mod">
          <ac:chgData name="Vanessa Laws" userId="S::vanessa.laws@bramhopeprimaryschool.co.uk::ffd8d519-c878-4d94-89d7-97e24b34969f" providerId="AD" clId="Web-{D2E14AB3-D750-0851-C52D-13992403415A}" dt="2021-01-18T12:19:10.290" v="25" actId="20577"/>
          <ac:spMkLst>
            <pc:docMk/>
            <pc:sldMk cId="2472018725" sldId="280"/>
            <ac:spMk id="7" creationId="{F0525BAE-FFDB-4C29-AAE0-4CC46CAC6A99}"/>
          </ac:spMkLst>
        </pc:spChg>
      </pc:sldChg>
      <pc:sldChg chg="modSp">
        <pc:chgData name="Vanessa Laws" userId="S::vanessa.laws@bramhopeprimaryschool.co.uk::ffd8d519-c878-4d94-89d7-97e24b34969f" providerId="AD" clId="Web-{D2E14AB3-D750-0851-C52D-13992403415A}" dt="2021-01-18T12:18:16.789" v="3" actId="1076"/>
        <pc:sldMkLst>
          <pc:docMk/>
          <pc:sldMk cId="4122856284" sldId="311"/>
        </pc:sldMkLst>
        <pc:spChg chg="mod">
          <ac:chgData name="Vanessa Laws" userId="S::vanessa.laws@bramhopeprimaryschool.co.uk::ffd8d519-c878-4d94-89d7-97e24b34969f" providerId="AD" clId="Web-{D2E14AB3-D750-0851-C52D-13992403415A}" dt="2021-01-18T12:18:07.273" v="2" actId="20577"/>
          <ac:spMkLst>
            <pc:docMk/>
            <pc:sldMk cId="4122856284" sldId="311"/>
            <ac:spMk id="3" creationId="{2703B9B1-27A3-4CBD-9B49-0155B2A53745}"/>
          </ac:spMkLst>
        </pc:spChg>
        <pc:spChg chg="mod">
          <ac:chgData name="Vanessa Laws" userId="S::vanessa.laws@bramhopeprimaryschool.co.uk::ffd8d519-c878-4d94-89d7-97e24b34969f" providerId="AD" clId="Web-{D2E14AB3-D750-0851-C52D-13992403415A}" dt="2021-01-18T12:18:16.789" v="3" actId="1076"/>
          <ac:spMkLst>
            <pc:docMk/>
            <pc:sldMk cId="4122856284" sldId="311"/>
            <ac:spMk id="4" creationId="{AAB8A451-51C1-44DC-A59E-28F25F38AF2A}"/>
          </ac:spMkLst>
        </pc:spChg>
      </pc:sldChg>
      <pc:sldChg chg="modSp">
        <pc:chgData name="Vanessa Laws" userId="S::vanessa.laws@bramhopeprimaryschool.co.uk::ffd8d519-c878-4d94-89d7-97e24b34969f" providerId="AD" clId="Web-{D2E14AB3-D750-0851-C52D-13992403415A}" dt="2021-01-18T12:19:19.134" v="26" actId="20577"/>
        <pc:sldMkLst>
          <pc:docMk/>
          <pc:sldMk cId="806640249" sldId="313"/>
        </pc:sldMkLst>
        <pc:spChg chg="mod">
          <ac:chgData name="Vanessa Laws" userId="S::vanessa.laws@bramhopeprimaryschool.co.uk::ffd8d519-c878-4d94-89d7-97e24b34969f" providerId="AD" clId="Web-{D2E14AB3-D750-0851-C52D-13992403415A}" dt="2021-01-18T12:19:19.134" v="26" actId="20577"/>
          <ac:spMkLst>
            <pc:docMk/>
            <pc:sldMk cId="806640249" sldId="313"/>
            <ac:spMk id="2" creationId="{373CEB6D-81B2-44B5-9279-0B6902EF9B62}"/>
          </ac:spMkLst>
        </pc:spChg>
      </pc:sldChg>
    </pc:docChg>
  </pc:docChgLst>
  <pc:docChgLst>
    <pc:chgData name="Vanessa Laws" userId="S::vanessa.laws@bramhopeprimaryschool.co.uk::ffd8d519-c878-4d94-89d7-97e24b34969f" providerId="AD" clId="Web-{9A046C51-C6F6-D3E4-18D2-E62BC1699CFF}"/>
    <pc:docChg chg="modSld">
      <pc:chgData name="Vanessa Laws" userId="S::vanessa.laws@bramhopeprimaryschool.co.uk::ffd8d519-c878-4d94-89d7-97e24b34969f" providerId="AD" clId="Web-{9A046C51-C6F6-D3E4-18D2-E62BC1699CFF}" dt="2021-01-18T12:20:55.073" v="5" actId="20577"/>
      <pc:docMkLst>
        <pc:docMk/>
      </pc:docMkLst>
      <pc:sldChg chg="modSp">
        <pc:chgData name="Vanessa Laws" userId="S::vanessa.laws@bramhopeprimaryschool.co.uk::ffd8d519-c878-4d94-89d7-97e24b34969f" providerId="AD" clId="Web-{9A046C51-C6F6-D3E4-18D2-E62BC1699CFF}" dt="2021-01-18T12:20:55.073" v="5" actId="20577"/>
        <pc:sldMkLst>
          <pc:docMk/>
          <pc:sldMk cId="806640249" sldId="313"/>
        </pc:sldMkLst>
        <pc:spChg chg="mod">
          <ac:chgData name="Vanessa Laws" userId="S::vanessa.laws@bramhopeprimaryschool.co.uk::ffd8d519-c878-4d94-89d7-97e24b34969f" providerId="AD" clId="Web-{9A046C51-C6F6-D3E4-18D2-E62BC1699CFF}" dt="2021-01-18T12:20:55.073" v="5" actId="20577"/>
          <ac:spMkLst>
            <pc:docMk/>
            <pc:sldMk cId="806640249" sldId="313"/>
            <ac:spMk id="4" creationId="{675EA867-9EF5-40B9-AE3D-E4AA12EE330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1/18/2021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320559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555227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1/18/2021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1452008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180182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37503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671024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995455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1/18/2021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449798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1/18/2021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65294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02902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217284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1/18/2021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3626768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Twelve</a:t>
            </a:r>
          </a:p>
        </p:txBody>
      </p:sp>
    </p:spTree>
    <p:extLst>
      <p:ext uri="{BB962C8B-B14F-4D97-AF65-F5344CB8AC3E}">
        <p14:creationId xmlns:p14="http://schemas.microsoft.com/office/powerpoint/2010/main" val="3336942418"/>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7 Toxic Thinking Mistakes That Will Keep You From Being Mentally Strong |  Inc.com">
            <a:extLst>
              <a:ext uri="{FF2B5EF4-FFF2-40B4-BE49-F238E27FC236}">
                <a16:creationId xmlns:a16="http://schemas.microsoft.com/office/drawing/2014/main" id="{6B214B1A-2B7C-430A-A873-3C1053A244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8625" y="4356497"/>
            <a:ext cx="3752850" cy="211097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8124A44E-99B5-44DA-B03B-6905B71A9C92}"/>
              </a:ext>
            </a:extLst>
          </p:cNvPr>
          <p:cNvSpPr/>
          <p:nvPr/>
        </p:nvSpPr>
        <p:spPr>
          <a:xfrm>
            <a:off x="5859218" y="545222"/>
            <a:ext cx="2854036" cy="1514764"/>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When and where is the story set?</a:t>
            </a: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5" name="Rectangle: Rounded Corners 4">
            <a:extLst>
              <a:ext uri="{FF2B5EF4-FFF2-40B4-BE49-F238E27FC236}">
                <a16:creationId xmlns:a16="http://schemas.microsoft.com/office/drawing/2014/main" id="{1DC54751-B0AA-4364-B943-6BD0E2F3DCEE}"/>
              </a:ext>
            </a:extLst>
          </p:cNvPr>
          <p:cNvSpPr/>
          <p:nvPr/>
        </p:nvSpPr>
        <p:spPr>
          <a:xfrm>
            <a:off x="5987757" y="2180590"/>
            <a:ext cx="3316041" cy="10242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What was the expected outcome of the day?</a:t>
            </a: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6" name="Rectangle: Rounded Corners 5">
            <a:extLst>
              <a:ext uri="{FF2B5EF4-FFF2-40B4-BE49-F238E27FC236}">
                <a16:creationId xmlns:a16="http://schemas.microsoft.com/office/drawing/2014/main" id="{0C55D62F-80E7-4426-97BD-E72BA7850FE6}"/>
              </a:ext>
            </a:extLst>
          </p:cNvPr>
          <p:cNvSpPr/>
          <p:nvPr/>
        </p:nvSpPr>
        <p:spPr>
          <a:xfrm>
            <a:off x="9516862" y="2998915"/>
            <a:ext cx="2139519" cy="117359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venir Next LT Pro" panose="02020404030301010803"/>
                <a:ea typeface="+mn-ea"/>
                <a:cs typeface="+mn-cs"/>
              </a:rPr>
              <a:t>How did the men react in the crisis?</a:t>
            </a:r>
            <a:endParaRPr kumimoji="0" lang="en-GB" sz="1800" b="1"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7" name="Rectangle: Rounded Corners 6">
            <a:extLst>
              <a:ext uri="{FF2B5EF4-FFF2-40B4-BE49-F238E27FC236}">
                <a16:creationId xmlns:a16="http://schemas.microsoft.com/office/drawing/2014/main" id="{DC4BFBED-4DCF-4B9B-AF58-73465FBBD3E6}"/>
              </a:ext>
            </a:extLst>
          </p:cNvPr>
          <p:cNvSpPr/>
          <p:nvPr/>
        </p:nvSpPr>
        <p:spPr>
          <a:xfrm>
            <a:off x="5637971" y="3425386"/>
            <a:ext cx="3589627" cy="80427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What was the unexpected crisis?</a:t>
            </a:r>
            <a:br>
              <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rPr>
            </a:b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sp>
        <p:nvSpPr>
          <p:cNvPr id="8" name="Rectangle: Rounded Corners 7">
            <a:extLst>
              <a:ext uri="{FF2B5EF4-FFF2-40B4-BE49-F238E27FC236}">
                <a16:creationId xmlns:a16="http://schemas.microsoft.com/office/drawing/2014/main" id="{7EB7EAD1-2157-49D4-AAF2-FA31134C3D2F}"/>
              </a:ext>
            </a:extLst>
          </p:cNvPr>
          <p:cNvSpPr/>
          <p:nvPr/>
        </p:nvSpPr>
        <p:spPr>
          <a:xfrm>
            <a:off x="9448845" y="559219"/>
            <a:ext cx="1331650" cy="2255704"/>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Who is involved in the story and what do we know about them?</a:t>
            </a:r>
            <a:endPar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endParaRPr>
          </a:p>
        </p:txBody>
      </p:sp>
      <p:pic>
        <p:nvPicPr>
          <p:cNvPr id="9" name="Picture 2">
            <a:extLst>
              <a:ext uri="{FF2B5EF4-FFF2-40B4-BE49-F238E27FC236}">
                <a16:creationId xmlns:a16="http://schemas.microsoft.com/office/drawing/2014/main" id="{CA4C07B5-87DF-4B0B-B9DE-7046D09238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525" t="3697" r="8698" b="16634"/>
          <a:stretch/>
        </p:blipFill>
        <p:spPr bwMode="auto">
          <a:xfrm>
            <a:off x="390525" y="383297"/>
            <a:ext cx="4626546" cy="6084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3336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pic>
        <p:nvPicPr>
          <p:cNvPr id="7170" name="Picture 2" descr="Antique Clock Images | Free Vectors, Stock Photos &amp; PSD">
            <a:extLst>
              <a:ext uri="{FF2B5EF4-FFF2-40B4-BE49-F238E27FC236}">
                <a16:creationId xmlns:a16="http://schemas.microsoft.com/office/drawing/2014/main" id="{4F163A63-E3CB-4883-8D77-B9AC0966DFD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507" b="12906"/>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5" name="Rectangle 74">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4DEFB1AE-BD24-419C-8BEE-8611F4E83F37}"/>
              </a:ext>
            </a:extLst>
          </p:cNvPr>
          <p:cNvSpPr>
            <a:spLocks noGrp="1"/>
          </p:cNvSpPr>
          <p:nvPr>
            <p:ph type="title"/>
          </p:nvPr>
        </p:nvSpPr>
        <p:spPr>
          <a:xfrm>
            <a:off x="6846137" y="727626"/>
            <a:ext cx="4602152" cy="1718225"/>
          </a:xfrm>
        </p:spPr>
        <p:txBody>
          <a:bodyPr vert="horz" lIns="91440" tIns="45720" rIns="91440" bIns="45720" rtlCol="0" anchor="ctr">
            <a:normAutofit/>
          </a:bodyPr>
          <a:lstStyle/>
          <a:p>
            <a:r>
              <a:rPr lang="en-US" sz="3700"/>
              <a:t>W</a:t>
            </a:r>
            <a:r>
              <a:rPr lang="en-US" sz="3700" b="0" i="0"/>
              <a:t>hat is likely happening above the sea?</a:t>
            </a:r>
            <a:endParaRPr lang="en-US" sz="3700"/>
          </a:p>
        </p:txBody>
      </p:sp>
      <p:sp>
        <p:nvSpPr>
          <p:cNvPr id="4" name="Cloud 3">
            <a:extLst>
              <a:ext uri="{FF2B5EF4-FFF2-40B4-BE49-F238E27FC236}">
                <a16:creationId xmlns:a16="http://schemas.microsoft.com/office/drawing/2014/main" id="{747D7719-E8CE-4426-8D41-880FBC888D82}"/>
              </a:ext>
            </a:extLst>
          </p:cNvPr>
          <p:cNvSpPr/>
          <p:nvPr/>
        </p:nvSpPr>
        <p:spPr>
          <a:xfrm>
            <a:off x="6846137" y="2538920"/>
            <a:ext cx="4602152" cy="3480066"/>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ormAutofit/>
          </a:bodyPr>
          <a:lstStyle/>
          <a:p>
            <a:pPr marL="0" marR="0" lvl="0" indent="0" algn="ctr" defTabSz="914400" rtl="0" eaLnBrk="1" fontAlgn="auto" latinLnBrk="0" hangingPunct="1">
              <a:lnSpc>
                <a:spcPct val="100000"/>
              </a:lnSpc>
              <a:spcBef>
                <a:spcPts val="0"/>
              </a:spcBef>
              <a:spcAft>
                <a:spcPts val="600"/>
              </a:spcAft>
              <a:buClr>
                <a:prstClr val="black">
                  <a:lumMod val="85000"/>
                  <a:lumOff val="15000"/>
                </a:prstClr>
              </a:buClr>
              <a:buSzTx/>
              <a:buFontTx/>
              <a:buNone/>
              <a:tabLst/>
              <a:defRPr/>
            </a:pPr>
            <a:r>
              <a:rPr kumimoji="0" lang="en-US" sz="3200" b="0" i="0" u="none" strike="noStrike" kern="1200" cap="none" spc="0" normalizeH="0" baseline="0" noProof="0" dirty="0">
                <a:ln>
                  <a:noFill/>
                </a:ln>
                <a:solidFill>
                  <a:prstClr val="black"/>
                </a:solidFill>
                <a:effectLst/>
                <a:uLnTx/>
                <a:uFillTx/>
                <a:latin typeface="Avenir Next LT Pro" panose="02020404030301010803"/>
                <a:ea typeface="+mn-ea"/>
                <a:cs typeface="+mn-cs"/>
              </a:rPr>
              <a:t>Who else might start worrying on the surface?</a:t>
            </a:r>
          </a:p>
        </p:txBody>
      </p:sp>
    </p:spTree>
    <p:extLst>
      <p:ext uri="{BB962C8B-B14F-4D97-AF65-F5344CB8AC3E}">
        <p14:creationId xmlns:p14="http://schemas.microsoft.com/office/powerpoint/2010/main" val="1331405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5EFCE-4145-443F-A56E-25B9AF974739}"/>
              </a:ext>
            </a:extLst>
          </p:cNvPr>
          <p:cNvSpPr>
            <a:spLocks noGrp="1"/>
          </p:cNvSpPr>
          <p:nvPr>
            <p:ph type="title"/>
          </p:nvPr>
        </p:nvSpPr>
        <p:spPr/>
        <p:txBody>
          <a:bodyPr/>
          <a:lstStyle/>
          <a:p>
            <a:r>
              <a:rPr lang="en-GB" dirty="0"/>
              <a:t>LC: Can I </a:t>
            </a:r>
            <a:r>
              <a:rPr lang="en-US" dirty="0"/>
              <a:t>write an imagined conversation </a:t>
            </a:r>
            <a:r>
              <a:rPr lang="en-GB" dirty="0"/>
              <a:t>?</a:t>
            </a:r>
          </a:p>
        </p:txBody>
      </p:sp>
      <p:sp>
        <p:nvSpPr>
          <p:cNvPr id="3" name="Content Placeholder 2">
            <a:extLst>
              <a:ext uri="{FF2B5EF4-FFF2-40B4-BE49-F238E27FC236}">
                <a16:creationId xmlns:a16="http://schemas.microsoft.com/office/drawing/2014/main" id="{156C7501-A7FD-4A83-80EF-E427B3115791}"/>
              </a:ext>
            </a:extLst>
          </p:cNvPr>
          <p:cNvSpPr>
            <a:spLocks noGrp="1"/>
          </p:cNvSpPr>
          <p:nvPr>
            <p:ph idx="1"/>
          </p:nvPr>
        </p:nvSpPr>
        <p:spPr/>
        <p:txBody>
          <a:bodyPr/>
          <a:lstStyle/>
          <a:p>
            <a:pPr marL="0" indent="0">
              <a:buNone/>
            </a:pPr>
            <a:r>
              <a:rPr lang="en-GB" dirty="0"/>
              <a:t>Toolkit</a:t>
            </a:r>
          </a:p>
        </p:txBody>
      </p:sp>
      <p:sp>
        <p:nvSpPr>
          <p:cNvPr id="4" name="Rectangle: Folded Corner 3">
            <a:extLst>
              <a:ext uri="{FF2B5EF4-FFF2-40B4-BE49-F238E27FC236}">
                <a16:creationId xmlns:a16="http://schemas.microsoft.com/office/drawing/2014/main" id="{37718795-1F23-4A35-88D4-EA503D0D5F05}"/>
              </a:ext>
            </a:extLst>
          </p:cNvPr>
          <p:cNvSpPr/>
          <p:nvPr/>
        </p:nvSpPr>
        <p:spPr>
          <a:xfrm>
            <a:off x="7688062" y="4110361"/>
            <a:ext cx="3923931" cy="2167189"/>
          </a:xfrm>
          <a:prstGeom prst="foldedCorne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Segoe Script" panose="030B0504020000000003" pitchFamily="66" charset="0"/>
                <a:ea typeface="+mn-ea"/>
                <a:cs typeface="+mn-cs"/>
              </a:rPr>
              <a:t>What rules do we know for structuring speech?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Segoe Script" panose="030B0504020000000003" pitchFamily="66" charset="0"/>
                <a:ea typeface="+mn-ea"/>
                <a:cs typeface="+mn-cs"/>
              </a:rPr>
              <a:t>I’ll give you a clue, we have five.</a:t>
            </a:r>
          </a:p>
        </p:txBody>
      </p:sp>
    </p:spTree>
    <p:extLst>
      <p:ext uri="{BB962C8B-B14F-4D97-AF65-F5344CB8AC3E}">
        <p14:creationId xmlns:p14="http://schemas.microsoft.com/office/powerpoint/2010/main" val="2649187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1597A-60F4-432C-BF4C-2161D1496995}"/>
              </a:ext>
            </a:extLst>
          </p:cNvPr>
          <p:cNvSpPr>
            <a:spLocks noGrp="1"/>
          </p:cNvSpPr>
          <p:nvPr>
            <p:ph type="title"/>
          </p:nvPr>
        </p:nvSpPr>
        <p:spPr>
          <a:xfrm>
            <a:off x="321075" y="417250"/>
            <a:ext cx="1907219" cy="1371600"/>
          </a:xfrm>
        </p:spPr>
        <p:txBody>
          <a:bodyPr>
            <a:normAutofit fontScale="90000"/>
          </a:bodyPr>
          <a:lstStyle/>
          <a:p>
            <a:r>
              <a:rPr lang="en-GB" dirty="0"/>
              <a:t>Pages 38 and 39</a:t>
            </a:r>
          </a:p>
        </p:txBody>
      </p:sp>
      <p:sp>
        <p:nvSpPr>
          <p:cNvPr id="3" name="Content Placeholder 2">
            <a:extLst>
              <a:ext uri="{FF2B5EF4-FFF2-40B4-BE49-F238E27FC236}">
                <a16:creationId xmlns:a16="http://schemas.microsoft.com/office/drawing/2014/main" id="{08FFAD97-18E9-4E39-BBD1-916F847752D5}"/>
              </a:ext>
            </a:extLst>
          </p:cNvPr>
          <p:cNvSpPr>
            <a:spLocks noGrp="1"/>
          </p:cNvSpPr>
          <p:nvPr>
            <p:ph idx="1"/>
          </p:nvPr>
        </p:nvSpPr>
        <p:spPr/>
        <p:txBody>
          <a:bodyPr/>
          <a:lstStyle/>
          <a:p>
            <a:endParaRPr lang="en-GB" dirty="0"/>
          </a:p>
        </p:txBody>
      </p:sp>
      <p:pic>
        <p:nvPicPr>
          <p:cNvPr id="6" name="Picture 2" descr="Image preview">
            <a:extLst>
              <a:ext uri="{FF2B5EF4-FFF2-40B4-BE49-F238E27FC236}">
                <a16:creationId xmlns:a16="http://schemas.microsoft.com/office/drawing/2014/main" id="{0D1D2FE0-039C-4E66-A674-A8072D61A6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723" t="44001" r="5646" b="12172"/>
          <a:stretch/>
        </p:blipFill>
        <p:spPr bwMode="auto">
          <a:xfrm>
            <a:off x="2395059" y="386770"/>
            <a:ext cx="4654550" cy="3103605"/>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Image preview">
            <a:extLst>
              <a:ext uri="{FF2B5EF4-FFF2-40B4-BE49-F238E27FC236}">
                <a16:creationId xmlns:a16="http://schemas.microsoft.com/office/drawing/2014/main" id="{786B9649-B47D-4745-902D-167BC1BA7DB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07" t="2964" b="9630"/>
          <a:stretch/>
        </p:blipFill>
        <p:spPr bwMode="auto">
          <a:xfrm>
            <a:off x="7216375" y="386770"/>
            <a:ext cx="4654550" cy="599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055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9" name="Rectangle 198">
            <a:extLst>
              <a:ext uri="{FF2B5EF4-FFF2-40B4-BE49-F238E27FC236}">
                <a16:creationId xmlns:a16="http://schemas.microsoft.com/office/drawing/2014/main" id="{B6EE7E08-B389-43E5-B019-1B0A8ACB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pic>
        <p:nvPicPr>
          <p:cNvPr id="11266" name="Picture 2" descr="Image preview">
            <a:extLst>
              <a:ext uri="{FF2B5EF4-FFF2-40B4-BE49-F238E27FC236}">
                <a16:creationId xmlns:a16="http://schemas.microsoft.com/office/drawing/2014/main" id="{0E5F8ACD-EC45-4F2C-B665-565F5D93D62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540" r="1" b="1"/>
          <a:stretch/>
        </p:blipFill>
        <p:spPr bwMode="auto">
          <a:xfrm>
            <a:off x="20" y="10"/>
            <a:ext cx="6392647" cy="6857990"/>
          </a:xfrm>
          <a:prstGeom prst="rect">
            <a:avLst/>
          </a:prstGeom>
          <a:noFill/>
          <a:extLst>
            <a:ext uri="{909E8E84-426E-40DD-AFC4-6F175D3DCCD1}">
              <a14:hiddenFill xmlns:a14="http://schemas.microsoft.com/office/drawing/2010/main">
                <a:solidFill>
                  <a:srgbClr val="FFFFFF"/>
                </a:solidFill>
              </a14:hiddenFill>
            </a:ext>
          </a:extLst>
        </p:spPr>
      </p:pic>
      <p:sp>
        <p:nvSpPr>
          <p:cNvPr id="201" name="Rectangle 200">
            <a:extLst>
              <a:ext uri="{FF2B5EF4-FFF2-40B4-BE49-F238E27FC236}">
                <a16:creationId xmlns:a16="http://schemas.microsoft.com/office/drawing/2014/main" id="{E60D94A5-8A09-4BAB-8F7C-69BC34C54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03" name="Rectangle 202">
            <a:extLst>
              <a:ext uri="{FF2B5EF4-FFF2-40B4-BE49-F238E27FC236}">
                <a16:creationId xmlns:a16="http://schemas.microsoft.com/office/drawing/2014/main" id="{7A1AE32B-3A6E-4C5E-8FEB-73861B9A2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BA98448C-4C65-4F7C-80C4-55333A349FC7}"/>
              </a:ext>
            </a:extLst>
          </p:cNvPr>
          <p:cNvSpPr>
            <a:spLocks noGrp="1"/>
          </p:cNvSpPr>
          <p:nvPr>
            <p:ph type="title"/>
          </p:nvPr>
        </p:nvSpPr>
        <p:spPr>
          <a:xfrm>
            <a:off x="7064082" y="642594"/>
            <a:ext cx="4472921" cy="1371600"/>
          </a:xfrm>
        </p:spPr>
        <p:txBody>
          <a:bodyPr>
            <a:normAutofit/>
          </a:bodyPr>
          <a:lstStyle/>
          <a:p>
            <a:endParaRPr lang="en-GB" dirty="0"/>
          </a:p>
        </p:txBody>
      </p:sp>
      <p:sp>
        <p:nvSpPr>
          <p:cNvPr id="7174" name="Content Placeholder 7173">
            <a:extLst>
              <a:ext uri="{FF2B5EF4-FFF2-40B4-BE49-F238E27FC236}">
                <a16:creationId xmlns:a16="http://schemas.microsoft.com/office/drawing/2014/main" id="{1D0623CB-01A5-4DAD-94EE-3AA5C1A3FBF8}"/>
              </a:ext>
            </a:extLst>
          </p:cNvPr>
          <p:cNvSpPr>
            <a:spLocks noGrp="1"/>
          </p:cNvSpPr>
          <p:nvPr>
            <p:ph idx="1"/>
          </p:nvPr>
        </p:nvSpPr>
        <p:spPr>
          <a:xfrm>
            <a:off x="7064082" y="2103120"/>
            <a:ext cx="4472922" cy="3931920"/>
          </a:xfrm>
        </p:spPr>
        <p:txBody>
          <a:bodyPr>
            <a:normAutofit/>
          </a:bodyPr>
          <a:lstStyle/>
          <a:p>
            <a:endParaRPr lang="en-US" dirty="0"/>
          </a:p>
        </p:txBody>
      </p:sp>
      <p:pic>
        <p:nvPicPr>
          <p:cNvPr id="11268" name="Picture 4" descr="Image preview">
            <a:extLst>
              <a:ext uri="{FF2B5EF4-FFF2-40B4-BE49-F238E27FC236}">
                <a16:creationId xmlns:a16="http://schemas.microsoft.com/office/drawing/2014/main" id="{910A3ABF-1DAE-4276-B25A-0F844F02F6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23" t="3634" r="3879" b="9254"/>
          <a:stretch/>
        </p:blipFill>
        <p:spPr bwMode="auto">
          <a:xfrm>
            <a:off x="6869890" y="441947"/>
            <a:ext cx="4767903" cy="5974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107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3" name="Rectangle 72">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12290" name="Picture 2" descr="Image preview">
            <a:extLst>
              <a:ext uri="{FF2B5EF4-FFF2-40B4-BE49-F238E27FC236}">
                <a16:creationId xmlns:a16="http://schemas.microsoft.com/office/drawing/2014/main" id="{0A66429C-2C36-4032-9465-AD94B70A9E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7798"/>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7" name="Rectangle 76">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37DE1E44-FE3E-40D5-930C-339662F16BA2}"/>
              </a:ext>
            </a:extLst>
          </p:cNvPr>
          <p:cNvSpPr>
            <a:spLocks noGrp="1"/>
          </p:cNvSpPr>
          <p:nvPr>
            <p:ph type="title"/>
          </p:nvPr>
        </p:nvSpPr>
        <p:spPr>
          <a:xfrm>
            <a:off x="6846137" y="727627"/>
            <a:ext cx="4602152" cy="861688"/>
          </a:xfrm>
        </p:spPr>
        <p:txBody>
          <a:bodyPr>
            <a:normAutofit fontScale="90000"/>
          </a:bodyPr>
          <a:lstStyle/>
          <a:p>
            <a:r>
              <a:rPr lang="en-GB" dirty="0"/>
              <a:t>Page 42</a:t>
            </a:r>
            <a:br>
              <a:rPr lang="en-GB" dirty="0"/>
            </a:br>
            <a:r>
              <a:rPr lang="en-GB" dirty="0"/>
              <a:t> </a:t>
            </a:r>
          </a:p>
        </p:txBody>
      </p:sp>
      <p:sp>
        <p:nvSpPr>
          <p:cNvPr id="3" name="Content Placeholder 2">
            <a:extLst>
              <a:ext uri="{FF2B5EF4-FFF2-40B4-BE49-F238E27FC236}">
                <a16:creationId xmlns:a16="http://schemas.microsoft.com/office/drawing/2014/main" id="{2703B9B1-27A3-4CBD-9B49-0155B2A53745}"/>
              </a:ext>
            </a:extLst>
          </p:cNvPr>
          <p:cNvSpPr>
            <a:spLocks noGrp="1"/>
          </p:cNvSpPr>
          <p:nvPr>
            <p:ph idx="1"/>
          </p:nvPr>
        </p:nvSpPr>
        <p:spPr>
          <a:xfrm>
            <a:off x="6846137" y="1230087"/>
            <a:ext cx="4602152" cy="4866638"/>
          </a:xfrm>
        </p:spPr>
        <p:txBody>
          <a:bodyPr vert="horz" lIns="91440" tIns="45720" rIns="91440" bIns="45720" rtlCol="0" anchor="t">
            <a:normAutofit/>
          </a:bodyPr>
          <a:lstStyle/>
          <a:p>
            <a:pPr marL="0" indent="0">
              <a:buNone/>
            </a:pPr>
            <a:r>
              <a:rPr lang="en-GB" dirty="0"/>
              <a:t>Making inferences from the text.</a:t>
            </a:r>
          </a:p>
          <a:p>
            <a:pPr marL="0" indent="0">
              <a:buNone/>
            </a:pPr>
            <a:endParaRPr lang="en-GB" dirty="0"/>
          </a:p>
          <a:p>
            <a:pPr marL="0" indent="0">
              <a:buNone/>
            </a:pPr>
            <a:r>
              <a:rPr lang="en-US" b="0" i="0" dirty="0">
                <a:effectLst/>
                <a:latin typeface="Arial"/>
                <a:cs typeface="Arial"/>
              </a:rPr>
              <a:t>-They shoved cloths in their mouths as the sub </a:t>
            </a:r>
            <a:r>
              <a:rPr lang="en-US" dirty="0">
                <a:latin typeface="Arial"/>
                <a:cs typeface="Arial"/>
              </a:rPr>
              <a:t>spiraled</a:t>
            </a:r>
            <a:r>
              <a:rPr lang="en-US" b="0" i="0" dirty="0">
                <a:effectLst/>
                <a:latin typeface="Arial"/>
                <a:cs typeface="Arial"/>
              </a:rPr>
              <a:t> out of control.</a:t>
            </a:r>
          </a:p>
          <a:p>
            <a:pPr marL="0" indent="0">
              <a:buNone/>
            </a:pPr>
            <a:r>
              <a:rPr lang="en-US" b="0" i="0" dirty="0">
                <a:effectLst/>
                <a:latin typeface="Arial" panose="020B0604020202020204" pitchFamily="34" charset="0"/>
              </a:rPr>
              <a:t>-They remained as still as possible once the sub settled.</a:t>
            </a:r>
          </a:p>
          <a:p>
            <a:pPr marL="0" indent="0">
              <a:buNone/>
            </a:pPr>
            <a:r>
              <a:rPr lang="en-US" b="0" i="0" dirty="0">
                <a:effectLst/>
                <a:latin typeface="Arial" panose="020B0604020202020204" pitchFamily="34" charset="0"/>
              </a:rPr>
              <a:t>-They squeezed each other’s hands for comfort.</a:t>
            </a:r>
          </a:p>
          <a:p>
            <a:pPr marL="0" indent="0">
              <a:buNone/>
            </a:pPr>
            <a:r>
              <a:rPr lang="en-US" b="0" i="0" dirty="0">
                <a:effectLst/>
                <a:latin typeface="Arial" panose="020B0604020202020204" pitchFamily="34" charset="0"/>
              </a:rPr>
              <a:t>-They used the fan sparingly.</a:t>
            </a:r>
          </a:p>
          <a:p>
            <a:pPr marL="0" indent="0">
              <a:buNone/>
            </a:pPr>
            <a:endParaRPr lang="en-US" dirty="0">
              <a:latin typeface="Arial" panose="020B0604020202020204" pitchFamily="34" charset="0"/>
            </a:endParaRPr>
          </a:p>
          <a:p>
            <a:pPr marL="0" indent="0">
              <a:buNone/>
            </a:pPr>
            <a:endParaRPr lang="en-GB" dirty="0"/>
          </a:p>
        </p:txBody>
      </p:sp>
      <p:sp>
        <p:nvSpPr>
          <p:cNvPr id="4" name="Rectangle 3">
            <a:extLst>
              <a:ext uri="{FF2B5EF4-FFF2-40B4-BE49-F238E27FC236}">
                <a16:creationId xmlns:a16="http://schemas.microsoft.com/office/drawing/2014/main" id="{AAB8A451-51C1-44DC-A59E-28F25F38AF2A}"/>
              </a:ext>
            </a:extLst>
          </p:cNvPr>
          <p:cNvSpPr/>
          <p:nvPr/>
        </p:nvSpPr>
        <p:spPr>
          <a:xfrm>
            <a:off x="521154" y="3228975"/>
            <a:ext cx="5050971" cy="3145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5" name="Cloud 4">
            <a:extLst>
              <a:ext uri="{FF2B5EF4-FFF2-40B4-BE49-F238E27FC236}">
                <a16:creationId xmlns:a16="http://schemas.microsoft.com/office/drawing/2014/main" id="{74BCF8DF-5C05-4823-AB5D-E9A9F4DFFB40}"/>
              </a:ext>
            </a:extLst>
          </p:cNvPr>
          <p:cNvSpPr/>
          <p:nvPr/>
        </p:nvSpPr>
        <p:spPr>
          <a:xfrm>
            <a:off x="6846137" y="3898802"/>
            <a:ext cx="4602152" cy="2166257"/>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venir Next LT Pro" panose="02020404030301010803"/>
                <a:ea typeface="+mn-ea"/>
                <a:cs typeface="+mn-cs"/>
              </a:rPr>
              <a:t>What does the above evidence tell you about Chapman and Mallinson?</a:t>
            </a:r>
          </a:p>
        </p:txBody>
      </p:sp>
    </p:spTree>
    <p:extLst>
      <p:ext uri="{BB962C8B-B14F-4D97-AF65-F5344CB8AC3E}">
        <p14:creationId xmlns:p14="http://schemas.microsoft.com/office/powerpoint/2010/main" val="4122856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B6EE7E08-B389-43E5-B019-1B0A8ACB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pic>
        <p:nvPicPr>
          <p:cNvPr id="13314" name="Picture 2" descr="SYND 1 9 73 MINI-SUBMARINE 'PISCES' INTERVIEW WITH SURVIVORS - YouTube">
            <a:extLst>
              <a:ext uri="{FF2B5EF4-FFF2-40B4-BE49-F238E27FC236}">
                <a16:creationId xmlns:a16="http://schemas.microsoft.com/office/drawing/2014/main" id="{50C4A673-759A-4CCE-B4DD-584F721C19C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596" r="18494"/>
          <a:stretch/>
        </p:blipFill>
        <p:spPr bwMode="auto">
          <a:xfrm>
            <a:off x="20" y="10"/>
            <a:ext cx="6392647"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E60D94A5-8A09-4BAB-8F7C-69BC34C54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75" name="Rectangle 74">
            <a:extLst>
              <a:ext uri="{FF2B5EF4-FFF2-40B4-BE49-F238E27FC236}">
                <a16:creationId xmlns:a16="http://schemas.microsoft.com/office/drawing/2014/main" id="{7A1AE32B-3A6E-4C5E-8FEB-73861B9A2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A5DAC91F-6E05-446B-98A1-F6B0DB4DB202}"/>
              </a:ext>
            </a:extLst>
          </p:cNvPr>
          <p:cNvSpPr>
            <a:spLocks noGrp="1"/>
          </p:cNvSpPr>
          <p:nvPr>
            <p:ph type="title"/>
          </p:nvPr>
        </p:nvSpPr>
        <p:spPr>
          <a:xfrm>
            <a:off x="7064082" y="642594"/>
            <a:ext cx="4472921" cy="1371600"/>
          </a:xfrm>
        </p:spPr>
        <p:txBody>
          <a:bodyPr>
            <a:normAutofit/>
          </a:bodyPr>
          <a:lstStyle/>
          <a:p>
            <a:r>
              <a:rPr lang="en-GB" dirty="0"/>
              <a:t>You might say they:</a:t>
            </a:r>
          </a:p>
        </p:txBody>
      </p:sp>
      <p:sp>
        <p:nvSpPr>
          <p:cNvPr id="3" name="Content Placeholder 2">
            <a:extLst>
              <a:ext uri="{FF2B5EF4-FFF2-40B4-BE49-F238E27FC236}">
                <a16:creationId xmlns:a16="http://schemas.microsoft.com/office/drawing/2014/main" id="{00175634-81AA-4960-B542-17B810572573}"/>
              </a:ext>
            </a:extLst>
          </p:cNvPr>
          <p:cNvSpPr>
            <a:spLocks noGrp="1"/>
          </p:cNvSpPr>
          <p:nvPr>
            <p:ph idx="1"/>
          </p:nvPr>
        </p:nvSpPr>
        <p:spPr>
          <a:xfrm>
            <a:off x="7064082" y="2103120"/>
            <a:ext cx="4472922" cy="3931920"/>
          </a:xfrm>
        </p:spPr>
        <p:txBody>
          <a:bodyPr>
            <a:normAutofit/>
          </a:bodyPr>
          <a:lstStyle/>
          <a:p>
            <a:r>
              <a:rPr lang="en-US" b="0" i="0" dirty="0">
                <a:effectLst/>
                <a:latin typeface="Arial" panose="020B0604020202020204" pitchFamily="34" charset="0"/>
              </a:rPr>
              <a:t>can think straight and take decisive action quickly, </a:t>
            </a:r>
          </a:p>
          <a:p>
            <a:r>
              <a:rPr lang="en-US" dirty="0">
                <a:latin typeface="Arial" panose="020B0604020202020204" pitchFamily="34" charset="0"/>
              </a:rPr>
              <a:t>are stoic, British adventurers of a bygone gone era like Captain Scott or Sir Robert Knox-Johnston</a:t>
            </a:r>
          </a:p>
          <a:p>
            <a:r>
              <a:rPr lang="en-US" b="0" i="0" dirty="0">
                <a:effectLst/>
                <a:latin typeface="Arial" panose="020B0604020202020204" pitchFamily="34" charset="0"/>
              </a:rPr>
              <a:t>knowledgeable about what can happen and aware of best options for protecting themselves and prolonging life, calm,</a:t>
            </a:r>
          </a:p>
          <a:p>
            <a:r>
              <a:rPr lang="en-US" dirty="0">
                <a:latin typeface="Arial" panose="020B0604020202020204" pitchFamily="34" charset="0"/>
              </a:rPr>
              <a:t>are </a:t>
            </a:r>
            <a:r>
              <a:rPr lang="en-US" b="0" i="0" dirty="0">
                <a:effectLst/>
                <a:latin typeface="Arial" panose="020B0604020202020204" pitchFamily="34" charset="0"/>
              </a:rPr>
              <a:t>not selfish, </a:t>
            </a:r>
          </a:p>
          <a:p>
            <a:r>
              <a:rPr lang="en-US" b="0" i="0" dirty="0">
                <a:effectLst/>
                <a:latin typeface="Arial" panose="020B0604020202020204" pitchFamily="34" charset="0"/>
              </a:rPr>
              <a:t>understand the power of solidarity and human comfort, </a:t>
            </a:r>
          </a:p>
          <a:p>
            <a:r>
              <a:rPr lang="en-US" b="0" i="0" dirty="0">
                <a:effectLst/>
                <a:latin typeface="Arial" panose="020B0604020202020204" pitchFamily="34" charset="0"/>
              </a:rPr>
              <a:t>are effective planners –prepared for worst case scenario</a:t>
            </a:r>
          </a:p>
          <a:p>
            <a:endParaRPr lang="en-GB" dirty="0"/>
          </a:p>
        </p:txBody>
      </p:sp>
    </p:spTree>
    <p:extLst>
      <p:ext uri="{BB962C8B-B14F-4D97-AF65-F5344CB8AC3E}">
        <p14:creationId xmlns:p14="http://schemas.microsoft.com/office/powerpoint/2010/main" val="4224514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F913D-4D28-4339-B077-731A22831722}"/>
              </a:ext>
            </a:extLst>
          </p:cNvPr>
          <p:cNvSpPr>
            <a:spLocks noGrp="1"/>
          </p:cNvSpPr>
          <p:nvPr>
            <p:ph type="title"/>
          </p:nvPr>
        </p:nvSpPr>
        <p:spPr>
          <a:xfrm>
            <a:off x="424542" y="100803"/>
            <a:ext cx="10058400" cy="1371600"/>
          </a:xfrm>
        </p:spPr>
        <p:txBody>
          <a:bodyPr/>
          <a:lstStyle/>
          <a:p>
            <a:r>
              <a:rPr lang="en-GB" dirty="0"/>
              <a:t>|Task </a:t>
            </a:r>
          </a:p>
        </p:txBody>
      </p:sp>
      <p:sp>
        <p:nvSpPr>
          <p:cNvPr id="3" name="Content Placeholder 2">
            <a:extLst>
              <a:ext uri="{FF2B5EF4-FFF2-40B4-BE49-F238E27FC236}">
                <a16:creationId xmlns:a16="http://schemas.microsoft.com/office/drawing/2014/main" id="{46D54F97-F47C-41E2-98E4-7DF2324C98BE}"/>
              </a:ext>
            </a:extLst>
          </p:cNvPr>
          <p:cNvSpPr>
            <a:spLocks noGrp="1"/>
          </p:cNvSpPr>
          <p:nvPr>
            <p:ph idx="1"/>
          </p:nvPr>
        </p:nvSpPr>
        <p:spPr>
          <a:xfrm>
            <a:off x="446037" y="1134074"/>
            <a:ext cx="6191250" cy="3849624"/>
          </a:xfrm>
        </p:spPr>
        <p:txBody>
          <a:bodyPr/>
          <a:lstStyle/>
          <a:p>
            <a:pPr marL="0" indent="0">
              <a:buNone/>
            </a:pPr>
            <a:r>
              <a:rPr lang="en-US" dirty="0">
                <a:latin typeface="Arial" panose="020B0604020202020204" pitchFamily="34" charset="0"/>
              </a:rPr>
              <a:t>T</a:t>
            </a:r>
            <a:r>
              <a:rPr lang="en-US" b="0" i="0" dirty="0">
                <a:effectLst/>
                <a:latin typeface="Arial" panose="020B0604020202020204" pitchFamily="34" charset="0"/>
              </a:rPr>
              <a:t>he task today is to write an imagined, narrated conversation between Chapman and Mallinson, leading to the point at which they decide to share the sandwich and drink. Look at the box to the left which is an example of how this conversation could start. </a:t>
            </a:r>
          </a:p>
          <a:p>
            <a:pPr marL="0" indent="0">
              <a:buNone/>
            </a:pPr>
            <a:endParaRPr lang="en-US" dirty="0">
              <a:latin typeface="Arial" panose="020B0604020202020204" pitchFamily="34" charset="0"/>
            </a:endParaRPr>
          </a:p>
          <a:p>
            <a:pPr marL="0" indent="0">
              <a:buNone/>
            </a:pPr>
            <a:r>
              <a:rPr lang="en-US" b="0" i="0" dirty="0">
                <a:effectLst/>
                <a:latin typeface="Arial" panose="020B0604020202020204" pitchFamily="34" charset="0"/>
              </a:rPr>
              <a:t>Use the rules of speech below to help structure your work.</a:t>
            </a:r>
          </a:p>
          <a:p>
            <a:pPr marL="0" indent="0">
              <a:buNone/>
            </a:pPr>
            <a:endParaRPr lang="en-US" dirty="0">
              <a:latin typeface="Arial" panose="020B0604020202020204" pitchFamily="34" charset="0"/>
            </a:endParaRPr>
          </a:p>
        </p:txBody>
      </p:sp>
      <p:sp>
        <p:nvSpPr>
          <p:cNvPr id="7" name="Rectangle: Rounded Corners 6">
            <a:extLst>
              <a:ext uri="{FF2B5EF4-FFF2-40B4-BE49-F238E27FC236}">
                <a16:creationId xmlns:a16="http://schemas.microsoft.com/office/drawing/2014/main" id="{F0525BAE-FFDB-4C29-AAE0-4CC46CAC6A99}"/>
              </a:ext>
            </a:extLst>
          </p:cNvPr>
          <p:cNvSpPr/>
          <p:nvPr/>
        </p:nvSpPr>
        <p:spPr>
          <a:xfrm>
            <a:off x="424542" y="4245429"/>
            <a:ext cx="5715989" cy="2175028"/>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Each new character's </a:t>
            </a:r>
            <a:r>
              <a:rPr kumimoji="0" lang="en-US" sz="1800" b="1"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speech</a:t>
            </a:r>
            <a:r>
              <a:rPr kumimoji="0" lang="en-US" sz="1800" b="0"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 starts on a new line.</a:t>
            </a:r>
          </a:p>
          <a:p>
            <a:pPr>
              <a:buFont typeface="Arial" panose="020B0604020202020204" pitchFamily="34" charset="0"/>
              <a:buChar char="•"/>
              <a:defRPr/>
            </a:pPr>
            <a:r>
              <a:rPr kumimoji="0" lang="en-US" sz="1800" b="1" i="0" u="none" strike="noStrike" kern="1200" cap="none" spc="0" normalizeH="0" baseline="0" noProof="0" dirty="0">
                <a:ln>
                  <a:noFill/>
                </a:ln>
                <a:solidFill>
                  <a:srgbClr val="202124"/>
                </a:solidFill>
                <a:effectLst/>
                <a:uLnTx/>
                <a:uFillTx/>
                <a:latin typeface="arial"/>
                <a:cs typeface="arial"/>
              </a:rPr>
              <a:t>Speech</a:t>
            </a:r>
            <a:r>
              <a:rPr kumimoji="0" lang="en-US" sz="1800" b="0" i="0" u="none" strike="noStrike" kern="1200" cap="none" spc="0" normalizeH="0" baseline="0" noProof="0" dirty="0">
                <a:ln>
                  <a:noFill/>
                </a:ln>
                <a:solidFill>
                  <a:srgbClr val="202124"/>
                </a:solidFill>
                <a:effectLst/>
                <a:uLnTx/>
                <a:uFillTx/>
                <a:latin typeface="arial"/>
                <a:cs typeface="arial"/>
              </a:rPr>
              <a:t> is opened with</a:t>
            </a:r>
            <a:r>
              <a:rPr lang="en-US" dirty="0">
                <a:solidFill>
                  <a:srgbClr val="202124"/>
                </a:solidFill>
                <a:latin typeface="arial"/>
                <a:cs typeface="arial"/>
              </a:rPr>
              <a:t> inverted commas</a:t>
            </a:r>
            <a:r>
              <a:rPr kumimoji="0" lang="en-US" sz="1800" b="0" i="0" u="none" strike="noStrike" kern="1200" cap="none" spc="0" normalizeH="0" baseline="0" noProof="0" dirty="0">
                <a:ln>
                  <a:noFill/>
                </a:ln>
                <a:solidFill>
                  <a:srgbClr val="202124"/>
                </a:solidFill>
                <a:effectLst/>
                <a:uLnTx/>
                <a:uFillTx/>
                <a:latin typeface="arial"/>
                <a:cs typeface="arial"/>
              </a:rPr>
              <a:t>.</a:t>
            </a:r>
            <a:endParaRPr lang="en-US" sz="1800" b="0" i="0" u="none" strike="noStrike" kern="1200" cap="none" spc="0" normalizeH="0" baseline="0" noProof="0" dirty="0">
              <a:ln>
                <a:noFill/>
              </a:ln>
              <a:solidFill>
                <a:srgbClr val="202124"/>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Each line of </a:t>
            </a:r>
            <a:r>
              <a:rPr kumimoji="0" lang="en-US" sz="1800" b="1"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speech</a:t>
            </a:r>
            <a:r>
              <a:rPr kumimoji="0" lang="en-US" sz="1800" b="0"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 starts with a capital.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The line of </a:t>
            </a:r>
            <a:r>
              <a:rPr kumimoji="0" lang="en-US" sz="1800" b="1"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speech</a:t>
            </a:r>
            <a:r>
              <a:rPr kumimoji="0" lang="en-US" sz="1800" b="0"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 ends with a comma, exclamation mark or question mark.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02124"/>
                </a:solidFill>
                <a:effectLst/>
                <a:uLnTx/>
                <a:uFillTx/>
                <a:latin typeface="arial" panose="020B0604020202020204" pitchFamily="34" charset="0"/>
                <a:ea typeface="+mn-ea"/>
                <a:cs typeface="+mn-cs"/>
              </a:rPr>
              <a:t>A reporting clause is used at the end (said Chapman, shouted Mallinson, replied Chapman).</a:t>
            </a:r>
          </a:p>
        </p:txBody>
      </p:sp>
      <p:pic>
        <p:nvPicPr>
          <p:cNvPr id="5" name="Picture 4">
            <a:extLst>
              <a:ext uri="{FF2B5EF4-FFF2-40B4-BE49-F238E27FC236}">
                <a16:creationId xmlns:a16="http://schemas.microsoft.com/office/drawing/2014/main" id="{07CE3590-082F-4856-A26A-A9DF21EA6184}"/>
              </a:ext>
            </a:extLst>
          </p:cNvPr>
          <p:cNvPicPr>
            <a:picLocks noChangeAspect="1"/>
          </p:cNvPicPr>
          <p:nvPr/>
        </p:nvPicPr>
        <p:blipFill rotWithShape="1">
          <a:blip r:embed="rId2"/>
          <a:srcRect l="35625" t="25555" r="36607" b="18311"/>
          <a:stretch/>
        </p:blipFill>
        <p:spPr>
          <a:xfrm>
            <a:off x="7134042" y="424543"/>
            <a:ext cx="4633416" cy="5268686"/>
          </a:xfrm>
          <a:prstGeom prst="rect">
            <a:avLst/>
          </a:prstGeom>
        </p:spPr>
      </p:pic>
    </p:spTree>
    <p:extLst>
      <p:ext uri="{BB962C8B-B14F-4D97-AF65-F5344CB8AC3E}">
        <p14:creationId xmlns:p14="http://schemas.microsoft.com/office/powerpoint/2010/main" val="2472018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40"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4341" name="Rectangle 72">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14338" name="Picture 2" descr="Pisces III submarine rescue relived in new film of astonishing  international mission | Daily Mail Online">
            <a:extLst>
              <a:ext uri="{FF2B5EF4-FFF2-40B4-BE49-F238E27FC236}">
                <a16:creationId xmlns:a16="http://schemas.microsoft.com/office/drawing/2014/main" id="{34FEAC3F-4E8D-48B2-9F57-81B4A028414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8980" r="2" b="1834"/>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14342" name="Rectangle 74">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4343" name="Rectangle 76">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373CEB6D-81B2-44B5-9279-0B6902EF9B62}"/>
              </a:ext>
            </a:extLst>
          </p:cNvPr>
          <p:cNvSpPr>
            <a:spLocks noGrp="1"/>
          </p:cNvSpPr>
          <p:nvPr>
            <p:ph type="title"/>
          </p:nvPr>
        </p:nvSpPr>
        <p:spPr>
          <a:xfrm>
            <a:off x="6846137" y="727626"/>
            <a:ext cx="4602152" cy="1718225"/>
          </a:xfrm>
        </p:spPr>
        <p:txBody>
          <a:bodyPr vert="horz" lIns="91440" tIns="45720" rIns="91440" bIns="45720" rtlCol="0" anchor="ctr">
            <a:normAutofit/>
          </a:bodyPr>
          <a:lstStyle/>
          <a:p>
            <a:r>
              <a:rPr lang="en-US" sz="3700" dirty="0"/>
              <a:t>Take five minutes to check your work before uploading</a:t>
            </a:r>
            <a:r>
              <a:rPr lang="en-US" sz="3700"/>
              <a:t>. </a:t>
            </a:r>
          </a:p>
        </p:txBody>
      </p:sp>
      <p:sp>
        <p:nvSpPr>
          <p:cNvPr id="4" name="Rectangle: Rounded Corners 3">
            <a:extLst>
              <a:ext uri="{FF2B5EF4-FFF2-40B4-BE49-F238E27FC236}">
                <a16:creationId xmlns:a16="http://schemas.microsoft.com/office/drawing/2014/main" id="{675EA867-9EF5-40B9-AE3D-E4AA12EE330B}"/>
              </a:ext>
            </a:extLst>
          </p:cNvPr>
          <p:cNvSpPr/>
          <p:nvPr/>
        </p:nvSpPr>
        <p:spPr>
          <a:xfrm>
            <a:off x="6846137" y="2538919"/>
            <a:ext cx="4602152" cy="355780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vert="horz" lIns="91440" tIns="45720" rIns="91440" bIns="45720" rtlCol="0" anchor="t">
            <a:normAutofit lnSpcReduction="10000"/>
          </a:bodyPr>
          <a:lstStyle/>
          <a:p>
            <a:pPr marL="0" marR="0" lvl="0" indent="-182880" algn="l" defTabSz="914400" rtl="0" eaLnBrk="1" fontAlgn="auto" latinLnBrk="0" hangingPunct="1">
              <a:lnSpc>
                <a:spcPct val="100000"/>
              </a:lnSpc>
              <a:spcBef>
                <a:spcPts val="0"/>
              </a:spcBef>
              <a:spcAft>
                <a:spcPts val="600"/>
              </a:spcAft>
              <a:buClr>
                <a:prstClr val="black">
                  <a:lumMod val="85000"/>
                  <a:lumOff val="15000"/>
                </a:prstClr>
              </a:buClr>
              <a:buSzTx/>
              <a:buFont typeface="Garamond" pitchFamily="18" charset="0"/>
              <a:buChar char="◦"/>
              <a:tabLst/>
              <a:defRPr/>
            </a:pPr>
            <a:r>
              <a:rPr kumimoji="0" lang="en-US" sz="1700" b="0" i="0" u="none" strike="noStrike" kern="1200" cap="none" spc="0" normalizeH="0" baseline="0" noProof="0">
                <a:ln>
                  <a:noFill/>
                </a:ln>
                <a:solidFill>
                  <a:prstClr val="black"/>
                </a:solidFill>
                <a:effectLst/>
                <a:uLnTx/>
                <a:uFillTx/>
                <a:latin typeface="Avenir Next LT Pro" panose="02020404030301010803"/>
                <a:ea typeface="+mn-ea"/>
                <a:cs typeface="+mn-cs"/>
              </a:rPr>
              <a:t>Each new character's </a:t>
            </a:r>
            <a:r>
              <a:rPr kumimoji="0" lang="en-US" sz="1700" b="1" i="0" u="none" strike="noStrike" kern="1200" cap="none" spc="0" normalizeH="0" baseline="0" noProof="0">
                <a:ln>
                  <a:noFill/>
                </a:ln>
                <a:solidFill>
                  <a:prstClr val="black"/>
                </a:solidFill>
                <a:effectLst/>
                <a:uLnTx/>
                <a:uFillTx/>
                <a:latin typeface="Avenir Next LT Pro" panose="02020404030301010803"/>
                <a:ea typeface="+mn-ea"/>
                <a:cs typeface="+mn-cs"/>
              </a:rPr>
              <a:t>speech</a:t>
            </a:r>
            <a:r>
              <a:rPr kumimoji="0" lang="en-US" sz="1700" b="0" i="0" u="none" strike="noStrike" kern="1200" cap="none" spc="0" normalizeH="0" baseline="0" noProof="0">
                <a:ln>
                  <a:noFill/>
                </a:ln>
                <a:solidFill>
                  <a:prstClr val="black"/>
                </a:solidFill>
                <a:effectLst/>
                <a:uLnTx/>
                <a:uFillTx/>
                <a:latin typeface="Avenir Next LT Pro" panose="02020404030301010803"/>
                <a:ea typeface="+mn-ea"/>
                <a:cs typeface="+mn-cs"/>
              </a:rPr>
              <a:t> starts on a new line.</a:t>
            </a:r>
          </a:p>
          <a:p>
            <a:pPr indent="-182880">
              <a:spcAft>
                <a:spcPts val="600"/>
              </a:spcAft>
              <a:buClr>
                <a:prstClr val="black">
                  <a:lumMod val="85000"/>
                  <a:lumOff val="15000"/>
                </a:prstClr>
              </a:buClr>
              <a:buFont typeface="Garamond" pitchFamily="18" charset="0"/>
              <a:buChar char="◦"/>
              <a:defRPr/>
            </a:pPr>
            <a:r>
              <a:rPr kumimoji="0" lang="en-US" sz="1700" b="1" i="0" u="none" strike="noStrike" kern="1200" cap="none" spc="0" normalizeH="0" baseline="0" noProof="0" dirty="0">
                <a:ln>
                  <a:noFill/>
                </a:ln>
                <a:solidFill>
                  <a:schemeClr val="tx1"/>
                </a:solidFill>
                <a:effectLst/>
                <a:uLnTx/>
                <a:uFillTx/>
                <a:latin typeface="Avenir Next LT Pro" panose="02020404030301010803"/>
                <a:ea typeface="+mn-ea"/>
                <a:cs typeface="+mn-cs"/>
              </a:rPr>
              <a:t>Speech</a:t>
            </a:r>
            <a:r>
              <a:rPr kumimoji="0" lang="en-US" sz="1700" b="0" i="0" u="none" strike="noStrike" kern="1200" cap="none" spc="0" normalizeH="0" baseline="0" noProof="0" dirty="0">
                <a:ln>
                  <a:noFill/>
                </a:ln>
                <a:solidFill>
                  <a:schemeClr val="tx1"/>
                </a:solidFill>
                <a:effectLst/>
                <a:uLnTx/>
                <a:uFillTx/>
                <a:latin typeface="Avenir Next LT Pro" panose="02020404030301010803"/>
                <a:ea typeface="+mn-ea"/>
                <a:cs typeface="+mn-cs"/>
              </a:rPr>
              <a:t> is opened with </a:t>
            </a:r>
            <a:r>
              <a:rPr lang="en-US" sz="1700" b="1" dirty="0">
                <a:solidFill>
                  <a:schemeClr val="tx1"/>
                </a:solidFill>
                <a:latin typeface="Avenir Next LT Pro" panose="02020404030301010803"/>
              </a:rPr>
              <a:t>inverted commas</a:t>
            </a:r>
            <a:r>
              <a:rPr kumimoji="0" lang="en-US" sz="1700" b="0" i="0" u="none" strike="noStrike" kern="1200" cap="none" spc="0" normalizeH="0" baseline="0" noProof="0" dirty="0">
                <a:ln>
                  <a:noFill/>
                </a:ln>
                <a:solidFill>
                  <a:schemeClr val="tx1"/>
                </a:solidFill>
                <a:effectLst/>
                <a:uLnTx/>
                <a:uFillTx/>
                <a:latin typeface="Avenir Next LT Pro" panose="02020404030301010803"/>
                <a:ea typeface="+mn-ea"/>
                <a:cs typeface="+mn-cs"/>
              </a:rPr>
              <a:t>.</a:t>
            </a:r>
            <a:endParaRPr lang="en-US" sz="1700" b="0" i="0" u="none" strike="noStrike" kern="1200" cap="none" spc="0" normalizeH="0" baseline="0" noProof="0" dirty="0">
              <a:ln>
                <a:noFill/>
              </a:ln>
              <a:solidFill>
                <a:schemeClr val="tx1"/>
              </a:solidFill>
              <a:effectLst/>
              <a:uLnTx/>
              <a:uFillTx/>
              <a:latin typeface="Avenir Next LT Pro" panose="02020404030301010803"/>
            </a:endParaRPr>
          </a:p>
          <a:p>
            <a:pPr marL="0" marR="0" lvl="0" indent="-182880" algn="l" defTabSz="914400" rtl="0" eaLnBrk="1" fontAlgn="auto" latinLnBrk="0" hangingPunct="1">
              <a:lnSpc>
                <a:spcPct val="100000"/>
              </a:lnSpc>
              <a:spcBef>
                <a:spcPts val="0"/>
              </a:spcBef>
              <a:spcAft>
                <a:spcPts val="600"/>
              </a:spcAft>
              <a:buClr>
                <a:prstClr val="black">
                  <a:lumMod val="85000"/>
                  <a:lumOff val="15000"/>
                </a:prstClr>
              </a:buClr>
              <a:buSzTx/>
              <a:buFont typeface="Garamond" pitchFamily="18" charset="0"/>
              <a:buChar char="◦"/>
              <a:tabLst/>
              <a:defRPr/>
            </a:pPr>
            <a:r>
              <a:rPr kumimoji="0" lang="en-US" sz="1700" b="0" i="0" u="none" strike="noStrike" kern="1200" cap="none" spc="0" normalizeH="0" baseline="0" noProof="0">
                <a:ln>
                  <a:noFill/>
                </a:ln>
                <a:solidFill>
                  <a:prstClr val="black"/>
                </a:solidFill>
                <a:effectLst/>
                <a:uLnTx/>
                <a:uFillTx/>
                <a:latin typeface="Avenir Next LT Pro" panose="02020404030301010803"/>
                <a:ea typeface="+mn-ea"/>
                <a:cs typeface="+mn-cs"/>
              </a:rPr>
              <a:t>Each line of </a:t>
            </a:r>
            <a:r>
              <a:rPr kumimoji="0" lang="en-US" sz="1700" b="1" i="0" u="none" strike="noStrike" kern="1200" cap="none" spc="0" normalizeH="0" baseline="0" noProof="0">
                <a:ln>
                  <a:noFill/>
                </a:ln>
                <a:solidFill>
                  <a:prstClr val="black"/>
                </a:solidFill>
                <a:effectLst/>
                <a:uLnTx/>
                <a:uFillTx/>
                <a:latin typeface="Avenir Next LT Pro" panose="02020404030301010803"/>
                <a:ea typeface="+mn-ea"/>
                <a:cs typeface="+mn-cs"/>
              </a:rPr>
              <a:t>speech</a:t>
            </a:r>
            <a:r>
              <a:rPr kumimoji="0" lang="en-US" sz="1700" b="0" i="0" u="none" strike="noStrike" kern="1200" cap="none" spc="0" normalizeH="0" baseline="0" noProof="0">
                <a:ln>
                  <a:noFill/>
                </a:ln>
                <a:solidFill>
                  <a:prstClr val="black"/>
                </a:solidFill>
                <a:effectLst/>
                <a:uLnTx/>
                <a:uFillTx/>
                <a:latin typeface="Avenir Next LT Pro" panose="02020404030301010803"/>
                <a:ea typeface="+mn-ea"/>
                <a:cs typeface="+mn-cs"/>
              </a:rPr>
              <a:t> starts with a capital.</a:t>
            </a:r>
          </a:p>
          <a:p>
            <a:pPr marL="0" marR="0" lvl="0" indent="-182880" algn="l" defTabSz="914400" rtl="0" eaLnBrk="1" fontAlgn="auto" latinLnBrk="0" hangingPunct="1">
              <a:lnSpc>
                <a:spcPct val="100000"/>
              </a:lnSpc>
              <a:spcBef>
                <a:spcPts val="0"/>
              </a:spcBef>
              <a:spcAft>
                <a:spcPts val="600"/>
              </a:spcAft>
              <a:buClr>
                <a:prstClr val="black">
                  <a:lumMod val="85000"/>
                  <a:lumOff val="15000"/>
                </a:prstClr>
              </a:buClr>
              <a:buSzTx/>
              <a:buFont typeface="Garamond" pitchFamily="18" charset="0"/>
              <a:buChar char="◦"/>
              <a:tabLst/>
              <a:defRPr/>
            </a:pPr>
            <a:r>
              <a:rPr kumimoji="0" lang="en-US" sz="1700" b="0" i="0" u="none" strike="noStrike" kern="1200" cap="none" spc="0" normalizeH="0" baseline="0" noProof="0">
                <a:ln>
                  <a:noFill/>
                </a:ln>
                <a:solidFill>
                  <a:prstClr val="black"/>
                </a:solidFill>
                <a:effectLst/>
                <a:uLnTx/>
                <a:uFillTx/>
                <a:latin typeface="Avenir Next LT Pro" panose="02020404030301010803"/>
                <a:ea typeface="+mn-ea"/>
                <a:cs typeface="+mn-cs"/>
              </a:rPr>
              <a:t>The line of </a:t>
            </a:r>
            <a:r>
              <a:rPr kumimoji="0" lang="en-US" sz="1700" b="1" i="0" u="none" strike="noStrike" kern="1200" cap="none" spc="0" normalizeH="0" baseline="0" noProof="0">
                <a:ln>
                  <a:noFill/>
                </a:ln>
                <a:solidFill>
                  <a:prstClr val="black"/>
                </a:solidFill>
                <a:effectLst/>
                <a:uLnTx/>
                <a:uFillTx/>
                <a:latin typeface="Avenir Next LT Pro" panose="02020404030301010803"/>
                <a:ea typeface="+mn-ea"/>
                <a:cs typeface="+mn-cs"/>
              </a:rPr>
              <a:t>speech</a:t>
            </a:r>
            <a:r>
              <a:rPr kumimoji="0" lang="en-US" sz="1700" b="0" i="0" u="none" strike="noStrike" kern="1200" cap="none" spc="0" normalizeH="0" baseline="0" noProof="0">
                <a:ln>
                  <a:noFill/>
                </a:ln>
                <a:solidFill>
                  <a:prstClr val="black"/>
                </a:solidFill>
                <a:effectLst/>
                <a:uLnTx/>
                <a:uFillTx/>
                <a:latin typeface="Avenir Next LT Pro" panose="02020404030301010803"/>
                <a:ea typeface="+mn-ea"/>
                <a:cs typeface="+mn-cs"/>
              </a:rPr>
              <a:t> ends with a comma, exclamation mark or question mark.</a:t>
            </a:r>
          </a:p>
          <a:p>
            <a:pPr marL="0" marR="0" lvl="0" indent="-182880" algn="l" defTabSz="914400" rtl="0" eaLnBrk="1" fontAlgn="auto" latinLnBrk="0" hangingPunct="1">
              <a:lnSpc>
                <a:spcPct val="100000"/>
              </a:lnSpc>
              <a:spcBef>
                <a:spcPts val="0"/>
              </a:spcBef>
              <a:spcAft>
                <a:spcPts val="600"/>
              </a:spcAft>
              <a:buClr>
                <a:prstClr val="black">
                  <a:lumMod val="85000"/>
                  <a:lumOff val="15000"/>
                </a:prstClr>
              </a:buClr>
              <a:buSzTx/>
              <a:buFont typeface="Garamond" pitchFamily="18" charset="0"/>
              <a:buChar char="◦"/>
              <a:tabLst/>
              <a:defRPr/>
            </a:pPr>
            <a:r>
              <a:rPr kumimoji="0" lang="en-US" sz="1700" b="0" i="0" u="none" strike="noStrike" kern="1200" cap="none" spc="0" normalizeH="0" baseline="0" noProof="0">
                <a:ln>
                  <a:noFill/>
                </a:ln>
                <a:solidFill>
                  <a:prstClr val="black"/>
                </a:solidFill>
                <a:effectLst/>
                <a:uLnTx/>
                <a:uFillTx/>
                <a:latin typeface="Avenir Next LT Pro" panose="02020404030301010803"/>
                <a:ea typeface="+mn-ea"/>
                <a:cs typeface="+mn-cs"/>
              </a:rPr>
              <a:t>A reporting clause is used at the end (said Chapman, shouted Mallinson, replied Chapman).</a:t>
            </a:r>
          </a:p>
        </p:txBody>
      </p:sp>
    </p:spTree>
    <p:extLst>
      <p:ext uri="{BB962C8B-B14F-4D97-AF65-F5344CB8AC3E}">
        <p14:creationId xmlns:p14="http://schemas.microsoft.com/office/powerpoint/2010/main" val="806640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C0C54-5691-45CD-959F-436F7E460263}"/>
              </a:ext>
            </a:extLst>
          </p:cNvPr>
          <p:cNvSpPr>
            <a:spLocks noGrp="1"/>
          </p:cNvSpPr>
          <p:nvPr>
            <p:ph type="title"/>
          </p:nvPr>
        </p:nvSpPr>
        <p:spPr>
          <a:xfrm>
            <a:off x="0" y="555170"/>
            <a:ext cx="1480457" cy="1035885"/>
          </a:xfrm>
        </p:spPr>
        <p:txBody>
          <a:bodyPr>
            <a:normAutofit fontScale="90000"/>
          </a:bodyPr>
          <a:lstStyle/>
          <a:p>
            <a:r>
              <a:rPr lang="en-GB" dirty="0"/>
              <a:t>Pages 42 and 43</a:t>
            </a:r>
          </a:p>
        </p:txBody>
      </p:sp>
      <p:pic>
        <p:nvPicPr>
          <p:cNvPr id="4" name="Picture 2" descr="Image preview">
            <a:extLst>
              <a:ext uri="{FF2B5EF4-FFF2-40B4-BE49-F238E27FC236}">
                <a16:creationId xmlns:a16="http://schemas.microsoft.com/office/drawing/2014/main" id="{E8A4FA5C-4587-4E0F-9049-62E6547FE5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913"/>
          <a:stretch/>
        </p:blipFill>
        <p:spPr bwMode="auto">
          <a:xfrm>
            <a:off x="1480457" y="0"/>
            <a:ext cx="5223491" cy="65528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4C709E8-2DA6-4B15-8EC5-BF99D9D003B5}"/>
              </a:ext>
            </a:extLst>
          </p:cNvPr>
          <p:cNvPicPr>
            <a:picLocks noChangeAspect="1"/>
          </p:cNvPicPr>
          <p:nvPr/>
        </p:nvPicPr>
        <p:blipFill rotWithShape="1">
          <a:blip r:embed="rId3"/>
          <a:srcRect l="35893" t="27619" r="36161" b="55714"/>
          <a:stretch/>
        </p:blipFill>
        <p:spPr>
          <a:xfrm>
            <a:off x="6781799" y="849084"/>
            <a:ext cx="4997272" cy="1676401"/>
          </a:xfrm>
          <a:prstGeom prst="rect">
            <a:avLst/>
          </a:prstGeom>
        </p:spPr>
      </p:pic>
    </p:spTree>
    <p:extLst>
      <p:ext uri="{BB962C8B-B14F-4D97-AF65-F5344CB8AC3E}">
        <p14:creationId xmlns:p14="http://schemas.microsoft.com/office/powerpoint/2010/main" val="13106500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0</TotalTime>
  <Words>438</Words>
  <Application>Microsoft Office PowerPoint</Application>
  <PresentationFormat>Widescreen</PresentationFormat>
  <Paragraphs>46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SavonVTI</vt:lpstr>
      <vt:lpstr>Survivors </vt:lpstr>
      <vt:lpstr>PowerPoint Presentation</vt:lpstr>
      <vt:lpstr>What is likely happening above the sea?</vt:lpstr>
      <vt:lpstr>LC: Can I write an imagined conversation ?</vt:lpstr>
      <vt:lpstr>Pages 38 and 39</vt:lpstr>
      <vt:lpstr>PowerPoint Presentation</vt:lpstr>
      <vt:lpstr>Page 42  </vt:lpstr>
      <vt:lpstr>You might say they:</vt:lpstr>
      <vt:lpstr>|Task </vt:lpstr>
      <vt:lpstr>Take five minutes to check your work before uploading. </vt:lpstr>
      <vt:lpstr>Pages 42 and 43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Survivors </dc:title>
  <dc:creator>Conor McKeown</dc:creator>
  <cp:lastModifiedBy>Conor McKeown</cp:lastModifiedBy>
  <cp:revision>13</cp:revision>
  <dcterms:created xsi:type="dcterms:W3CDTF">2021-01-17T15:06:26Z</dcterms:created>
  <dcterms:modified xsi:type="dcterms:W3CDTF">2021-01-18T12:21:04Z</dcterms:modified>
</cp:coreProperties>
</file>