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6" r:id="rId13"/>
    <p:sldId id="264" r:id="rId14"/>
    <p:sldId id="265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56A-3C63-4886-AE5A-5F0948F5490F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A88DD-2EBC-4D5A-94E0-62310F1E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923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56A-3C63-4886-AE5A-5F0948F5490F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A88DD-2EBC-4D5A-94E0-62310F1E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352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56A-3C63-4886-AE5A-5F0948F5490F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A88DD-2EBC-4D5A-94E0-62310F1E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414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56A-3C63-4886-AE5A-5F0948F5490F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A88DD-2EBC-4D5A-94E0-62310F1E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436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56A-3C63-4886-AE5A-5F0948F5490F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A88DD-2EBC-4D5A-94E0-62310F1E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484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56A-3C63-4886-AE5A-5F0948F5490F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A88DD-2EBC-4D5A-94E0-62310F1E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443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56A-3C63-4886-AE5A-5F0948F5490F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A88DD-2EBC-4D5A-94E0-62310F1E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383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56A-3C63-4886-AE5A-5F0948F5490F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A88DD-2EBC-4D5A-94E0-62310F1E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743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56A-3C63-4886-AE5A-5F0948F5490F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A88DD-2EBC-4D5A-94E0-62310F1E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872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56A-3C63-4886-AE5A-5F0948F5490F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A88DD-2EBC-4D5A-94E0-62310F1E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55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56A-3C63-4886-AE5A-5F0948F5490F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A88DD-2EBC-4D5A-94E0-62310F1E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004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0156A-3C63-4886-AE5A-5F0948F5490F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A88DD-2EBC-4D5A-94E0-62310F1E3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553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8D7F63F5-CF80-47FF-8BC5-6462F4AE51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t="8126" r="5522" b="4708"/>
          <a:stretch/>
        </p:blipFill>
        <p:spPr>
          <a:xfrm>
            <a:off x="4724164" y="949910"/>
            <a:ext cx="7467835" cy="5908089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670578" y="146550"/>
            <a:ext cx="3352179" cy="1905000"/>
          </a:xfrm>
        </p:spPr>
        <p:txBody>
          <a:bodyPr anchor="b">
            <a:normAutofit fontScale="90000"/>
          </a:bodyPr>
          <a:lstStyle/>
          <a:p>
            <a:r>
              <a:rPr lang="en-US" sz="4800" dirty="0">
                <a:latin typeface="Comic Sans MS" panose="030F0702030302020204" pitchFamily="66" charset="0"/>
                <a:cs typeface="Calibri Light"/>
              </a:rPr>
              <a:t>The Egyptian Cinderella</a:t>
            </a:r>
            <a:endParaRPr lang="en-US" sz="4800" dirty="0">
              <a:latin typeface="Comic Sans MS" panose="030F0702030302020204" pitchFamily="66" charset="0"/>
            </a:endParaRPr>
          </a:p>
        </p:txBody>
      </p:sp>
      <p:sp>
        <p:nvSpPr>
          <p:cNvPr id="11" name="Subtitle 8"/>
          <p:cNvSpPr>
            <a:spLocks noGrp="1"/>
          </p:cNvSpPr>
          <p:nvPr>
            <p:ph type="subTitle" idx="1"/>
          </p:nvPr>
        </p:nvSpPr>
        <p:spPr>
          <a:xfrm>
            <a:off x="228241" y="3429000"/>
            <a:ext cx="4414780" cy="261703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This week </a:t>
            </a:r>
            <a:r>
              <a:rPr lang="en-GB" sz="3200" dirty="0" smtClean="0">
                <a:latin typeface="Comic Sans MS" panose="030F0702030302020204" pitchFamily="66" charset="0"/>
              </a:rPr>
              <a:t>you have been planning your own </a:t>
            </a:r>
            <a:r>
              <a:rPr lang="en-GB" sz="3200" dirty="0">
                <a:latin typeface="Comic Sans MS" panose="030F0702030302020204" pitchFamily="66" charset="0"/>
              </a:rPr>
              <a:t>version of this story.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624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39018" y="422694"/>
            <a:ext cx="85257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In class tomorrow, we will be using all of the ideas that you have created this week to being our story writing. </a:t>
            </a:r>
          </a:p>
          <a:p>
            <a:pPr algn="ctr"/>
            <a:r>
              <a:rPr lang="en-GB" sz="2400" dirty="0" smtClean="0"/>
              <a:t>Before we start our writing we need to make sure that we are prepared. </a:t>
            </a:r>
            <a:endParaRPr lang="en-GB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1724026" y="5381625"/>
            <a:ext cx="8724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Please make sure if you haven’t already, that you have sent your planning work through from English this week as you will need it for your writing tomorrow.</a:t>
            </a:r>
            <a:endParaRPr lang="en-GB" sz="2400" dirty="0"/>
          </a:p>
        </p:txBody>
      </p:sp>
      <p:pic>
        <p:nvPicPr>
          <p:cNvPr id="2050" name="Picture 2" descr="Spelling, Grammar &amp; Punctuation – Shinewater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075" y="2265362"/>
            <a:ext cx="3228975" cy="2457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450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850" y="371475"/>
            <a:ext cx="116586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Year 3 – L.C Can I use capital letters accurately in my independent writing?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Year 4 – Can I use fronted adverbials accurately in my writing?</a:t>
            </a:r>
          </a:p>
          <a:p>
            <a:endParaRPr lang="en-GB" dirty="0"/>
          </a:p>
        </p:txBody>
      </p:sp>
      <p:pic>
        <p:nvPicPr>
          <p:cNvPr id="3" name="Picture 4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8D7F63F5-CF80-47FF-8BC5-6462F4AE51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t="8126" r="5522" b="4708"/>
          <a:stretch/>
        </p:blipFill>
        <p:spPr>
          <a:xfrm>
            <a:off x="3266916" y="3105151"/>
            <a:ext cx="4743608" cy="3752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34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6346658" cy="37147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8674" y="2867025"/>
            <a:ext cx="5833326" cy="39909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772400" y="390525"/>
            <a:ext cx="4981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Using Full Stops </a:t>
            </a:r>
            <a:endParaRPr lang="en-GB" sz="3200" dirty="0"/>
          </a:p>
        </p:txBody>
      </p:sp>
      <p:sp>
        <p:nvSpPr>
          <p:cNvPr id="5" name="Right Arrow 4"/>
          <p:cNvSpPr/>
          <p:nvPr/>
        </p:nvSpPr>
        <p:spPr>
          <a:xfrm rot="10800000">
            <a:off x="6505575" y="533400"/>
            <a:ext cx="1123950" cy="4095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044607" y="4862512"/>
            <a:ext cx="3562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Using Capital Letters</a:t>
            </a:r>
            <a:endParaRPr lang="en-GB" sz="2800" dirty="0"/>
          </a:p>
        </p:txBody>
      </p:sp>
      <p:sp>
        <p:nvSpPr>
          <p:cNvPr id="7" name="Right Arrow 6"/>
          <p:cNvSpPr/>
          <p:nvPr/>
        </p:nvSpPr>
        <p:spPr>
          <a:xfrm rot="21400819">
            <a:off x="4623880" y="4862512"/>
            <a:ext cx="1123950" cy="4095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092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43200" y="160088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600" dirty="0" smtClean="0">
                <a:solidFill>
                  <a:schemeClr val="tx1"/>
                </a:solidFill>
              </a:rPr>
              <a:t>Where should we use capital</a:t>
            </a:r>
            <a:br>
              <a:rPr lang="en-GB" altLang="en-US" sz="3600" dirty="0" smtClean="0">
                <a:solidFill>
                  <a:schemeClr val="tx1"/>
                </a:solidFill>
              </a:rPr>
            </a:br>
            <a:r>
              <a:rPr lang="en-GB" altLang="en-US" sz="3600" dirty="0" smtClean="0">
                <a:solidFill>
                  <a:schemeClr val="tx1"/>
                </a:solidFill>
              </a:rPr>
              <a:t> letters in our writing?</a:t>
            </a:r>
            <a:endParaRPr lang="en-GB" alt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39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8124" y="743635"/>
            <a:ext cx="78390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800" dirty="0" smtClean="0">
                <a:solidFill>
                  <a:schemeClr val="tx1"/>
                </a:solidFill>
              </a:rPr>
              <a:t>Capital letters are always</a:t>
            </a:r>
            <a:r>
              <a:rPr lang="en-GB" altLang="en-US" sz="2800" dirty="0"/>
              <a:t> </a:t>
            </a:r>
            <a:r>
              <a:rPr lang="en-GB" altLang="en-US" sz="2800" dirty="0" smtClean="0">
                <a:solidFill>
                  <a:schemeClr val="tx1"/>
                </a:solidFill>
              </a:rPr>
              <a:t>used to start sentences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8124" y="2790825"/>
            <a:ext cx="74390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Can you tell me a sentence for this picture?</a:t>
            </a: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6229350" y="6172200"/>
            <a:ext cx="5819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Where would you use a capital letter?</a:t>
            </a:r>
            <a:endParaRPr lang="en-GB" sz="2800" dirty="0"/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4B386850-EF20-44CC-A36C-5D77C33CF9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43"/>
          <a:stretch>
            <a:fillRect/>
          </a:stretch>
        </p:blipFill>
        <p:spPr bwMode="auto">
          <a:xfrm>
            <a:off x="7677149" y="1619265"/>
            <a:ext cx="358140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681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eeling tired all the time while working from home? Us to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04" r="25494"/>
          <a:stretch/>
        </p:blipFill>
        <p:spPr bwMode="auto">
          <a:xfrm>
            <a:off x="8477250" y="0"/>
            <a:ext cx="3714750" cy="382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38124" y="743635"/>
            <a:ext cx="78390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800" dirty="0" smtClean="0">
                <a:solidFill>
                  <a:schemeClr val="tx1"/>
                </a:solidFill>
              </a:rPr>
              <a:t>Capital letters are always</a:t>
            </a:r>
            <a:r>
              <a:rPr lang="en-GB" altLang="en-US" sz="2800" dirty="0"/>
              <a:t> </a:t>
            </a:r>
            <a:r>
              <a:rPr lang="en-GB" altLang="en-US" sz="2800" dirty="0" smtClean="0">
                <a:solidFill>
                  <a:schemeClr val="tx1"/>
                </a:solidFill>
              </a:rPr>
              <a:t>used to start sentences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8124" y="2790825"/>
            <a:ext cx="74390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Can you tell me a sentence for this picture?</a:t>
            </a: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6229350" y="6172200"/>
            <a:ext cx="5819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Where would you use a capital letter?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7389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7008" y="282059"/>
            <a:ext cx="27126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3200" dirty="0" smtClean="0">
                <a:latin typeface="Twinkl" pitchFamily="2" charset="0"/>
                <a:ea typeface="Sassoon Infant Rg" panose="02000503030000020003" pitchFamily="50" charset="0"/>
                <a:cs typeface="Arial" panose="020B0604020202020204" pitchFamily="34" charset="0"/>
              </a:rPr>
              <a:t>Proper Nouns</a:t>
            </a:r>
            <a:endParaRPr lang="en-GB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428625" y="1219035"/>
            <a:ext cx="58769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What are proper nouns?</a:t>
            </a: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3548062" y="1764810"/>
            <a:ext cx="55149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en-US" sz="2400" dirty="0" smtClean="0">
                <a:solidFill>
                  <a:schemeClr val="tx1"/>
                </a:solidFill>
                <a:cs typeface="Arial" panose="020B0604020202020204" pitchFamily="34" charset="0"/>
              </a:rPr>
              <a:t>Proper nouns are naming words for individual people, places, days  of the week and months of the year.</a:t>
            </a:r>
            <a:endParaRPr lang="en-US" altLang="en-US" sz="240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95700" y="3501509"/>
            <a:ext cx="56080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sz="2800" dirty="0" smtClean="0">
                <a:solidFill>
                  <a:srgbClr val="FF0000"/>
                </a:solidFill>
                <a:cs typeface="Arial" panose="020B0604020202020204" pitchFamily="34" charset="0"/>
              </a:rPr>
              <a:t>Proper nouns all need capital letters.</a:t>
            </a:r>
            <a:r>
              <a:rPr lang="en-GB" altLang="en-US" sz="28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endParaRPr lang="en-GB" altLang="en-US" sz="2800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FEC432EC-C231-4925-8EB9-2FC9EECD0A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5388090"/>
              </p:ext>
            </p:extLst>
          </p:nvPr>
        </p:nvGraphicFramePr>
        <p:xfrm>
          <a:off x="3695700" y="4480443"/>
          <a:ext cx="4891088" cy="21946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445544">
                  <a:extLst>
                    <a:ext uri="{9D8B030D-6E8A-4147-A177-3AD203B41FA5}">
                      <a16:colId xmlns:a16="http://schemas.microsoft.com/office/drawing/2014/main" xmlns="" val="3598093092"/>
                    </a:ext>
                  </a:extLst>
                </a:gridCol>
                <a:gridCol w="2445544">
                  <a:extLst>
                    <a:ext uri="{9D8B030D-6E8A-4147-A177-3AD203B41FA5}">
                      <a16:colId xmlns:a16="http://schemas.microsoft.com/office/drawing/2014/main" xmlns="" val="110010475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Common Nouns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Proper Nouns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xmlns="" val="1119590798"/>
                  </a:ext>
                </a:extLst>
              </a:tr>
              <a:tr h="3645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girl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/>
                        <a:t>Lisa</a:t>
                      </a:r>
                      <a:endParaRPr lang="en-GB" sz="1800" dirty="0"/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xmlns="" val="2235922714"/>
                  </a:ext>
                </a:extLst>
              </a:tr>
              <a:tr h="3645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country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/>
                        <a:t>Egypt</a:t>
                      </a:r>
                      <a:endParaRPr lang="en-GB" sz="1800" dirty="0"/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xmlns="" val="3702718912"/>
                  </a:ext>
                </a:extLst>
              </a:tr>
              <a:tr h="3645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city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/>
                        <a:t>Leeds</a:t>
                      </a:r>
                      <a:endParaRPr lang="en-GB" sz="1800" dirty="0"/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xmlns="" val="3467592544"/>
                  </a:ext>
                </a:extLst>
              </a:tr>
              <a:tr h="3645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football</a:t>
                      </a:r>
                      <a:r>
                        <a:rPr lang="en-GB" sz="1800" baseline="0" dirty="0"/>
                        <a:t> team </a:t>
                      </a:r>
                      <a:endParaRPr lang="en-GB" sz="1800" dirty="0"/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Nottingham Forest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xmlns="" val="3980257638"/>
                  </a:ext>
                </a:extLst>
              </a:tr>
              <a:tr h="3645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day/month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Monday/September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xmlns="" val="22455835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6926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14675" y="1277035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000" dirty="0" smtClean="0">
                <a:solidFill>
                  <a:schemeClr val="tx1"/>
                </a:solidFill>
              </a:rPr>
              <a:t>When we are writing about ourselves we use the </a:t>
            </a:r>
          </a:p>
          <a:p>
            <a:pPr algn="ctr">
              <a:spcBef>
                <a:spcPct val="0"/>
              </a:spcBef>
            </a:pPr>
            <a:r>
              <a:rPr lang="en-GB" altLang="en-US" sz="2000" dirty="0" smtClean="0">
                <a:solidFill>
                  <a:schemeClr val="tx1"/>
                </a:solidFill>
              </a:rPr>
              <a:t>personal pronoun ‘I’</a:t>
            </a:r>
            <a:endParaRPr lang="en-GB" altLang="en-US" sz="200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3088" y="453509"/>
            <a:ext cx="41440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2800" dirty="0" smtClean="0">
                <a:latin typeface="Twinkl" pitchFamily="2" charset="0"/>
              </a:rPr>
              <a:t>The Personal Pronoun ‘I’</a:t>
            </a: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3766543" y="4749284"/>
            <a:ext cx="52113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 smtClean="0">
                <a:solidFill>
                  <a:schemeClr val="tx1"/>
                </a:solidFill>
              </a:rPr>
              <a:t>The personal pronoun ‘I’ always needs a capital letter.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5122" name="Picture 2" descr="Letter I girl stock vector. Illustration of lifestyle - 352743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9"/>
          <a:stretch/>
        </p:blipFill>
        <p:spPr bwMode="auto">
          <a:xfrm>
            <a:off x="5211953" y="2190765"/>
            <a:ext cx="1901444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471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9550" y="257175"/>
            <a:ext cx="635317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Task – In your Home learning books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2962275" y="970462"/>
            <a:ext cx="64198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400" dirty="0" smtClean="0">
                <a:solidFill>
                  <a:schemeClr val="tx1"/>
                </a:solidFill>
              </a:rPr>
              <a:t>Can you spot the proper nouns and the personal pronoun </a:t>
            </a:r>
            <a:r>
              <a:rPr lang="en-GB" altLang="en-US" sz="2400" dirty="0" smtClean="0"/>
              <a:t>‘I’ </a:t>
            </a:r>
            <a:r>
              <a:rPr lang="en-GB" altLang="en-US" sz="2400" dirty="0" smtClean="0">
                <a:solidFill>
                  <a:schemeClr val="tx1"/>
                </a:solidFill>
              </a:rPr>
              <a:t>in these sentences and add </a:t>
            </a:r>
          </a:p>
          <a:p>
            <a:pPr algn="ctr">
              <a:spcBef>
                <a:spcPct val="0"/>
              </a:spcBef>
            </a:pPr>
            <a:r>
              <a:rPr lang="en-GB" altLang="en-US" sz="2400" dirty="0" smtClean="0">
                <a:solidFill>
                  <a:schemeClr val="tx1"/>
                </a:solidFill>
              </a:rPr>
              <a:t>capital letters to the beginning of them? </a:t>
            </a:r>
            <a:endParaRPr lang="en-GB" altLang="en-US" sz="24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9550" y="3004185"/>
            <a:ext cx="48754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 smtClean="0"/>
              <a:t>martin</a:t>
            </a:r>
            <a:r>
              <a:rPr lang="en-GB" altLang="en-US" dirty="0" smtClean="0">
                <a:solidFill>
                  <a:schemeClr val="tx1"/>
                </a:solidFill>
              </a:rPr>
              <a:t> and </a:t>
            </a:r>
            <a:r>
              <a:rPr lang="en-GB" altLang="en-US" dirty="0" err="1" smtClean="0">
                <a:solidFill>
                  <a:schemeClr val="tx1"/>
                </a:solidFill>
              </a:rPr>
              <a:t>susan</a:t>
            </a:r>
            <a:r>
              <a:rPr lang="en-GB" altLang="en-US" dirty="0" smtClean="0">
                <a:solidFill>
                  <a:schemeClr val="tx1"/>
                </a:solidFill>
              </a:rPr>
              <a:t> went to </a:t>
            </a:r>
            <a:r>
              <a:rPr lang="en-GB" altLang="en-US" dirty="0" err="1" smtClean="0">
                <a:solidFill>
                  <a:schemeClr val="tx1"/>
                </a:solidFill>
              </a:rPr>
              <a:t>egypt</a:t>
            </a:r>
            <a:r>
              <a:rPr lang="en-GB" altLang="en-US" dirty="0" smtClean="0">
                <a:solidFill>
                  <a:schemeClr val="tx1"/>
                </a:solidFill>
              </a:rPr>
              <a:t> for their holidays.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7BC05416-C2B4-4A78-B8DE-A7D700BB7D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655128"/>
            <a:ext cx="3495675" cy="422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+mn-lt"/>
                <a:ea typeface="SimSun" panose="02010600030101010101" pitchFamily="2" charset="-122"/>
              </a:rPr>
              <a:t>owen</a:t>
            </a:r>
            <a:r>
              <a:rPr lang="en-GB" altLang="en-US" dirty="0">
                <a:solidFill>
                  <a:schemeClr val="tx1"/>
                </a:solidFill>
                <a:latin typeface="+mn-lt"/>
                <a:ea typeface="SimSun" panose="02010600030101010101" pitchFamily="2" charset="-122"/>
              </a:rPr>
              <a:t> supports </a:t>
            </a:r>
            <a:r>
              <a:rPr lang="en-GB" altLang="en-US" dirty="0" err="1" smtClean="0">
                <a:solidFill>
                  <a:schemeClr val="tx1"/>
                </a:solidFill>
                <a:latin typeface="+mn-lt"/>
                <a:ea typeface="SimSun" panose="02010600030101010101" pitchFamily="2" charset="-122"/>
              </a:rPr>
              <a:t>greece</a:t>
            </a:r>
            <a:r>
              <a:rPr lang="en-GB" altLang="en-US" dirty="0" smtClean="0">
                <a:solidFill>
                  <a:schemeClr val="tx1"/>
                </a:solidFill>
                <a:latin typeface="+mn-lt"/>
                <a:ea typeface="SimSun" panose="02010600030101010101" pitchFamily="2" charset="-122"/>
              </a:rPr>
              <a:t> united </a:t>
            </a:r>
            <a:r>
              <a:rPr lang="en-GB" altLang="en-US" dirty="0">
                <a:solidFill>
                  <a:schemeClr val="tx1"/>
                </a:solidFill>
                <a:latin typeface="+mn-lt"/>
                <a:ea typeface="SimSun" panose="02010600030101010101" pitchFamily="2" charset="-122"/>
              </a:rPr>
              <a:t>fc.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9549" y="4320957"/>
            <a:ext cx="4791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on </a:t>
            </a:r>
            <a:r>
              <a:rPr lang="en-GB" dirty="0" err="1" smtClean="0"/>
              <a:t>monday</a:t>
            </a:r>
            <a:r>
              <a:rPr lang="en-GB" dirty="0" smtClean="0"/>
              <a:t>, we are going to see the pharaoh.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09550" y="4981754"/>
            <a:ext cx="5881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i</a:t>
            </a:r>
            <a:r>
              <a:rPr lang="en-GB" dirty="0"/>
              <a:t> </a:t>
            </a:r>
            <a:r>
              <a:rPr lang="en-GB" dirty="0" smtClean="0"/>
              <a:t>am going to </a:t>
            </a:r>
            <a:r>
              <a:rPr lang="en-GB" dirty="0" err="1" smtClean="0"/>
              <a:t>egypt</a:t>
            </a:r>
            <a:r>
              <a:rPr lang="en-GB" dirty="0" smtClean="0"/>
              <a:t> for two weeks in </a:t>
            </a:r>
            <a:r>
              <a:rPr lang="en-GB" dirty="0" err="1" smtClean="0"/>
              <a:t>june</a:t>
            </a:r>
            <a:r>
              <a:rPr lang="en-GB" dirty="0" smtClean="0"/>
              <a:t> this year. 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8902238" y="2908646"/>
            <a:ext cx="2659831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en-GB" altLang="en-US" dirty="0">
                <a:ea typeface="Sassoon Infant Rg" panose="02000503030000020003" pitchFamily="50" charset="0"/>
                <a:cs typeface="Sassoon Infant Rg" panose="02000503030000020003" pitchFamily="50" charset="0"/>
              </a:rPr>
              <a:t>it is always </a:t>
            </a:r>
            <a:r>
              <a:rPr lang="en-GB" altLang="en-US" dirty="0" smtClean="0">
                <a:ea typeface="Sassoon Infant Rg" panose="02000503030000020003" pitchFamily="50" charset="0"/>
                <a:cs typeface="Sassoon Infant Rg" panose="02000503030000020003" pitchFamily="50" charset="0"/>
              </a:rPr>
              <a:t>sunny </a:t>
            </a:r>
            <a:r>
              <a:rPr lang="en-GB" altLang="en-US" dirty="0">
                <a:ea typeface="Sassoon Infant Rg" panose="02000503030000020003" pitchFamily="50" charset="0"/>
                <a:cs typeface="Sassoon Infant Rg" panose="02000503030000020003" pitchFamily="50" charset="0"/>
              </a:rPr>
              <a:t>in </a:t>
            </a:r>
            <a:r>
              <a:rPr lang="en-GB" altLang="en-US" dirty="0" err="1" smtClean="0">
                <a:ea typeface="Sassoon Infant Rg" panose="02000503030000020003" pitchFamily="50" charset="0"/>
                <a:cs typeface="Sassoon Infant Rg" panose="02000503030000020003" pitchFamily="50" charset="0"/>
              </a:rPr>
              <a:t>egypt</a:t>
            </a:r>
            <a:r>
              <a:rPr lang="en-GB" altLang="en-US" dirty="0" smtClean="0">
                <a:ea typeface="Sassoon Infant Rg" panose="02000503030000020003" pitchFamily="50" charset="0"/>
                <a:cs typeface="Sassoon Infant Rg" panose="02000503030000020003" pitchFamily="50" charset="0"/>
              </a:rPr>
              <a:t>.</a:t>
            </a:r>
            <a:endParaRPr lang="en-GB" altLang="en-US" dirty="0">
              <a:ea typeface="Sassoon Infant Rg" panose="02000503030000020003" pitchFamily="50" charset="0"/>
              <a:cs typeface="Sassoon Infant Rg" panose="02000503030000020003" pitchFamily="50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950658" y="4320957"/>
            <a:ext cx="48629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dirty="0" smtClean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Pharaoh </a:t>
            </a:r>
            <a:r>
              <a:rPr lang="en-GB" altLang="en-US" dirty="0" err="1" smtClean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amasis</a:t>
            </a:r>
            <a:r>
              <a:rPr lang="en-GB" altLang="en-US" dirty="0" smtClean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was sitting on his throne in </a:t>
            </a:r>
            <a:r>
              <a:rPr lang="en-GB" altLang="en-US" dirty="0" err="1" smtClean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egypt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035573" y="4843255"/>
            <a:ext cx="4957319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en-GB" altLang="en-US" dirty="0" smtClean="0">
                <a:ea typeface="Sassoon Infant Rg" panose="02000503030000020003" pitchFamily="50" charset="0"/>
                <a:cs typeface="Sassoon Infant Rg" panose="02000503030000020003" pitchFamily="50" charset="0"/>
              </a:rPr>
              <a:t>the servant girls teased </a:t>
            </a:r>
            <a:r>
              <a:rPr lang="en-GB" altLang="en-US" dirty="0" err="1" smtClean="0">
                <a:ea typeface="Sassoon Infant Rg" panose="02000503030000020003" pitchFamily="50" charset="0"/>
                <a:cs typeface="Sassoon Infant Rg" panose="02000503030000020003" pitchFamily="50" charset="0"/>
              </a:rPr>
              <a:t>rodophis</a:t>
            </a:r>
            <a:r>
              <a:rPr lang="en-GB" altLang="en-US" dirty="0" smtClean="0">
                <a:ea typeface="Sassoon Infant Rg" panose="02000503030000020003" pitchFamily="50" charset="0"/>
                <a:cs typeface="Sassoon Infant Rg" panose="02000503030000020003" pitchFamily="50" charset="0"/>
              </a:rPr>
              <a:t> down by the river</a:t>
            </a:r>
            <a:endParaRPr lang="en-GB" altLang="en-US" dirty="0">
              <a:ea typeface="Sassoon Infant Rg" panose="02000503030000020003" pitchFamily="50" charset="0"/>
              <a:cs typeface="Sassoon Infant Rg" panose="02000503030000020003" pitchFamily="50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583975" y="3690476"/>
            <a:ext cx="52418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dirty="0" err="1" smtClean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rodophis</a:t>
            </a:r>
            <a:r>
              <a:rPr lang="en-GB" altLang="en-US" dirty="0" smtClean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and </a:t>
            </a:r>
            <a:r>
              <a:rPr lang="en-GB" altLang="en-US" dirty="0" err="1" smtClean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charaxos</a:t>
            </a:r>
            <a:r>
              <a:rPr lang="en-GB" altLang="en-US" dirty="0" smtClean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went to the shops in </a:t>
            </a:r>
            <a:r>
              <a:rPr lang="en-GB" altLang="en-US" dirty="0" err="1" smtClean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memphis</a:t>
            </a:r>
            <a:r>
              <a:rPr lang="en-GB" altLang="en-US" dirty="0" smtClean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.</a:t>
            </a:r>
            <a:endParaRPr lang="en-GB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5819775" y="2667000"/>
            <a:ext cx="9525" cy="35242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 descr="New discovery throws light on mystery of pyramids' construction | Egypt |  The Guardian">
            <a:extLst>
              <a:ext uri="{FF2B5EF4-FFF2-40B4-BE49-F238E27FC236}">
                <a16:creationId xmlns:a16="http://schemas.microsoft.com/office/drawing/2014/main" xmlns="" id="{73BFB919-1D26-4CF8-8D7A-991964FAB6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1928" y="-334"/>
            <a:ext cx="2894833" cy="217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8747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9550" y="276225"/>
            <a:ext cx="6238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Year 4</a:t>
            </a:r>
            <a:endParaRPr lang="en-GB" sz="3600" dirty="0"/>
          </a:p>
        </p:txBody>
      </p:sp>
      <p:sp>
        <p:nvSpPr>
          <p:cNvPr id="3" name="Rectangle 2"/>
          <p:cNvSpPr/>
          <p:nvPr/>
        </p:nvSpPr>
        <p:spPr>
          <a:xfrm>
            <a:off x="209550" y="1234559"/>
            <a:ext cx="104883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/>
              <a:t>Year 4 – Can I use fronted adverbials accurately in my writing?</a:t>
            </a:r>
          </a:p>
        </p:txBody>
      </p:sp>
      <p:sp>
        <p:nvSpPr>
          <p:cNvPr id="4" name="Rectangle 3"/>
          <p:cNvSpPr/>
          <p:nvPr/>
        </p:nvSpPr>
        <p:spPr>
          <a:xfrm>
            <a:off x="331398" y="400250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 action="ppaction://hlinksldjump"/>
              </a:rPr>
              <a:t>https://www.bbc.co.uk/bitesize/topics/zwwp8mn/articles/zp937p3#:~:text=A%20fronted%20adverbial%20is%20when,today'%20is%20a%20fronted%20adverbial.</a:t>
            </a:r>
            <a:endParaRPr lang="en-GB" dirty="0"/>
          </a:p>
        </p:txBody>
      </p:sp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98" y="1819334"/>
            <a:ext cx="2734574" cy="18230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246189" y="4002505"/>
            <a:ext cx="37093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Click on this website link to watch a short video on fronted adverbials.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758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1230" y="490600"/>
            <a:ext cx="109958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An adverbial is a word, phrase or clause that is used, like an adverb, to modify a verb or a clause. Adverbs can be used as adverbials, but many other types of words, phrases and clauses can be used in this way, including prepositional phrases and subordinate clauses. </a:t>
            </a:r>
          </a:p>
        </p:txBody>
      </p:sp>
      <p:sp>
        <p:nvSpPr>
          <p:cNvPr id="3" name="Rectangle 2"/>
          <p:cNvSpPr/>
          <p:nvPr/>
        </p:nvSpPr>
        <p:spPr>
          <a:xfrm>
            <a:off x="641230" y="1889511"/>
            <a:ext cx="109958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When an adverbial is used at the beginning of a sentence, they are often called ‘fronted adverbials’.</a:t>
            </a:r>
          </a:p>
        </p:txBody>
      </p:sp>
      <p:pic>
        <p:nvPicPr>
          <p:cNvPr id="4" name="Picture 2" descr="Fronted adverbials explained for parents | Fronted adverbials KS2 |  TheSchoolRu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596" y="3140015"/>
            <a:ext cx="5248031" cy="2311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4246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92374" y="1597947"/>
            <a:ext cx="958969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the </a:t>
            </a:r>
            <a:r>
              <a:rPr lang="en-GB" altLang="en-US" dirty="0">
                <a:solidFill>
                  <a:srgbClr val="FFFF00"/>
                </a:solidFill>
                <a:latin typeface="Twinkl SemiBold" pitchFamily="2" charset="0"/>
              </a:rPr>
              <a:t>time</a:t>
            </a:r>
            <a:r>
              <a:rPr lang="en-GB" altLang="en-US" dirty="0"/>
              <a:t> something happens, 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e.g. </a:t>
            </a:r>
            <a:r>
              <a:rPr lang="en-GB" altLang="en-US" b="1" dirty="0">
                <a:solidFill>
                  <a:srgbClr val="013F7C"/>
                </a:solidFill>
              </a:rPr>
              <a:t>Before sunrise, </a:t>
            </a:r>
            <a:r>
              <a:rPr lang="en-GB" altLang="en-US" dirty="0"/>
              <a:t>Darius crept into the beast’s cave.</a:t>
            </a:r>
          </a:p>
          <a:p>
            <a:pPr>
              <a:spcBef>
                <a:spcPct val="0"/>
              </a:spcBef>
            </a:pPr>
            <a:endParaRPr lang="en-GB" altLang="en-US" sz="1100" dirty="0"/>
          </a:p>
          <a:p>
            <a:pPr>
              <a:spcBef>
                <a:spcPct val="0"/>
              </a:spcBef>
            </a:pPr>
            <a:r>
              <a:rPr lang="en-GB" altLang="en-US" dirty="0"/>
              <a:t>the </a:t>
            </a:r>
            <a:r>
              <a:rPr lang="en-GB" altLang="en-US" dirty="0">
                <a:solidFill>
                  <a:schemeClr val="accent2"/>
                </a:solidFill>
                <a:latin typeface="Twinkl SemiBold" pitchFamily="2" charset="0"/>
              </a:rPr>
              <a:t>frequency</a:t>
            </a:r>
            <a:r>
              <a:rPr lang="en-GB" altLang="en-US" dirty="0"/>
              <a:t> (how often) something happens, 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e.g. </a:t>
            </a:r>
            <a:r>
              <a:rPr lang="en-GB" altLang="en-US" b="1" dirty="0">
                <a:solidFill>
                  <a:srgbClr val="013F7C"/>
                </a:solidFill>
              </a:rPr>
              <a:t>Every so often,</a:t>
            </a:r>
            <a:r>
              <a:rPr lang="en-GB" altLang="en-US" dirty="0">
                <a:solidFill>
                  <a:srgbClr val="013F7C"/>
                </a:solidFill>
              </a:rPr>
              <a:t> </a:t>
            </a:r>
            <a:r>
              <a:rPr lang="en-GB" altLang="en-US" dirty="0"/>
              <a:t>Darius could hear the beast’s ferocious snore.</a:t>
            </a:r>
          </a:p>
          <a:p>
            <a:pPr>
              <a:spcBef>
                <a:spcPct val="0"/>
              </a:spcBef>
            </a:pPr>
            <a:endParaRPr lang="en-GB" altLang="en-US" sz="1100" dirty="0"/>
          </a:p>
          <a:p>
            <a:pPr>
              <a:spcBef>
                <a:spcPct val="0"/>
              </a:spcBef>
            </a:pPr>
            <a:r>
              <a:rPr lang="en-GB" altLang="en-US" dirty="0"/>
              <a:t>the </a:t>
            </a:r>
            <a:r>
              <a:rPr lang="en-GB" altLang="en-US" dirty="0">
                <a:solidFill>
                  <a:srgbClr val="C00000"/>
                </a:solidFill>
                <a:latin typeface="Twinkl SemiBold" pitchFamily="2" charset="0"/>
              </a:rPr>
              <a:t>place</a:t>
            </a:r>
            <a:r>
              <a:rPr lang="en-GB" altLang="en-US" dirty="0"/>
              <a:t> something happens, 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e.g. </a:t>
            </a:r>
            <a:r>
              <a:rPr lang="en-GB" altLang="en-US" b="1" dirty="0">
                <a:solidFill>
                  <a:srgbClr val="013F7C"/>
                </a:solidFill>
              </a:rPr>
              <a:t>At the back of the cave, </a:t>
            </a:r>
            <a:r>
              <a:rPr lang="en-GB" altLang="en-US" dirty="0"/>
              <a:t>the terrifying creature began to stir.</a:t>
            </a:r>
          </a:p>
          <a:p>
            <a:pPr>
              <a:spcBef>
                <a:spcPct val="0"/>
              </a:spcBef>
            </a:pPr>
            <a:endParaRPr lang="en-GB" altLang="en-US" sz="1100" dirty="0"/>
          </a:p>
          <a:p>
            <a:pPr>
              <a:spcBef>
                <a:spcPct val="0"/>
              </a:spcBef>
            </a:pPr>
            <a:r>
              <a:rPr lang="en-GB" altLang="en-US" dirty="0"/>
              <a:t>the </a:t>
            </a:r>
            <a:r>
              <a:rPr lang="en-GB" altLang="en-US" dirty="0">
                <a:solidFill>
                  <a:srgbClr val="7030A0"/>
                </a:solidFill>
                <a:latin typeface="Twinkl SemiBold" pitchFamily="2" charset="0"/>
              </a:rPr>
              <a:t>manner</a:t>
            </a:r>
            <a:r>
              <a:rPr lang="en-GB" altLang="en-US" dirty="0"/>
              <a:t> something happens, 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e.g. </a:t>
            </a:r>
            <a:r>
              <a:rPr lang="en-GB" altLang="en-US" b="1" dirty="0">
                <a:solidFill>
                  <a:srgbClr val="013F7C"/>
                </a:solidFill>
              </a:rPr>
              <a:t>As quick as a flash, </a:t>
            </a:r>
            <a:r>
              <a:rPr lang="en-GB" altLang="en-US" dirty="0"/>
              <a:t>Darius bounded behind a nearby rock.</a:t>
            </a:r>
          </a:p>
          <a:p>
            <a:pPr>
              <a:spcBef>
                <a:spcPct val="0"/>
              </a:spcBef>
            </a:pPr>
            <a:endParaRPr lang="en-GB" altLang="en-US" sz="1100" dirty="0"/>
          </a:p>
          <a:p>
            <a:pPr>
              <a:spcBef>
                <a:spcPct val="0"/>
              </a:spcBef>
            </a:pPr>
            <a:r>
              <a:rPr lang="en-GB" altLang="en-US" dirty="0"/>
              <a:t>the </a:t>
            </a:r>
            <a:r>
              <a:rPr lang="en-GB" altLang="en-US" dirty="0">
                <a:solidFill>
                  <a:srgbClr val="00B050"/>
                </a:solidFill>
                <a:latin typeface="Twinkl SemiBold" pitchFamily="2" charset="0"/>
              </a:rPr>
              <a:t>possibility</a:t>
            </a:r>
            <a:r>
              <a:rPr lang="en-GB" altLang="en-US" dirty="0"/>
              <a:t> (how likely) something will/has happen(</a:t>
            </a:r>
            <a:r>
              <a:rPr lang="en-GB" altLang="en-US" dirty="0" err="1"/>
              <a:t>ed</a:t>
            </a:r>
            <a:r>
              <a:rPr lang="en-GB" altLang="en-US" dirty="0"/>
              <a:t>), 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e.g. </a:t>
            </a:r>
            <a:r>
              <a:rPr lang="en-GB" altLang="en-US" b="1" dirty="0">
                <a:solidFill>
                  <a:srgbClr val="013F7C"/>
                </a:solidFill>
              </a:rPr>
              <a:t>Almost certainly, </a:t>
            </a:r>
            <a:r>
              <a:rPr lang="en-GB" altLang="en-US" dirty="0"/>
              <a:t>the deadly beast would find Darius.</a:t>
            </a:r>
          </a:p>
        </p:txBody>
      </p:sp>
      <p:sp>
        <p:nvSpPr>
          <p:cNvPr id="3" name="Rectangle 2"/>
          <p:cNvSpPr/>
          <p:nvPr/>
        </p:nvSpPr>
        <p:spPr>
          <a:xfrm>
            <a:off x="2692374" y="440749"/>
            <a:ext cx="53235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400" dirty="0"/>
              <a:t>Fronted adverbials are used to describe…</a:t>
            </a:r>
          </a:p>
        </p:txBody>
      </p:sp>
      <p:pic>
        <p:nvPicPr>
          <p:cNvPr id="1026" name="Picture 2" descr="Fronted adverbials explained for parents | Fronted adverbials KS2 |  TheSchoolRu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2106" y="5304800"/>
            <a:ext cx="3525808" cy="1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6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20196" y="716318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/>
              <a:t>Did you notice how the fronted adverbials were punctuated?</a:t>
            </a:r>
          </a:p>
        </p:txBody>
      </p:sp>
      <p:sp>
        <p:nvSpPr>
          <p:cNvPr id="3" name="Rectangle 2"/>
          <p:cNvSpPr/>
          <p:nvPr/>
        </p:nvSpPr>
        <p:spPr>
          <a:xfrm>
            <a:off x="106392" y="2043832"/>
            <a:ext cx="118670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Every fronted adverbial word, phrase or clause needs to be followed by a comma to separate it from the main clause of the sentence. </a:t>
            </a:r>
            <a:endParaRPr lang="en-GB" altLang="en-US" dirty="0" smtClean="0"/>
          </a:p>
          <a:p>
            <a:pPr algn="ctr">
              <a:spcBef>
                <a:spcPct val="0"/>
              </a:spcBef>
            </a:pPr>
            <a:r>
              <a:rPr lang="en-GB" altLang="en-US" dirty="0" smtClean="0"/>
              <a:t>Where </a:t>
            </a:r>
            <a:r>
              <a:rPr lang="en-GB" altLang="en-US" dirty="0"/>
              <a:t>should the comma go in this fronted adverbial sentence?</a:t>
            </a:r>
          </a:p>
        </p:txBody>
      </p:sp>
      <p:sp>
        <p:nvSpPr>
          <p:cNvPr id="4" name="Rectangle 3"/>
          <p:cNvSpPr/>
          <p:nvPr/>
        </p:nvSpPr>
        <p:spPr>
          <a:xfrm>
            <a:off x="1733909" y="3463679"/>
            <a:ext cx="833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400" dirty="0">
                <a:latin typeface="Twinkl SemiBold" pitchFamily="2" charset="0"/>
              </a:rPr>
              <a:t>Slowly and carefully they released the </a:t>
            </a:r>
            <a:r>
              <a:rPr lang="en-GB" altLang="en-US" sz="2400" dirty="0" smtClean="0">
                <a:latin typeface="Twinkl SemiBold" pitchFamily="2" charset="0"/>
              </a:rPr>
              <a:t>juvenile </a:t>
            </a:r>
            <a:r>
              <a:rPr lang="en-GB" altLang="en-US" sz="2400" dirty="0">
                <a:latin typeface="Twinkl SemiBold" pitchFamily="2" charset="0"/>
              </a:rPr>
              <a:t>badger back into the wild.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0CE2A9F-BFCB-4A5C-99E5-FC965BC72F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2800" y="3463679"/>
            <a:ext cx="446087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013F7C"/>
                </a:solidFill>
              </a:rPr>
              <a:t>,</a:t>
            </a:r>
          </a:p>
        </p:txBody>
      </p:sp>
      <p:sp>
        <p:nvSpPr>
          <p:cNvPr id="6" name="Rectangle 10">
            <a:extLst>
              <a:ext uri="{FF2B5EF4-FFF2-40B4-BE49-F238E27FC236}">
                <a16:creationId xmlns="" xmlns:a16="http://schemas.microsoft.com/office/drawing/2014/main" id="{BFD93DED-612C-4CFC-9F35-3AA1C79741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8390" y="5654256"/>
            <a:ext cx="6823075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Does the fronted adverbial describe the time, frequency, manner, place or possibility of the action in the main clause?</a:t>
            </a:r>
          </a:p>
        </p:txBody>
      </p:sp>
      <p:sp>
        <p:nvSpPr>
          <p:cNvPr id="7" name="Oval 6">
            <a:extLst>
              <a:ext uri="{FF2B5EF4-FFF2-40B4-BE49-F238E27FC236}">
                <a16:creationId xmlns="" xmlns:a16="http://schemas.microsoft.com/office/drawing/2014/main" id="{93C191DC-9682-4CE5-ADBD-6469FB7E20E7}"/>
              </a:ext>
            </a:extLst>
          </p:cNvPr>
          <p:cNvSpPr/>
          <p:nvPr/>
        </p:nvSpPr>
        <p:spPr>
          <a:xfrm>
            <a:off x="8416415" y="5716857"/>
            <a:ext cx="1035050" cy="358775"/>
          </a:xfrm>
          <a:prstGeom prst="ellipse">
            <a:avLst/>
          </a:prstGeom>
          <a:noFill/>
          <a:ln w="28575">
            <a:solidFill>
              <a:srgbClr val="013F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229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>
            <a:extLst>
              <a:ext uri="{FF2B5EF4-FFF2-40B4-BE49-F238E27FC236}">
                <a16:creationId xmlns="" xmlns:a16="http://schemas.microsoft.com/office/drawing/2014/main" id="{332B5E3A-2807-4C0F-8823-86AF5E134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8586" y="554577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Where should the comma go in this fronted adverbial sentence?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F75F262A-C97B-4E15-A5A5-301B84D73C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2925" y="1990199"/>
            <a:ext cx="7640637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Twinkl SemiBold" pitchFamily="2" charset="0"/>
              </a:rPr>
              <a:t>On Tuesday Class 12 are visiting </a:t>
            </a:r>
            <a:br>
              <a:rPr lang="en-GB" altLang="en-US" sz="2800" dirty="0">
                <a:solidFill>
                  <a:schemeClr val="tx1"/>
                </a:solidFill>
                <a:latin typeface="Twinkl SemiBold" pitchFamily="2" charset="0"/>
              </a:rPr>
            </a:br>
            <a:r>
              <a:rPr lang="en-GB" altLang="en-US" sz="2800" dirty="0">
                <a:solidFill>
                  <a:schemeClr val="tx1"/>
                </a:solidFill>
                <a:latin typeface="Twinkl SemiBold" pitchFamily="2" charset="0"/>
              </a:rPr>
              <a:t>The Imperial War Museum.</a:t>
            </a:r>
          </a:p>
        </p:txBody>
      </p:sp>
      <p:sp>
        <p:nvSpPr>
          <p:cNvPr id="4" name="Rectangle 3"/>
          <p:cNvSpPr/>
          <p:nvPr/>
        </p:nvSpPr>
        <p:spPr>
          <a:xfrm>
            <a:off x="1667773" y="4011608"/>
            <a:ext cx="86235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Does the fronted adverbial describe the time, frequency, manner, place or possibility of the action in the main clause?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C76DED2-8302-4E66-96AA-E2C21C862D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4354" y="2032481"/>
            <a:ext cx="44767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013F7C"/>
                </a:solidFill>
              </a:rPr>
              <a:t>,</a:t>
            </a:r>
          </a:p>
        </p:txBody>
      </p:sp>
      <p:sp>
        <p:nvSpPr>
          <p:cNvPr id="6" name="Oval 5">
            <a:extLst>
              <a:ext uri="{FF2B5EF4-FFF2-40B4-BE49-F238E27FC236}">
                <a16:creationId xmlns="" xmlns:a16="http://schemas.microsoft.com/office/drawing/2014/main" id="{93816CB7-FC96-4EFB-8EF3-4CE656EE3945}"/>
              </a:ext>
            </a:extLst>
          </p:cNvPr>
          <p:cNvSpPr/>
          <p:nvPr/>
        </p:nvSpPr>
        <p:spPr>
          <a:xfrm>
            <a:off x="5563243" y="4011608"/>
            <a:ext cx="592137" cy="358775"/>
          </a:xfrm>
          <a:prstGeom prst="ellipse">
            <a:avLst/>
          </a:prstGeom>
          <a:noFill/>
          <a:ln w="28575">
            <a:solidFill>
              <a:srgbClr val="013F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397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15087" y="31087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Where should the comma go in this fronted adverbial sentence?</a:t>
            </a:r>
          </a:p>
        </p:txBody>
      </p:sp>
      <p:sp>
        <p:nvSpPr>
          <p:cNvPr id="3" name="Rectangle 2"/>
          <p:cNvSpPr/>
          <p:nvPr/>
        </p:nvSpPr>
        <p:spPr>
          <a:xfrm>
            <a:off x="698740" y="2148303"/>
            <a:ext cx="98513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600" dirty="0">
                <a:latin typeface="Twinkl SemiBold" pitchFamily="2" charset="0"/>
              </a:rPr>
              <a:t>Out in the field the horse and </a:t>
            </a:r>
            <a:br>
              <a:rPr lang="en-GB" altLang="en-US" sz="3600" dirty="0">
                <a:latin typeface="Twinkl SemiBold" pitchFamily="2" charset="0"/>
              </a:rPr>
            </a:br>
            <a:r>
              <a:rPr lang="en-GB" altLang="en-US" sz="3600" dirty="0">
                <a:latin typeface="Twinkl SemiBold" pitchFamily="2" charset="0"/>
              </a:rPr>
              <a:t>her new foal galloped.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06081CF4-BC58-4087-9FAE-9D0C8B8F16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9789" y="2086266"/>
            <a:ext cx="446087" cy="760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rgbClr val="013F7C"/>
                </a:solidFill>
              </a:rPr>
              <a:t>,</a:t>
            </a:r>
          </a:p>
        </p:txBody>
      </p:sp>
      <p:sp>
        <p:nvSpPr>
          <p:cNvPr id="5" name="Rectangle 4"/>
          <p:cNvSpPr/>
          <p:nvPr/>
        </p:nvSpPr>
        <p:spPr>
          <a:xfrm>
            <a:off x="1383102" y="5279691"/>
            <a:ext cx="91670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Does the fronted adverbial describe the time, frequency, manner, place or possibility of the action in the main clause?</a:t>
            </a:r>
          </a:p>
        </p:txBody>
      </p:sp>
      <p:sp>
        <p:nvSpPr>
          <p:cNvPr id="6" name="Oval 5">
            <a:extLst>
              <a:ext uri="{FF2B5EF4-FFF2-40B4-BE49-F238E27FC236}">
                <a16:creationId xmlns="" xmlns:a16="http://schemas.microsoft.com/office/drawing/2014/main" id="{B663FFD1-8451-43D9-98D8-B24ACBED0614}"/>
              </a:ext>
            </a:extLst>
          </p:cNvPr>
          <p:cNvSpPr/>
          <p:nvPr/>
        </p:nvSpPr>
        <p:spPr>
          <a:xfrm>
            <a:off x="7719534" y="5279691"/>
            <a:ext cx="708025" cy="346075"/>
          </a:xfrm>
          <a:prstGeom prst="ellipse">
            <a:avLst/>
          </a:prstGeom>
          <a:noFill/>
          <a:ln w="28575">
            <a:solidFill>
              <a:srgbClr val="013F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757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9086" y="181003"/>
            <a:ext cx="109095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800" spc="-40" dirty="0"/>
              <a:t>Can you spot the fronted adverbials in this piece of text? Do they describe the </a:t>
            </a:r>
            <a:r>
              <a:rPr lang="en-GB" sz="2800" b="1" spc="-40" dirty="0">
                <a:solidFill>
                  <a:srgbClr val="FFFF00"/>
                </a:solidFill>
              </a:rPr>
              <a:t>time</a:t>
            </a:r>
            <a:r>
              <a:rPr lang="en-GB" sz="2800" spc="-40" dirty="0"/>
              <a:t>, </a:t>
            </a:r>
            <a:r>
              <a:rPr lang="en-GB" sz="2800" b="1" spc="-40" dirty="0">
                <a:solidFill>
                  <a:schemeClr val="accent2"/>
                </a:solidFill>
              </a:rPr>
              <a:t>frequency</a:t>
            </a:r>
            <a:r>
              <a:rPr lang="en-GB" sz="2800" spc="-40" dirty="0"/>
              <a:t>, </a:t>
            </a:r>
            <a:r>
              <a:rPr lang="en-GB" sz="2800" b="1" spc="-40" dirty="0">
                <a:solidFill>
                  <a:srgbClr val="7030A0"/>
                </a:solidFill>
              </a:rPr>
              <a:t>manner</a:t>
            </a:r>
            <a:r>
              <a:rPr lang="en-GB" sz="2800" spc="-40" dirty="0"/>
              <a:t>, </a:t>
            </a:r>
            <a:r>
              <a:rPr lang="en-GB" sz="2800" b="1" spc="-40" dirty="0">
                <a:solidFill>
                  <a:srgbClr val="C00000"/>
                </a:solidFill>
              </a:rPr>
              <a:t>place</a:t>
            </a:r>
            <a:r>
              <a:rPr lang="en-GB" sz="2800" spc="-40" dirty="0"/>
              <a:t> or </a:t>
            </a:r>
            <a:r>
              <a:rPr lang="en-GB" sz="2800" b="1" spc="-40" dirty="0">
                <a:solidFill>
                  <a:srgbClr val="00B050"/>
                </a:solidFill>
              </a:rPr>
              <a:t>possibility</a:t>
            </a:r>
            <a:r>
              <a:rPr lang="en-GB" sz="2800" spc="-40" dirty="0"/>
              <a:t> of the action in the main clause?</a:t>
            </a:r>
          </a:p>
        </p:txBody>
      </p:sp>
      <p:sp>
        <p:nvSpPr>
          <p:cNvPr id="3" name="Rectangle 2"/>
          <p:cNvSpPr/>
          <p:nvPr/>
        </p:nvSpPr>
        <p:spPr>
          <a:xfrm>
            <a:off x="1024017" y="2112248"/>
            <a:ext cx="1040058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Against all the odds, </a:t>
            </a:r>
            <a:r>
              <a:rPr lang="en-GB" altLang="en-US" dirty="0" err="1" smtClean="0"/>
              <a:t>Rodophis</a:t>
            </a:r>
            <a:r>
              <a:rPr lang="en-GB" altLang="en-US" dirty="0" smtClean="0"/>
              <a:t> got to the river before the other slave girls found her. </a:t>
            </a:r>
            <a:r>
              <a:rPr lang="en-GB" altLang="en-US" dirty="0"/>
              <a:t>Back in the safety of </a:t>
            </a:r>
            <a:r>
              <a:rPr lang="en-GB" altLang="en-US" dirty="0" smtClean="0"/>
              <a:t>her animal friends, she </a:t>
            </a:r>
            <a:r>
              <a:rPr lang="en-GB" altLang="en-US" dirty="0"/>
              <a:t>removed </a:t>
            </a:r>
            <a:r>
              <a:rPr lang="en-GB" altLang="en-US" dirty="0" smtClean="0"/>
              <a:t>her shoes </a:t>
            </a:r>
            <a:r>
              <a:rPr lang="en-GB" altLang="en-US" dirty="0"/>
              <a:t>and began to </a:t>
            </a:r>
            <a:r>
              <a:rPr lang="en-GB" altLang="en-US" dirty="0" smtClean="0"/>
              <a:t>dance on the edge of the river. Suddenly</a:t>
            </a:r>
            <a:r>
              <a:rPr lang="en-GB" altLang="en-US" dirty="0"/>
              <a:t>, there was a loud </a:t>
            </a:r>
            <a:r>
              <a:rPr lang="en-GB" altLang="en-US" dirty="0" smtClean="0"/>
              <a:t>swoosh in the trees. </a:t>
            </a:r>
            <a:r>
              <a:rPr lang="en-GB" altLang="en-US" dirty="0"/>
              <a:t>The </a:t>
            </a:r>
            <a:r>
              <a:rPr lang="en-GB" altLang="en-US" dirty="0" smtClean="0"/>
              <a:t>falcon </a:t>
            </a:r>
            <a:r>
              <a:rPr lang="en-GB" altLang="en-US" dirty="0"/>
              <a:t>must have caught up with </a:t>
            </a:r>
            <a:r>
              <a:rPr lang="en-GB" altLang="en-US" dirty="0" smtClean="0"/>
              <a:t>her. </a:t>
            </a:r>
            <a:r>
              <a:rPr lang="en-GB" altLang="en-US" dirty="0"/>
              <a:t>Feeling intimidated, </a:t>
            </a:r>
            <a:r>
              <a:rPr lang="en-GB" altLang="en-US" dirty="0" err="1" smtClean="0"/>
              <a:t>Rodophis</a:t>
            </a:r>
            <a:r>
              <a:rPr lang="en-GB" altLang="en-US" dirty="0" smtClean="0"/>
              <a:t> </a:t>
            </a:r>
            <a:r>
              <a:rPr lang="en-GB" altLang="en-US" dirty="0"/>
              <a:t>quickly </a:t>
            </a:r>
            <a:r>
              <a:rPr lang="en-GB" altLang="en-US" dirty="0" smtClean="0"/>
              <a:t>ran towards her beautiful shoes. </a:t>
            </a:r>
            <a:r>
              <a:rPr lang="en-GB" altLang="en-US" dirty="0"/>
              <a:t>Almost certainly, the </a:t>
            </a:r>
            <a:r>
              <a:rPr lang="en-GB" altLang="en-US" dirty="0" smtClean="0"/>
              <a:t>falcon </a:t>
            </a:r>
            <a:r>
              <a:rPr lang="en-GB" altLang="en-US" dirty="0"/>
              <a:t>would </a:t>
            </a:r>
            <a:r>
              <a:rPr lang="en-GB" altLang="en-US" dirty="0" smtClean="0"/>
              <a:t>steal them from under her nose if se </a:t>
            </a:r>
            <a:r>
              <a:rPr lang="en-GB" altLang="en-US" dirty="0"/>
              <a:t>didn’t </a:t>
            </a:r>
            <a:r>
              <a:rPr lang="en-GB" altLang="en-US" dirty="0" smtClean="0"/>
              <a:t>get to the quickly enough. </a:t>
            </a:r>
            <a:r>
              <a:rPr lang="en-GB" altLang="en-US" dirty="0"/>
              <a:t>With a trembling </a:t>
            </a:r>
            <a:r>
              <a:rPr lang="en-GB" altLang="en-US" dirty="0" smtClean="0"/>
              <a:t>heart, she leaped forwards for them.  </a:t>
            </a:r>
            <a:endParaRPr lang="en-GB" altLang="en-US" dirty="0"/>
          </a:p>
          <a:p>
            <a:pPr>
              <a:spcBef>
                <a:spcPct val="0"/>
              </a:spcBef>
            </a:pPr>
            <a:r>
              <a:rPr lang="en-GB" altLang="en-US" dirty="0" smtClean="0"/>
              <a:t>She missed! </a:t>
            </a:r>
            <a:endParaRPr lang="en-GB" altLang="en-US" dirty="0"/>
          </a:p>
          <a:p>
            <a:pPr>
              <a:spcBef>
                <a:spcPct val="0"/>
              </a:spcBef>
            </a:pPr>
            <a:endParaRPr lang="en-GB" altLang="en-US" dirty="0"/>
          </a:p>
          <a:p>
            <a:pPr>
              <a:spcBef>
                <a:spcPct val="0"/>
              </a:spcBef>
            </a:pPr>
            <a:r>
              <a:rPr lang="en-GB" altLang="en-US" dirty="0"/>
              <a:t>Seconds later</a:t>
            </a:r>
            <a:r>
              <a:rPr lang="en-GB" altLang="en-US" dirty="0" smtClean="0"/>
              <a:t>, the falcon </a:t>
            </a:r>
            <a:r>
              <a:rPr lang="en-GB" altLang="en-US" dirty="0"/>
              <a:t>was in the air but something was wrong. </a:t>
            </a:r>
            <a:r>
              <a:rPr lang="en-GB" altLang="en-US" dirty="0" smtClean="0"/>
              <a:t>It’s claws couldn’t hold on any longer and the shoes began to slip. Squawking </a:t>
            </a:r>
            <a:r>
              <a:rPr lang="en-GB" altLang="en-US" dirty="0"/>
              <a:t>noisily, </a:t>
            </a:r>
            <a:r>
              <a:rPr lang="en-GB" altLang="en-US" dirty="0" smtClean="0"/>
              <a:t>the falcon released the shoes from its grip.  </a:t>
            </a:r>
            <a:r>
              <a:rPr lang="en-GB" altLang="en-US" dirty="0"/>
              <a:t>What was the </a:t>
            </a:r>
            <a:r>
              <a:rPr lang="en-GB" altLang="en-US" dirty="0" err="1" smtClean="0"/>
              <a:t>Rodophis</a:t>
            </a:r>
            <a:r>
              <a:rPr lang="en-GB" altLang="en-US" dirty="0" smtClean="0"/>
              <a:t> </a:t>
            </a:r>
            <a:r>
              <a:rPr lang="en-GB" altLang="en-US" dirty="0"/>
              <a:t>going to do?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3565" y="2277498"/>
            <a:ext cx="1120571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rgbClr val="00B050"/>
                </a:solidFill>
              </a:rPr>
              <a:t>Against all the odds</a:t>
            </a:r>
            <a:r>
              <a:rPr lang="en-GB" altLang="en-US" dirty="0"/>
              <a:t>, </a:t>
            </a:r>
            <a:r>
              <a:rPr lang="en-GB" altLang="en-US" dirty="0" err="1"/>
              <a:t>Rodophis</a:t>
            </a:r>
            <a:r>
              <a:rPr lang="en-GB" altLang="en-US" dirty="0"/>
              <a:t> got to the river before the other slave girls found </a:t>
            </a:r>
            <a:r>
              <a:rPr lang="en-GB" altLang="en-US" dirty="0" smtClean="0"/>
              <a:t>her. </a:t>
            </a:r>
            <a:r>
              <a:rPr lang="en-GB" altLang="en-US" dirty="0">
                <a:solidFill>
                  <a:srgbClr val="C00000"/>
                </a:solidFill>
              </a:rPr>
              <a:t>Back in the safety of </a:t>
            </a:r>
            <a:r>
              <a:rPr lang="en-GB" altLang="en-US" dirty="0" smtClean="0">
                <a:solidFill>
                  <a:srgbClr val="C00000"/>
                </a:solidFill>
              </a:rPr>
              <a:t>her animal friends</a:t>
            </a:r>
            <a:r>
              <a:rPr lang="en-GB" altLang="en-US" dirty="0" smtClean="0"/>
              <a:t>, </a:t>
            </a:r>
            <a:r>
              <a:rPr lang="en-GB" altLang="en-US" dirty="0"/>
              <a:t>she removed her shoes and began to dance on the edge of the river. </a:t>
            </a:r>
            <a:r>
              <a:rPr lang="en-GB" altLang="en-US" dirty="0" smtClean="0">
                <a:solidFill>
                  <a:srgbClr val="7030A0"/>
                </a:solidFill>
              </a:rPr>
              <a:t>Suddenly</a:t>
            </a:r>
            <a:r>
              <a:rPr lang="en-GB" altLang="en-US" dirty="0"/>
              <a:t>, there was a loud swoosh in the trees. The falcon must have caught up with her. </a:t>
            </a:r>
            <a:r>
              <a:rPr lang="en-GB" altLang="en-US" dirty="0" smtClean="0">
                <a:solidFill>
                  <a:srgbClr val="7030A0"/>
                </a:solidFill>
              </a:rPr>
              <a:t>Feeling </a:t>
            </a:r>
            <a:r>
              <a:rPr lang="en-GB" altLang="en-US" dirty="0">
                <a:solidFill>
                  <a:srgbClr val="7030A0"/>
                </a:solidFill>
              </a:rPr>
              <a:t>intimidated</a:t>
            </a:r>
            <a:r>
              <a:rPr lang="en-GB" altLang="en-US" dirty="0"/>
              <a:t>, </a:t>
            </a:r>
            <a:r>
              <a:rPr lang="en-GB" altLang="en-US" dirty="0" err="1"/>
              <a:t>Rodophis</a:t>
            </a:r>
            <a:r>
              <a:rPr lang="en-GB" altLang="en-US" dirty="0"/>
              <a:t> quickly ran towards her beautiful shoes.</a:t>
            </a:r>
            <a:r>
              <a:rPr lang="en-GB" altLang="en-US" dirty="0" smtClean="0"/>
              <a:t> </a:t>
            </a:r>
            <a:r>
              <a:rPr lang="en-GB" altLang="en-US" dirty="0">
                <a:solidFill>
                  <a:srgbClr val="00B050"/>
                </a:solidFill>
              </a:rPr>
              <a:t>Almost certainly</a:t>
            </a:r>
            <a:r>
              <a:rPr lang="en-GB" altLang="en-US" dirty="0"/>
              <a:t>, the falcon would steal them from under her nose if se didn’t get to the quickly enough. </a:t>
            </a:r>
            <a:r>
              <a:rPr lang="en-GB" altLang="en-US" dirty="0" smtClean="0">
                <a:solidFill>
                  <a:srgbClr val="7030A0"/>
                </a:solidFill>
              </a:rPr>
              <a:t>With </a:t>
            </a:r>
            <a:r>
              <a:rPr lang="en-GB" altLang="en-US" dirty="0">
                <a:solidFill>
                  <a:srgbClr val="7030A0"/>
                </a:solidFill>
              </a:rPr>
              <a:t>a trembling finger</a:t>
            </a:r>
            <a:r>
              <a:rPr lang="en-GB" altLang="en-US" dirty="0"/>
              <a:t>, she leaped forwards for them.  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She missed! </a:t>
            </a:r>
          </a:p>
          <a:p>
            <a:pPr>
              <a:spcBef>
                <a:spcPct val="0"/>
              </a:spcBef>
            </a:pPr>
            <a:endParaRPr lang="en-GB" altLang="en-US" dirty="0"/>
          </a:p>
          <a:p>
            <a:pPr>
              <a:spcBef>
                <a:spcPct val="0"/>
              </a:spcBef>
            </a:pPr>
            <a:r>
              <a:rPr lang="en-GB" altLang="en-US" dirty="0">
                <a:solidFill>
                  <a:srgbClr val="FFFF00"/>
                </a:solidFill>
              </a:rPr>
              <a:t>Seconds later</a:t>
            </a:r>
            <a:r>
              <a:rPr lang="en-GB" altLang="en-US" dirty="0"/>
              <a:t>, the falcon was in the air but something was wrong. It’s claws couldn’t hold on any longer and the shoes began to slip. Squawking noisily, </a:t>
            </a:r>
            <a:r>
              <a:rPr lang="en-GB" altLang="en-US" dirty="0" smtClean="0"/>
              <a:t>the </a:t>
            </a:r>
            <a:r>
              <a:rPr lang="en-GB" altLang="en-US" dirty="0"/>
              <a:t>falcon released the shoes from its grip.  What was the </a:t>
            </a:r>
            <a:r>
              <a:rPr lang="en-GB" altLang="en-US" dirty="0" err="1" smtClean="0"/>
              <a:t>Rodophis</a:t>
            </a:r>
            <a:r>
              <a:rPr lang="en-GB" altLang="en-US" dirty="0" smtClean="0"/>
              <a:t> </a:t>
            </a:r>
            <a:r>
              <a:rPr lang="en-GB" altLang="en-US" dirty="0"/>
              <a:t>going to do? </a:t>
            </a:r>
          </a:p>
          <a:p>
            <a:pPr>
              <a:spcBef>
                <a:spcPct val="0"/>
              </a:spcBef>
            </a:pPr>
            <a:endParaRPr lang="en-GB" altLang="en-US" dirty="0"/>
          </a:p>
        </p:txBody>
      </p:sp>
      <p:pic>
        <p:nvPicPr>
          <p:cNvPr id="5" name="Picture 4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8D7F63F5-CF80-47FF-8BC5-6462F4AE51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t="8126" r="5522" b="4708"/>
          <a:stretch/>
        </p:blipFill>
        <p:spPr>
          <a:xfrm>
            <a:off x="10143966" y="5237722"/>
            <a:ext cx="2048034" cy="1620278"/>
          </a:xfrm>
          <a:prstGeom prst="rect">
            <a:avLst/>
          </a:prstGeom>
        </p:spPr>
      </p:pic>
      <p:pic>
        <p:nvPicPr>
          <p:cNvPr id="6" name="Picture 5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8D7F63F5-CF80-47FF-8BC5-6462F4AE51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t="8126" r="5522" b="4708"/>
          <a:stretch/>
        </p:blipFill>
        <p:spPr>
          <a:xfrm>
            <a:off x="0" y="5237722"/>
            <a:ext cx="2048034" cy="1620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889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19200" y="517910"/>
            <a:ext cx="93309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800" dirty="0"/>
              <a:t>Using ISPACE can help you remember six different ways to create fronted adverbials...</a:t>
            </a:r>
            <a:endParaRPr lang="en-GB" sz="2800" spc="-40" dirty="0">
              <a:latin typeface="Twinkl SemiBold" pitchFamily="2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BF4EE832-DFD1-45CE-BE5B-C9ADCD20EB06}"/>
              </a:ext>
            </a:extLst>
          </p:cNvPr>
          <p:cNvGrpSpPr>
            <a:grpSpLocks/>
          </p:cNvGrpSpPr>
          <p:nvPr/>
        </p:nvGrpSpPr>
        <p:grpSpPr bwMode="auto">
          <a:xfrm rot="5400000">
            <a:off x="1382952" y="3940684"/>
            <a:ext cx="3443288" cy="550863"/>
            <a:chOff x="1339258" y="2641360"/>
            <a:chExt cx="6316101" cy="1009269"/>
          </a:xfrm>
        </p:grpSpPr>
        <p:pic>
          <p:nvPicPr>
            <p:cNvPr id="4" name="Picture 8">
              <a:extLst>
                <a:ext uri="{FF2B5EF4-FFF2-40B4-BE49-F238E27FC236}">
                  <a16:creationId xmlns="" xmlns:a16="http://schemas.microsoft.com/office/drawing/2014/main" id="{936D04B3-CADF-49CB-90E4-EFEDE3A8F65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2404642" y="2665885"/>
              <a:ext cx="1009269" cy="960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9">
              <a:extLst>
                <a:ext uri="{FF2B5EF4-FFF2-40B4-BE49-F238E27FC236}">
                  <a16:creationId xmlns="" xmlns:a16="http://schemas.microsoft.com/office/drawing/2014/main" id="{DD73DC54-2872-45C2-9827-AFC4026D9C3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515375" y="2665884"/>
              <a:ext cx="969284" cy="968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10">
              <a:extLst>
                <a:ext uri="{FF2B5EF4-FFF2-40B4-BE49-F238E27FC236}">
                  <a16:creationId xmlns="" xmlns:a16="http://schemas.microsoft.com/office/drawing/2014/main" id="{2C14CD53-FC0A-4132-A3CD-AEADF83B4B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4577380" y="2665886"/>
              <a:ext cx="965957" cy="964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1">
              <a:extLst>
                <a:ext uri="{FF2B5EF4-FFF2-40B4-BE49-F238E27FC236}">
                  <a16:creationId xmlns="" xmlns:a16="http://schemas.microsoft.com/office/drawing/2014/main" id="{55BB3ED9-9973-4A07-A902-17ABE296113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5636058" y="2665885"/>
              <a:ext cx="958831" cy="9576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2">
              <a:extLst>
                <a:ext uri="{FF2B5EF4-FFF2-40B4-BE49-F238E27FC236}">
                  <a16:creationId xmlns="" xmlns:a16="http://schemas.microsoft.com/office/drawing/2014/main" id="{198DFA5B-2F6B-41A1-B5A0-414D53062A5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687611" y="2665886"/>
              <a:ext cx="968364" cy="967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3">
              <a:extLst>
                <a:ext uri="{FF2B5EF4-FFF2-40B4-BE49-F238E27FC236}">
                  <a16:creationId xmlns="" xmlns:a16="http://schemas.microsoft.com/office/drawing/2014/main" id="{2FFDC9B0-3993-4CEA-94C4-C422DE4B108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1338644" y="2665881"/>
              <a:ext cx="964535" cy="963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TextBox 26">
            <a:extLst>
              <a:ext uri="{FF2B5EF4-FFF2-40B4-BE49-F238E27FC236}">
                <a16:creationId xmlns="" xmlns:a16="http://schemas.microsoft.com/office/drawing/2014/main" id="{B3D7350E-A779-4BD3-8D2D-8743F80D3A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4889" y="2523047"/>
            <a:ext cx="365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bg1"/>
                </a:solidFill>
                <a:cs typeface="Arial" panose="020B0604020202020204" pitchFamily="34" charset="0"/>
              </a:rPr>
              <a:t>I</a:t>
            </a:r>
          </a:p>
        </p:txBody>
      </p:sp>
      <p:sp>
        <p:nvSpPr>
          <p:cNvPr id="11" name="TextBox 27">
            <a:extLst>
              <a:ext uri="{FF2B5EF4-FFF2-40B4-BE49-F238E27FC236}">
                <a16:creationId xmlns="" xmlns:a16="http://schemas.microsoft.com/office/drawing/2014/main" id="{5985F09B-CD50-4C3C-9ACE-7550561370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4889" y="3118360"/>
            <a:ext cx="365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  <a:cs typeface="Arial" panose="020B0604020202020204" pitchFamily="34" charset="0"/>
              </a:rPr>
              <a:t>S</a:t>
            </a:r>
          </a:p>
        </p:txBody>
      </p:sp>
      <p:sp>
        <p:nvSpPr>
          <p:cNvPr id="12" name="TextBox 28">
            <a:extLst>
              <a:ext uri="{FF2B5EF4-FFF2-40B4-BE49-F238E27FC236}">
                <a16:creationId xmlns="" xmlns:a16="http://schemas.microsoft.com/office/drawing/2014/main" id="{6EDD1709-11A5-41EA-96CD-3780C9AEA2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4889" y="3731135"/>
            <a:ext cx="365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  <a:cs typeface="Arial" panose="020B0604020202020204" pitchFamily="34" charset="0"/>
              </a:rPr>
              <a:t>P</a:t>
            </a:r>
          </a:p>
        </p:txBody>
      </p:sp>
      <p:sp>
        <p:nvSpPr>
          <p:cNvPr id="13" name="TextBox 29">
            <a:extLst>
              <a:ext uri="{FF2B5EF4-FFF2-40B4-BE49-F238E27FC236}">
                <a16:creationId xmlns="" xmlns:a16="http://schemas.microsoft.com/office/drawing/2014/main" id="{4C1EB59A-0520-4A7C-89A7-9A0E19E2A5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4889" y="4281997"/>
            <a:ext cx="365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  <a:cs typeface="Arial" panose="020B0604020202020204" pitchFamily="34" charset="0"/>
              </a:rPr>
              <a:t>A</a:t>
            </a:r>
          </a:p>
        </p:txBody>
      </p:sp>
      <p:sp>
        <p:nvSpPr>
          <p:cNvPr id="14" name="TextBox 30">
            <a:extLst>
              <a:ext uri="{FF2B5EF4-FFF2-40B4-BE49-F238E27FC236}">
                <a16:creationId xmlns="" xmlns:a16="http://schemas.microsoft.com/office/drawing/2014/main" id="{D586F84D-B43E-4700-BFD5-670C499FFF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4889" y="4851910"/>
            <a:ext cx="365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  <a:cs typeface="Arial" panose="020B0604020202020204" pitchFamily="34" charset="0"/>
              </a:rPr>
              <a:t>C</a:t>
            </a:r>
          </a:p>
        </p:txBody>
      </p:sp>
      <p:sp>
        <p:nvSpPr>
          <p:cNvPr id="15" name="TextBox 31">
            <a:extLst>
              <a:ext uri="{FF2B5EF4-FFF2-40B4-BE49-F238E27FC236}">
                <a16:creationId xmlns="" xmlns:a16="http://schemas.microsoft.com/office/drawing/2014/main" id="{F63DD47C-8319-408B-B6F4-E785D9377F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4889" y="5459922"/>
            <a:ext cx="365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  <a:cs typeface="Arial" panose="020B0604020202020204" pitchFamily="34" charset="0"/>
              </a:rPr>
              <a:t>E</a:t>
            </a:r>
          </a:p>
        </p:txBody>
      </p:sp>
      <p:sp>
        <p:nvSpPr>
          <p:cNvPr id="16" name="TextBox 3">
            <a:extLst>
              <a:ext uri="{FF2B5EF4-FFF2-40B4-BE49-F238E27FC236}">
                <a16:creationId xmlns="" xmlns:a16="http://schemas.microsoft.com/office/drawing/2014/main" id="{DB79F92D-6BA7-4BB9-B003-CE1C7275E7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1027" y="2570672"/>
            <a:ext cx="20081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  <a:latin typeface="Twinkl SemiBold" pitchFamily="2" charset="0"/>
                <a:cs typeface="Arial" panose="020B0604020202020204" pitchFamily="34" charset="0"/>
              </a:rPr>
              <a:t>-Ing word</a:t>
            </a:r>
            <a:endParaRPr lang="en-GB" altLang="en-US" sz="2400">
              <a:solidFill>
                <a:schemeClr val="tx1"/>
              </a:solidFill>
              <a:latin typeface="Twinkl SemiBold" pitchFamily="2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F91E7F35-B0C4-4F5C-B37B-EEC2539EB3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1027" y="3164397"/>
            <a:ext cx="20081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  <a:latin typeface="Twinkl SemiBold" pitchFamily="2" charset="0"/>
                <a:cs typeface="Arial" panose="020B0604020202020204" pitchFamily="34" charset="0"/>
              </a:rPr>
              <a:t>Simile</a:t>
            </a:r>
            <a:endParaRPr lang="en-GB" altLang="en-US" sz="2400">
              <a:solidFill>
                <a:schemeClr val="tx1"/>
              </a:solidFill>
              <a:latin typeface="Twinkl SemiBold" pitchFamily="2" charset="0"/>
              <a:cs typeface="Arial" panose="020B0604020202020204" pitchFamily="34" charset="0"/>
            </a:endParaRPr>
          </a:p>
        </p:txBody>
      </p:sp>
      <p:sp>
        <p:nvSpPr>
          <p:cNvPr id="18" name="TextBox 18">
            <a:extLst>
              <a:ext uri="{FF2B5EF4-FFF2-40B4-BE49-F238E27FC236}">
                <a16:creationId xmlns="" xmlns:a16="http://schemas.microsoft.com/office/drawing/2014/main" id="{4F7C409C-41EE-4C38-9825-57FE60B1CF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1027" y="3759710"/>
            <a:ext cx="20081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  <a:latin typeface="Twinkl SemiBold" pitchFamily="2" charset="0"/>
                <a:cs typeface="Arial" panose="020B0604020202020204" pitchFamily="34" charset="0"/>
              </a:rPr>
              <a:t>Preposition</a:t>
            </a:r>
            <a:endParaRPr lang="en-GB" altLang="en-US" sz="2400">
              <a:solidFill>
                <a:schemeClr val="tx1"/>
              </a:solidFill>
              <a:latin typeface="Twinkl SemiBold" pitchFamily="2" charset="0"/>
              <a:cs typeface="Arial" panose="020B0604020202020204" pitchFamily="34" charset="0"/>
            </a:endParaRPr>
          </a:p>
        </p:txBody>
      </p:sp>
      <p:sp>
        <p:nvSpPr>
          <p:cNvPr id="19" name="TextBox 19">
            <a:extLst>
              <a:ext uri="{FF2B5EF4-FFF2-40B4-BE49-F238E27FC236}">
                <a16:creationId xmlns="" xmlns:a16="http://schemas.microsoft.com/office/drawing/2014/main" id="{9266291F-53EF-433D-96F7-131B315E80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1027" y="4337560"/>
            <a:ext cx="20081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  <a:latin typeface="Twinkl SemiBold" pitchFamily="2" charset="0"/>
                <a:cs typeface="Arial" panose="020B0604020202020204" pitchFamily="34" charset="0"/>
              </a:rPr>
              <a:t>Adverb</a:t>
            </a:r>
            <a:endParaRPr lang="en-GB" altLang="en-US" sz="2400">
              <a:solidFill>
                <a:schemeClr val="tx1"/>
              </a:solidFill>
              <a:latin typeface="Twinkl SemiBold" pitchFamily="2" charset="0"/>
              <a:cs typeface="Arial" panose="020B0604020202020204" pitchFamily="34" charset="0"/>
            </a:endParaRPr>
          </a:p>
        </p:txBody>
      </p:sp>
      <p:sp>
        <p:nvSpPr>
          <p:cNvPr id="20" name="TextBox 24">
            <a:extLst>
              <a:ext uri="{FF2B5EF4-FFF2-40B4-BE49-F238E27FC236}">
                <a16:creationId xmlns="" xmlns:a16="http://schemas.microsoft.com/office/drawing/2014/main" id="{D139F24D-DCBF-4DFD-8F85-4D7B43B89B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1027" y="4907472"/>
            <a:ext cx="20081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  <a:latin typeface="Twinkl SemiBold" pitchFamily="2" charset="0"/>
                <a:cs typeface="Arial" panose="020B0604020202020204" pitchFamily="34" charset="0"/>
              </a:rPr>
              <a:t>Conjunction</a:t>
            </a:r>
            <a:endParaRPr lang="en-GB" altLang="en-US" sz="2400">
              <a:solidFill>
                <a:schemeClr val="tx1"/>
              </a:solidFill>
              <a:latin typeface="Twinkl SemiBold" pitchFamily="2" charset="0"/>
              <a:cs typeface="Arial" panose="020B0604020202020204" pitchFamily="34" charset="0"/>
            </a:endParaRPr>
          </a:p>
        </p:txBody>
      </p:sp>
      <p:sp>
        <p:nvSpPr>
          <p:cNvPr id="21" name="TextBox 25">
            <a:extLst>
              <a:ext uri="{FF2B5EF4-FFF2-40B4-BE49-F238E27FC236}">
                <a16:creationId xmlns="" xmlns:a16="http://schemas.microsoft.com/office/drawing/2014/main" id="{835DAB8D-7DF6-4700-9771-B9EB5D3D50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1027" y="5490085"/>
            <a:ext cx="20081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  <a:latin typeface="Twinkl SemiBold" pitchFamily="2" charset="0"/>
                <a:cs typeface="Arial" panose="020B0604020202020204" pitchFamily="34" charset="0"/>
              </a:rPr>
              <a:t>-Ed word</a:t>
            </a:r>
            <a:endParaRPr lang="en-GB" altLang="en-US" sz="2400">
              <a:solidFill>
                <a:schemeClr val="tx1"/>
              </a:solidFill>
              <a:latin typeface="Twinkl SemiBold" pitchFamily="2" charset="0"/>
              <a:cs typeface="Arial" panose="020B0604020202020204" pitchFamily="34" charset="0"/>
            </a:endParaRPr>
          </a:p>
        </p:txBody>
      </p:sp>
      <p:grpSp>
        <p:nvGrpSpPr>
          <p:cNvPr id="22" name="Group 2">
            <a:extLst>
              <a:ext uri="{FF2B5EF4-FFF2-40B4-BE49-F238E27FC236}">
                <a16:creationId xmlns="" xmlns:a16="http://schemas.microsoft.com/office/drawing/2014/main" id="{BF4EE832-DFD1-45CE-BE5B-C9ADCD20EB06}"/>
              </a:ext>
            </a:extLst>
          </p:cNvPr>
          <p:cNvGrpSpPr>
            <a:grpSpLocks/>
          </p:cNvGrpSpPr>
          <p:nvPr/>
        </p:nvGrpSpPr>
        <p:grpSpPr bwMode="auto">
          <a:xfrm rot="5400000">
            <a:off x="1382952" y="3940684"/>
            <a:ext cx="3443288" cy="550863"/>
            <a:chOff x="1339258" y="2641360"/>
            <a:chExt cx="6316101" cy="1009269"/>
          </a:xfrm>
        </p:grpSpPr>
        <p:pic>
          <p:nvPicPr>
            <p:cNvPr id="23" name="Picture 8">
              <a:extLst>
                <a:ext uri="{FF2B5EF4-FFF2-40B4-BE49-F238E27FC236}">
                  <a16:creationId xmlns="" xmlns:a16="http://schemas.microsoft.com/office/drawing/2014/main" id="{936D04B3-CADF-49CB-90E4-EFEDE3A8F65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2404642" y="2665885"/>
              <a:ext cx="1009269" cy="960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9">
              <a:extLst>
                <a:ext uri="{FF2B5EF4-FFF2-40B4-BE49-F238E27FC236}">
                  <a16:creationId xmlns="" xmlns:a16="http://schemas.microsoft.com/office/drawing/2014/main" id="{DD73DC54-2872-45C2-9827-AFC4026D9C3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515375" y="2665884"/>
              <a:ext cx="969284" cy="968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10">
              <a:extLst>
                <a:ext uri="{FF2B5EF4-FFF2-40B4-BE49-F238E27FC236}">
                  <a16:creationId xmlns="" xmlns:a16="http://schemas.microsoft.com/office/drawing/2014/main" id="{2C14CD53-FC0A-4132-A3CD-AEADF83B4B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4577380" y="2665886"/>
              <a:ext cx="965957" cy="964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11">
              <a:extLst>
                <a:ext uri="{FF2B5EF4-FFF2-40B4-BE49-F238E27FC236}">
                  <a16:creationId xmlns="" xmlns:a16="http://schemas.microsoft.com/office/drawing/2014/main" id="{55BB3ED9-9973-4A07-A902-17ABE296113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5636058" y="2665885"/>
              <a:ext cx="958831" cy="9576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12">
              <a:extLst>
                <a:ext uri="{FF2B5EF4-FFF2-40B4-BE49-F238E27FC236}">
                  <a16:creationId xmlns="" xmlns:a16="http://schemas.microsoft.com/office/drawing/2014/main" id="{198DFA5B-2F6B-41A1-B5A0-414D53062A5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687611" y="2665886"/>
              <a:ext cx="968364" cy="967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3">
              <a:extLst>
                <a:ext uri="{FF2B5EF4-FFF2-40B4-BE49-F238E27FC236}">
                  <a16:creationId xmlns="" xmlns:a16="http://schemas.microsoft.com/office/drawing/2014/main" id="{2FFDC9B0-3993-4CEA-94C4-C422DE4B108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1338644" y="2665881"/>
              <a:ext cx="964535" cy="963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TextBox 26">
            <a:extLst>
              <a:ext uri="{FF2B5EF4-FFF2-40B4-BE49-F238E27FC236}">
                <a16:creationId xmlns="" xmlns:a16="http://schemas.microsoft.com/office/drawing/2014/main" id="{B3D7350E-A779-4BD3-8D2D-8743F80D3A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4889" y="2523047"/>
            <a:ext cx="365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bg1"/>
                </a:solidFill>
                <a:cs typeface="Arial" panose="020B0604020202020204" pitchFamily="34" charset="0"/>
              </a:rPr>
              <a:t>I</a:t>
            </a:r>
          </a:p>
        </p:txBody>
      </p:sp>
      <p:sp>
        <p:nvSpPr>
          <p:cNvPr id="30" name="TextBox 27">
            <a:extLst>
              <a:ext uri="{FF2B5EF4-FFF2-40B4-BE49-F238E27FC236}">
                <a16:creationId xmlns="" xmlns:a16="http://schemas.microsoft.com/office/drawing/2014/main" id="{5985F09B-CD50-4C3C-9ACE-7550561370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4889" y="3118360"/>
            <a:ext cx="365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  <a:cs typeface="Arial" panose="020B0604020202020204" pitchFamily="34" charset="0"/>
              </a:rPr>
              <a:t>S</a:t>
            </a:r>
          </a:p>
        </p:txBody>
      </p:sp>
      <p:sp>
        <p:nvSpPr>
          <p:cNvPr id="31" name="TextBox 28">
            <a:extLst>
              <a:ext uri="{FF2B5EF4-FFF2-40B4-BE49-F238E27FC236}">
                <a16:creationId xmlns="" xmlns:a16="http://schemas.microsoft.com/office/drawing/2014/main" id="{6EDD1709-11A5-41EA-96CD-3780C9AEA2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4889" y="3731135"/>
            <a:ext cx="365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  <a:cs typeface="Arial" panose="020B0604020202020204" pitchFamily="34" charset="0"/>
              </a:rPr>
              <a:t>P</a:t>
            </a:r>
          </a:p>
        </p:txBody>
      </p:sp>
      <p:sp>
        <p:nvSpPr>
          <p:cNvPr id="32" name="TextBox 29">
            <a:extLst>
              <a:ext uri="{FF2B5EF4-FFF2-40B4-BE49-F238E27FC236}">
                <a16:creationId xmlns="" xmlns:a16="http://schemas.microsoft.com/office/drawing/2014/main" id="{4C1EB59A-0520-4A7C-89A7-9A0E19E2A5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4889" y="4281997"/>
            <a:ext cx="365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  <a:cs typeface="Arial" panose="020B0604020202020204" pitchFamily="34" charset="0"/>
              </a:rPr>
              <a:t>A</a:t>
            </a:r>
          </a:p>
        </p:txBody>
      </p:sp>
      <p:sp>
        <p:nvSpPr>
          <p:cNvPr id="33" name="TextBox 30">
            <a:extLst>
              <a:ext uri="{FF2B5EF4-FFF2-40B4-BE49-F238E27FC236}">
                <a16:creationId xmlns="" xmlns:a16="http://schemas.microsoft.com/office/drawing/2014/main" id="{D586F84D-B43E-4700-BFD5-670C499FFF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4889" y="4851910"/>
            <a:ext cx="365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  <a:cs typeface="Arial" panose="020B0604020202020204" pitchFamily="34" charset="0"/>
              </a:rPr>
              <a:t>C</a:t>
            </a:r>
          </a:p>
        </p:txBody>
      </p:sp>
      <p:sp>
        <p:nvSpPr>
          <p:cNvPr id="34" name="TextBox 31">
            <a:extLst>
              <a:ext uri="{FF2B5EF4-FFF2-40B4-BE49-F238E27FC236}">
                <a16:creationId xmlns="" xmlns:a16="http://schemas.microsoft.com/office/drawing/2014/main" id="{F63DD47C-8319-408B-B6F4-E785D9377F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4889" y="5459922"/>
            <a:ext cx="365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  <a:cs typeface="Arial" panose="020B0604020202020204" pitchFamily="34" charset="0"/>
              </a:rPr>
              <a:t>E</a:t>
            </a:r>
          </a:p>
        </p:txBody>
      </p:sp>
      <p:sp>
        <p:nvSpPr>
          <p:cNvPr id="35" name="TextBox 32">
            <a:extLst>
              <a:ext uri="{FF2B5EF4-FFF2-40B4-BE49-F238E27FC236}">
                <a16:creationId xmlns="" xmlns:a16="http://schemas.microsoft.com/office/drawing/2014/main" id="{1124895A-CC23-45FE-9F71-7F6B889D83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7002" y="2640522"/>
            <a:ext cx="34496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13F7C"/>
                </a:solidFill>
                <a:cs typeface="Arial" panose="020B0604020202020204" pitchFamily="34" charset="0"/>
              </a:rPr>
              <a:t>e.g. Shaking with fear, ...</a:t>
            </a:r>
          </a:p>
        </p:txBody>
      </p:sp>
      <p:sp>
        <p:nvSpPr>
          <p:cNvPr id="36" name="TextBox 33">
            <a:extLst>
              <a:ext uri="{FF2B5EF4-FFF2-40B4-BE49-F238E27FC236}">
                <a16:creationId xmlns="" xmlns:a16="http://schemas.microsoft.com/office/drawing/2014/main" id="{AAD33895-4241-4ADD-92E2-8DA2FE43C8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7002" y="3235835"/>
            <a:ext cx="34496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13F7C"/>
                </a:solidFill>
                <a:cs typeface="Arial" panose="020B0604020202020204" pitchFamily="34" charset="0"/>
              </a:rPr>
              <a:t>e.g. Like a raging bull, ...</a:t>
            </a:r>
          </a:p>
        </p:txBody>
      </p:sp>
      <p:sp>
        <p:nvSpPr>
          <p:cNvPr id="37" name="TextBox 34">
            <a:extLst>
              <a:ext uri="{FF2B5EF4-FFF2-40B4-BE49-F238E27FC236}">
                <a16:creationId xmlns="" xmlns:a16="http://schemas.microsoft.com/office/drawing/2014/main" id="{D200F4AB-97BB-40BE-BC73-9D5DF63566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7002" y="3829560"/>
            <a:ext cx="34496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13F7C"/>
                </a:solidFill>
                <a:cs typeface="Arial" panose="020B0604020202020204" pitchFamily="34" charset="0"/>
              </a:rPr>
              <a:t>e.g. Behind the clouds, ...</a:t>
            </a:r>
          </a:p>
        </p:txBody>
      </p:sp>
      <p:sp>
        <p:nvSpPr>
          <p:cNvPr id="38" name="TextBox 35">
            <a:extLst>
              <a:ext uri="{FF2B5EF4-FFF2-40B4-BE49-F238E27FC236}">
                <a16:creationId xmlns="" xmlns:a16="http://schemas.microsoft.com/office/drawing/2014/main" id="{A966F0DA-A295-4224-9A27-28CE5E4CA5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7002" y="4408997"/>
            <a:ext cx="34496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13F7C"/>
                </a:solidFill>
                <a:cs typeface="Arial" panose="020B0604020202020204" pitchFamily="34" charset="0"/>
              </a:rPr>
              <a:t>e.g. Anxiously, ...</a:t>
            </a:r>
          </a:p>
        </p:txBody>
      </p:sp>
      <p:sp>
        <p:nvSpPr>
          <p:cNvPr id="39" name="TextBox 36">
            <a:extLst>
              <a:ext uri="{FF2B5EF4-FFF2-40B4-BE49-F238E27FC236}">
                <a16:creationId xmlns="" xmlns:a16="http://schemas.microsoft.com/office/drawing/2014/main" id="{64461FFA-0D13-410A-A24F-53F921214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7002" y="4977322"/>
            <a:ext cx="34496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13F7C"/>
                </a:solidFill>
                <a:cs typeface="Arial" panose="020B0604020202020204" pitchFamily="34" charset="0"/>
              </a:rPr>
              <a:t>e.g. After he opened his eyes, ...</a:t>
            </a:r>
          </a:p>
        </p:txBody>
      </p:sp>
      <p:sp>
        <p:nvSpPr>
          <p:cNvPr id="40" name="TextBox 37">
            <a:extLst>
              <a:ext uri="{FF2B5EF4-FFF2-40B4-BE49-F238E27FC236}">
                <a16:creationId xmlns="" xmlns:a16="http://schemas.microsoft.com/office/drawing/2014/main" id="{0F62912F-86D0-4508-A60F-3CDA1EE467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7002" y="5559935"/>
            <a:ext cx="34496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13F7C"/>
                </a:solidFill>
                <a:cs typeface="Arial" panose="020B0604020202020204" pitchFamily="34" charset="0"/>
              </a:rPr>
              <a:t>e.g. Exhausted, ...</a:t>
            </a:r>
          </a:p>
        </p:txBody>
      </p:sp>
    </p:spTree>
    <p:extLst>
      <p:ext uri="{BB962C8B-B14F-4D97-AF65-F5344CB8AC3E}">
        <p14:creationId xmlns:p14="http://schemas.microsoft.com/office/powerpoint/2010/main" val="1471708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14612" y="337232"/>
            <a:ext cx="39935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3200" dirty="0"/>
              <a:t>Quick Quiz: Question 1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270294" y="1035495"/>
            <a:ext cx="103229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400" dirty="0"/>
              <a:t>Where should the commas be in these sentences to separate the fronted adverbials from the main clauses?</a:t>
            </a:r>
          </a:p>
        </p:txBody>
      </p:sp>
      <p:sp>
        <p:nvSpPr>
          <p:cNvPr id="4" name="Rectangle 3"/>
          <p:cNvSpPr/>
          <p:nvPr/>
        </p:nvSpPr>
        <p:spPr>
          <a:xfrm>
            <a:off x="270294" y="3200466"/>
            <a:ext cx="1163703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AutoNum type="alphaLcParenR"/>
            </a:pPr>
            <a:r>
              <a:rPr lang="en-GB" altLang="en-US" sz="2800" dirty="0"/>
              <a:t>Clumsily </a:t>
            </a:r>
            <a:r>
              <a:rPr lang="en-GB" altLang="en-US" sz="2800" dirty="0">
                <a:solidFill>
                  <a:srgbClr val="FF0000"/>
                </a:solidFill>
              </a:rPr>
              <a:t> </a:t>
            </a:r>
            <a:r>
              <a:rPr lang="en-GB" altLang="en-US" sz="2800" dirty="0"/>
              <a:t>the  waitress  dropped  all  of  the  plates on  the  restaurant  floor. </a:t>
            </a:r>
          </a:p>
          <a:p>
            <a:pPr>
              <a:spcBef>
                <a:spcPct val="0"/>
              </a:spcBef>
              <a:buFontTx/>
              <a:buAutoNum type="alphaLcParenR"/>
            </a:pPr>
            <a:endParaRPr lang="en-GB" altLang="en-US" sz="2800" dirty="0"/>
          </a:p>
          <a:p>
            <a:pPr>
              <a:spcBef>
                <a:spcPct val="0"/>
              </a:spcBef>
              <a:buFontTx/>
              <a:buAutoNum type="alphaLcParenR"/>
            </a:pPr>
            <a:r>
              <a:rPr lang="en-GB" altLang="en-US" sz="2800" dirty="0"/>
              <a:t>Like  an  erupting  volcano </a:t>
            </a:r>
            <a:r>
              <a:rPr lang="en-GB" altLang="en-US" sz="2800" dirty="0">
                <a:solidFill>
                  <a:srgbClr val="FF0000"/>
                </a:solidFill>
              </a:rPr>
              <a:t> </a:t>
            </a:r>
            <a:r>
              <a:rPr lang="en-GB" altLang="en-US" sz="2800" dirty="0"/>
              <a:t>Mum  suddenly  lost her  temper.</a:t>
            </a:r>
          </a:p>
          <a:p>
            <a:pPr>
              <a:spcBef>
                <a:spcPct val="0"/>
              </a:spcBef>
              <a:buFontTx/>
              <a:buAutoNum type="alphaLcParenR"/>
            </a:pPr>
            <a:endParaRPr lang="en-GB" altLang="en-US" sz="2800" dirty="0"/>
          </a:p>
          <a:p>
            <a:pPr>
              <a:spcBef>
                <a:spcPct val="0"/>
              </a:spcBef>
              <a:buFontTx/>
              <a:buAutoNum type="alphaLcParenR"/>
            </a:pPr>
            <a:r>
              <a:rPr lang="en-GB" altLang="en-US" sz="2800" dirty="0"/>
              <a:t>Although  it  was  raining </a:t>
            </a:r>
            <a:r>
              <a:rPr lang="en-GB" altLang="en-US" sz="2800" dirty="0">
                <a:solidFill>
                  <a:srgbClr val="FF0000"/>
                </a:solidFill>
              </a:rPr>
              <a:t> </a:t>
            </a:r>
            <a:r>
              <a:rPr lang="en-GB" altLang="en-US" sz="2800" dirty="0"/>
              <a:t>the  children  still  went on  the  school  trip. </a:t>
            </a:r>
          </a:p>
        </p:txBody>
      </p:sp>
    </p:spTree>
    <p:extLst>
      <p:ext uri="{BB962C8B-B14F-4D97-AF65-F5344CB8AC3E}">
        <p14:creationId xmlns:p14="http://schemas.microsoft.com/office/powerpoint/2010/main" val="2620594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40491" y="337232"/>
            <a:ext cx="39935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3200" dirty="0"/>
              <a:t>Quick Quiz: Question 2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399690" y="1380552"/>
            <a:ext cx="113236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400" dirty="0"/>
              <a:t>Can you think of appropriate fronted adverbials to describe the action in these main clauses?</a:t>
            </a:r>
          </a:p>
        </p:txBody>
      </p:sp>
      <p:sp>
        <p:nvSpPr>
          <p:cNvPr id="4" name="Rectangle 3"/>
          <p:cNvSpPr/>
          <p:nvPr/>
        </p:nvSpPr>
        <p:spPr>
          <a:xfrm>
            <a:off x="572218" y="3397702"/>
            <a:ext cx="100210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AutoNum type="alphaLcParenR"/>
            </a:pPr>
            <a:r>
              <a:rPr lang="en-GB" altLang="en-US" sz="2400" u="sng" dirty="0"/>
              <a:t> 	     			</a:t>
            </a:r>
            <a:r>
              <a:rPr lang="en-GB" altLang="en-US" sz="2400" dirty="0"/>
              <a:t> the children bought Mum a bunch of flowers. </a:t>
            </a:r>
          </a:p>
          <a:p>
            <a:pPr>
              <a:spcBef>
                <a:spcPct val="0"/>
              </a:spcBef>
              <a:buFontTx/>
              <a:buAutoNum type="alphaLcParenR"/>
            </a:pPr>
            <a:endParaRPr lang="en-GB" altLang="en-US" sz="2400" dirty="0"/>
          </a:p>
          <a:p>
            <a:pPr>
              <a:spcBef>
                <a:spcPct val="0"/>
              </a:spcBef>
              <a:buFontTx/>
              <a:buAutoNum type="alphaLcParenR"/>
            </a:pPr>
            <a:r>
              <a:rPr lang="en-GB" altLang="en-US" sz="2400" u="sng" dirty="0"/>
              <a:t> 				</a:t>
            </a:r>
            <a:r>
              <a:rPr lang="en-GB" altLang="en-US" sz="2400" dirty="0"/>
              <a:t> the witch stirred the potion.</a:t>
            </a:r>
          </a:p>
        </p:txBody>
      </p:sp>
      <p:sp>
        <p:nvSpPr>
          <p:cNvPr id="5" name="6-Point Star 4"/>
          <p:cNvSpPr/>
          <p:nvPr/>
        </p:nvSpPr>
        <p:spPr>
          <a:xfrm>
            <a:off x="9294961" y="3997866"/>
            <a:ext cx="2596551" cy="2406770"/>
          </a:xfrm>
          <a:prstGeom prst="star6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9872212" y="4743450"/>
            <a:ext cx="2019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Don’t forget the punctuation!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314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9575" y="552450"/>
            <a:ext cx="1151572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Year 4 – Task </a:t>
            </a:r>
          </a:p>
          <a:p>
            <a:endParaRPr lang="en-US" sz="2800" dirty="0"/>
          </a:p>
          <a:p>
            <a:r>
              <a:rPr lang="en-US" sz="2800" dirty="0" smtClean="0"/>
              <a:t>In your home learning books. </a:t>
            </a:r>
          </a:p>
          <a:p>
            <a:endParaRPr lang="en-US" sz="2800" dirty="0"/>
          </a:p>
          <a:p>
            <a:r>
              <a:rPr lang="en-US" sz="2800" dirty="0" smtClean="0"/>
              <a:t>Can you use your story plan to come up with at least 5 sentences which use fronted adverbials?</a:t>
            </a:r>
          </a:p>
          <a:p>
            <a:endParaRPr lang="en-US" sz="2800" dirty="0"/>
          </a:p>
          <a:p>
            <a:r>
              <a:rPr lang="en-US" sz="2800" dirty="0" smtClean="0"/>
              <a:t>These sentences, you will use in  your story write ups in class tomorrow.</a:t>
            </a:r>
            <a:endParaRPr lang="en-GB" sz="2800" dirty="0"/>
          </a:p>
        </p:txBody>
      </p:sp>
      <p:pic>
        <p:nvPicPr>
          <p:cNvPr id="3" name="Picture 4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8D7F63F5-CF80-47FF-8BC5-6462F4AE51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t="8126" r="5522" b="4708"/>
          <a:stretch/>
        </p:blipFill>
        <p:spPr>
          <a:xfrm>
            <a:off x="3743166" y="4145062"/>
            <a:ext cx="3429159" cy="2712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03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8" ma:contentTypeDescription="Create a new document." ma:contentTypeScope="" ma:versionID="c0ce8c0777a1b45b3fb57b5ebd517e54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4f8c0dcb6d15d63eef3bf4293aa20ffa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9DB9D3E-C1B5-4798-B620-A02B0044DB1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36C047E-334E-4782-93BD-E7EB6ED76EA2}">
  <ds:schemaRefs>
    <ds:schemaRef ds:uri="http://schemas.microsoft.com/office/infopath/2007/PartnerControls"/>
    <ds:schemaRef ds:uri="59afcfd7-f6ed-4d7f-977c-eddcb1be5363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a17d96a2-ef1e-491a-a9ed-81f0bb1fbf80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D5DC638-8B0A-4D7F-8523-710193EABC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7d96a2-ef1e-491a-a9ed-81f0bb1fbf80"/>
    <ds:schemaRef ds:uri="59afcfd7-f6ed-4d7f-977c-eddcb1be53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1309</Words>
  <Application>Microsoft Office PowerPoint</Application>
  <PresentationFormat>Widescreen</PresentationFormat>
  <Paragraphs>138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SimSun</vt:lpstr>
      <vt:lpstr>Arial</vt:lpstr>
      <vt:lpstr>Calibri</vt:lpstr>
      <vt:lpstr>Calibri Light</vt:lpstr>
      <vt:lpstr>Comic Sans MS</vt:lpstr>
      <vt:lpstr>Sassoon Infant Rg</vt:lpstr>
      <vt:lpstr>Twinkl</vt:lpstr>
      <vt:lpstr>Twinkl SemiBold</vt:lpstr>
      <vt:lpstr>Office Theme</vt:lpstr>
      <vt:lpstr>The Egyptian Cinderella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Egyptian Cinderella</dc:title>
  <dc:creator>Charli House</dc:creator>
  <cp:lastModifiedBy>Charli House</cp:lastModifiedBy>
  <cp:revision>13</cp:revision>
  <dcterms:created xsi:type="dcterms:W3CDTF">2020-12-01T12:51:32Z</dcterms:created>
  <dcterms:modified xsi:type="dcterms:W3CDTF">2020-12-02T19:40:23Z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