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theme/theme5.xml" ContentType="application/vnd.openxmlformats-officedocument.theme+xml"/>
  <Override PartName="/ppt/tags/tag6.xml" ContentType="application/vnd.openxmlformats-officedocument.presentationml.tags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changesInfos/changesInfo1.xml" ContentType="application/vnd.ms-powerpoint.changesinfo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theme/theme4.xml" ContentType="application/vnd.openxmlformats-officedocument.theme+xml"/>
  <Override PartName="/ppt/slideLayouts/slideLayout7.xml" ContentType="application/vnd.openxmlformats-officedocument.presentationml.slideLayout+xml"/>
  <Default Extension="png" ContentType="image/png"/>
  <Override PartName="/ppt/tags/tag7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7" r:id="rId6"/>
    <p:sldMasterId id="2147483679" r:id="rId7"/>
    <p:sldMasterId id="2147483682" r:id="rId8"/>
  </p:sldMasterIdLst>
  <p:notesMasterIdLst>
    <p:notesMasterId r:id="rId18"/>
  </p:notesMasterIdLst>
  <p:sldIdLst>
    <p:sldId id="298" r:id="rId9"/>
    <p:sldId id="324" r:id="rId10"/>
    <p:sldId id="296" r:id="rId11"/>
    <p:sldId id="300" r:id="rId12"/>
    <p:sldId id="318" r:id="rId13"/>
    <p:sldId id="312" r:id="rId14"/>
    <p:sldId id="311" r:id="rId15"/>
    <p:sldId id="325" r:id="rId16"/>
    <p:sldId id="326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2" d="100"/>
          <a:sy n="72" d="100"/>
        </p:scale>
        <p:origin x="-135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tableStyles" Target="tableStyles.xml"/><Relationship Id="rId10" Type="http://schemas.openxmlformats.org/officeDocument/2006/relationships/slide" Target="slides/slide2.xml"/><Relationship Id="rId19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theme" Target="theme/theme1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79B7E742-123C-473D-B926-ED51203D8AAF}"/>
    <pc:docChg chg="undo custSel modSld">
      <pc:chgData name="James Clegg" userId="c6df1435-7a36-4b38-be4d-16e68e91152f" providerId="ADAL" clId="{79B7E742-123C-473D-B926-ED51203D8AAF}" dt="2020-10-02T14:37:24.727" v="12"/>
      <pc:docMkLst>
        <pc:docMk/>
      </pc:docMkLst>
      <pc:sldChg chg="modTransition">
        <pc:chgData name="James Clegg" userId="c6df1435-7a36-4b38-be4d-16e68e91152f" providerId="ADAL" clId="{79B7E742-123C-473D-B926-ED51203D8AAF}" dt="2020-10-02T14:37:24.727" v="12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79B7E742-123C-473D-B926-ED51203D8AAF}" dt="2020-10-02T14:37:24.727" v="12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79B7E742-123C-473D-B926-ED51203D8AAF}" dt="2020-10-02T14:37:24.727" v="12"/>
        <pc:sldMkLst>
          <pc:docMk/>
          <pc:sldMk cId="4128357408" sldId="298"/>
        </pc:sldMkLst>
        <pc:picChg chg="del">
          <ac:chgData name="James Clegg" userId="c6df1435-7a36-4b38-be4d-16e68e91152f" providerId="ADAL" clId="{79B7E742-123C-473D-B926-ED51203D8AAF}" dt="2020-10-02T14:36:19.584" v="0" actId="478"/>
          <ac:picMkLst>
            <pc:docMk/>
            <pc:sldMk cId="4128357408" sldId="298"/>
            <ac:picMk id="5" creationId="{00000000-0000-0000-0000-000000000000}"/>
          </ac:picMkLst>
        </pc:picChg>
      </pc:sldChg>
      <pc:sldChg chg="modTransition">
        <pc:chgData name="James Clegg" userId="c6df1435-7a36-4b38-be4d-16e68e91152f" providerId="ADAL" clId="{79B7E742-123C-473D-B926-ED51203D8AAF}" dt="2020-10-02T14:37:24.727" v="12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79B7E742-123C-473D-B926-ED51203D8AAF}" dt="2020-10-02T14:37:24.727" v="12"/>
        <pc:sldMkLst>
          <pc:docMk/>
          <pc:sldMk cId="3939627984" sldId="300"/>
        </pc:sldMkLst>
        <pc:picChg chg="del">
          <ac:chgData name="James Clegg" userId="c6df1435-7a36-4b38-be4d-16e68e91152f" providerId="ADAL" clId="{79B7E742-123C-473D-B926-ED51203D8AAF}" dt="2020-10-02T14:36:24.321" v="2" actId="478"/>
          <ac:picMkLst>
            <pc:docMk/>
            <pc:sldMk cId="3939627984" sldId="300"/>
            <ac:picMk id="1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B7E742-123C-473D-B926-ED51203D8AAF}" dt="2020-10-02T14:37:24.727" v="12"/>
        <pc:sldMkLst>
          <pc:docMk/>
          <pc:sldMk cId="3782242679" sldId="301"/>
        </pc:sldMkLst>
        <pc:picChg chg="del">
          <ac:chgData name="James Clegg" userId="c6df1435-7a36-4b38-be4d-16e68e91152f" providerId="ADAL" clId="{79B7E742-123C-473D-B926-ED51203D8AAF}" dt="2020-10-02T14:37:00.271" v="4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Sp modTransition delAnim">
        <pc:chgData name="James Clegg" userId="c6df1435-7a36-4b38-be4d-16e68e91152f" providerId="ADAL" clId="{79B7E742-123C-473D-B926-ED51203D8AAF}" dt="2020-10-02T14:37:24.727" v="12"/>
        <pc:sldMkLst>
          <pc:docMk/>
          <pc:sldMk cId="70010553" sldId="311"/>
        </pc:sldMkLst>
        <pc:spChg chg="mod">
          <ac:chgData name="James Clegg" userId="c6df1435-7a36-4b38-be4d-16e68e91152f" providerId="ADAL" clId="{79B7E742-123C-473D-B926-ED51203D8AAF}" dt="2020-10-02T14:37:09.255" v="7" actId="1076"/>
          <ac:spMkLst>
            <pc:docMk/>
            <pc:sldMk cId="70010553" sldId="311"/>
            <ac:spMk id="27" creationId="{00000000-0000-0000-0000-000000000000}"/>
          </ac:spMkLst>
        </pc:spChg>
        <pc:picChg chg="del">
          <ac:chgData name="James Clegg" userId="c6df1435-7a36-4b38-be4d-16e68e91152f" providerId="ADAL" clId="{79B7E742-123C-473D-B926-ED51203D8AAF}" dt="2020-10-02T14:37:11.238" v="8" actId="478"/>
          <ac:picMkLst>
            <pc:docMk/>
            <pc:sldMk cId="70010553" sldId="311"/>
            <ac:picMk id="1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B7E742-123C-473D-B926-ED51203D8AAF}" dt="2020-10-02T14:37:24.727" v="12"/>
        <pc:sldMkLst>
          <pc:docMk/>
          <pc:sldMk cId="1771853108" sldId="312"/>
        </pc:sldMkLst>
        <pc:picChg chg="del">
          <ac:chgData name="James Clegg" userId="c6df1435-7a36-4b38-be4d-16e68e91152f" providerId="ADAL" clId="{79B7E742-123C-473D-B926-ED51203D8AAF}" dt="2020-10-02T14:37:02.584" v="5" actId="478"/>
          <ac:picMkLst>
            <pc:docMk/>
            <pc:sldMk cId="1771853108" sldId="312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B7E742-123C-473D-B926-ED51203D8AAF}" dt="2020-10-02T14:37:24.727" v="12"/>
        <pc:sldMkLst>
          <pc:docMk/>
          <pc:sldMk cId="1954707210" sldId="317"/>
        </pc:sldMkLst>
        <pc:picChg chg="del">
          <ac:chgData name="James Clegg" userId="c6df1435-7a36-4b38-be4d-16e68e91152f" providerId="ADAL" clId="{79B7E742-123C-473D-B926-ED51203D8AAF}" dt="2020-10-02T14:37:20.294" v="11" actId="478"/>
          <ac:picMkLst>
            <pc:docMk/>
            <pc:sldMk cId="1954707210" sldId="31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B7E742-123C-473D-B926-ED51203D8AAF}" dt="2020-10-02T14:37:24.727" v="12"/>
        <pc:sldMkLst>
          <pc:docMk/>
          <pc:sldMk cId="2103662223" sldId="318"/>
        </pc:sldMkLst>
        <pc:picChg chg="del">
          <ac:chgData name="James Clegg" userId="c6df1435-7a36-4b38-be4d-16e68e91152f" providerId="ADAL" clId="{79B7E742-123C-473D-B926-ED51203D8AAF}" dt="2020-10-02T14:36:57.393" v="3" actId="478"/>
          <ac:picMkLst>
            <pc:docMk/>
            <pc:sldMk cId="2103662223" sldId="318"/>
            <ac:picMk id="6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B7E742-123C-473D-B926-ED51203D8AAF}" dt="2020-10-02T14:37:24.727" v="12"/>
        <pc:sldMkLst>
          <pc:docMk/>
          <pc:sldMk cId="1309964074" sldId="324"/>
        </pc:sldMkLst>
        <pc:picChg chg="del">
          <ac:chgData name="James Clegg" userId="c6df1435-7a36-4b38-be4d-16e68e91152f" providerId="ADAL" clId="{79B7E742-123C-473D-B926-ED51203D8AAF}" dt="2020-10-02T14:36:21.740" v="1" actId="478"/>
          <ac:picMkLst>
            <pc:docMk/>
            <pc:sldMk cId="1309964074" sldId="324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B7E742-123C-473D-B926-ED51203D8AAF}" dt="2020-10-02T14:37:24.727" v="12"/>
        <pc:sldMkLst>
          <pc:docMk/>
          <pc:sldMk cId="1713444581" sldId="325"/>
        </pc:sldMkLst>
        <pc:picChg chg="del">
          <ac:chgData name="James Clegg" userId="c6df1435-7a36-4b38-be4d-16e68e91152f" providerId="ADAL" clId="{79B7E742-123C-473D-B926-ED51203D8AAF}" dt="2020-10-02T14:37:14.574" v="9" actId="478"/>
          <ac:picMkLst>
            <pc:docMk/>
            <pc:sldMk cId="1713444581" sldId="325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9B7E742-123C-473D-B926-ED51203D8AAF}" dt="2020-10-02T14:37:24.727" v="12"/>
        <pc:sldMkLst>
          <pc:docMk/>
          <pc:sldMk cId="2394763593" sldId="326"/>
        </pc:sldMkLst>
        <pc:picChg chg="del">
          <ac:chgData name="James Clegg" userId="c6df1435-7a36-4b38-be4d-16e68e91152f" providerId="ADAL" clId="{79B7E742-123C-473D-B926-ED51203D8AAF}" dt="2020-10-02T14:37:17.236" v="10" actId="478"/>
          <ac:picMkLst>
            <pc:docMk/>
            <pc:sldMk cId="2394763593" sldId="326"/>
            <ac:picMk id="14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27/10/2020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27/10/2020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324638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574045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344947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e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3" Type="http://schemas.openxmlformats.org/officeDocument/2006/relationships/image" Target="../media/image12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slideLayout" Target="../slideLayouts/slideLayout4.xml"/><Relationship Id="rId16" Type="http://schemas.openxmlformats.org/officeDocument/2006/relationships/image" Target="../media/image30.png"/><Relationship Id="rId1" Type="http://schemas.openxmlformats.org/officeDocument/2006/relationships/tags" Target="../tags/tag4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5" Type="http://schemas.openxmlformats.org/officeDocument/2006/relationships/image" Target="../media/image2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Relationship Id="rId14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4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____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56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9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108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Find all the factors of 24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Find all the factors of 11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2"/>
                <a:stretch>
                  <a:fillRect l="-1626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41283574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32" name="TextBox 31"/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____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56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9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108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Find all the factors of 24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Find all the factors of 11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3"/>
                <a:stretch>
                  <a:fillRect l="-1626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1839726" y="1576871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258985" y="316433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173698" y="3342186"/>
            <a:ext cx="34520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1, 2, 3, 4, 6, 8, 12, 24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171772" y="4731715"/>
            <a:ext cx="34520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1, 11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1309964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31" grpId="0"/>
      <p:bldP spid="3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993913" y="2967335"/>
            <a:ext cx="586408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 smtClean="0">
                <a:solidFill>
                  <a:schemeClr val="bg1"/>
                </a:solidFill>
              </a:rPr>
              <a:t>L.C. Can I </a:t>
            </a:r>
            <a:r>
              <a:rPr lang="en-GB" sz="3600" dirty="0" smtClean="0">
                <a:solidFill>
                  <a:schemeClr val="bg1"/>
                </a:solidFill>
              </a:rPr>
              <a:t>identify common  </a:t>
            </a:r>
            <a:r>
              <a:rPr lang="en-GB" sz="3600" dirty="0" smtClean="0">
                <a:solidFill>
                  <a:schemeClr val="bg1"/>
                </a:solidFill>
              </a:rPr>
              <a:t>factors?</a:t>
            </a:r>
          </a:p>
          <a:p>
            <a:endParaRPr lang="en-GB" sz="3600" dirty="0" smtClean="0">
              <a:solidFill>
                <a:schemeClr val="bg1"/>
              </a:solidFill>
            </a:endParaRPr>
          </a:p>
          <a:p>
            <a:r>
              <a:rPr lang="en-GB" sz="3600" dirty="0" smtClean="0">
                <a:solidFill>
                  <a:schemeClr val="bg1"/>
                </a:solidFill>
              </a:rPr>
              <a:t>Toolkit  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636398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02483" y="590058"/>
            <a:ext cx="65706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Find all the </a:t>
            </a:r>
            <a:r>
              <a:rPr lang="en-GB" sz="2800" dirty="0">
                <a:solidFill>
                  <a:schemeClr val="accent1"/>
                </a:solidFill>
              </a:rPr>
              <a:t>common factors </a:t>
            </a:r>
            <a:r>
              <a:rPr lang="en-GB" sz="2800" dirty="0"/>
              <a:t>of 10 and 20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819959" y="1552199"/>
            <a:ext cx="625428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10</a:t>
            </a:r>
          </a:p>
        </p:txBody>
      </p:sp>
      <p:cxnSp>
        <p:nvCxnSpPr>
          <p:cNvPr id="15" name="Straight Arrow Connector 14"/>
          <p:cNvCxnSpPr>
            <a:stCxn id="14" idx="1"/>
          </p:cNvCxnSpPr>
          <p:nvPr/>
        </p:nvCxnSpPr>
        <p:spPr>
          <a:xfrm flipH="1">
            <a:off x="1860056" y="1813809"/>
            <a:ext cx="95990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6" name="TextBox 15"/>
              <p:cNvSpPr txBox="1"/>
              <p:nvPr/>
            </p:nvSpPr>
            <p:spPr>
              <a:xfrm>
                <a:off x="774512" y="1530766"/>
                <a:ext cx="14856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</a:t>
                </a:r>
              </a:p>
            </p:txBody>
          </p:sp>
        </mc:Choice>
        <mc:Fallback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4512" y="1530766"/>
                <a:ext cx="1485613" cy="523220"/>
              </a:xfrm>
              <a:prstGeom prst="rect">
                <a:avLst/>
              </a:prstGeom>
              <a:blipFill>
                <a:blip r:embed="rId3"/>
                <a:stretch>
                  <a:fillRect l="-819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7" name="Straight Arrow Connector 16"/>
          <p:cNvCxnSpPr/>
          <p:nvPr/>
        </p:nvCxnSpPr>
        <p:spPr>
          <a:xfrm flipH="1">
            <a:off x="3132673" y="2065304"/>
            <a:ext cx="1" cy="51764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8" name="TextBox 17"/>
              <p:cNvSpPr txBox="1"/>
              <p:nvPr/>
            </p:nvSpPr>
            <p:spPr>
              <a:xfrm>
                <a:off x="2462517" y="2570051"/>
                <a:ext cx="153945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2517" y="2570051"/>
                <a:ext cx="1539458" cy="523220"/>
              </a:xfrm>
              <a:prstGeom prst="rect">
                <a:avLst/>
              </a:prstGeom>
              <a:blipFill>
                <a:blip r:embed="rId4"/>
                <a:stretch>
                  <a:fillRect l="-8333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1125016" y="3270582"/>
            <a:ext cx="1973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1, 2, 5, 10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467136" y="1530766"/>
            <a:ext cx="625428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20</a:t>
            </a:r>
          </a:p>
        </p:txBody>
      </p:sp>
      <p:cxnSp>
        <p:nvCxnSpPr>
          <p:cNvPr id="22" name="Straight Arrow Connector 21"/>
          <p:cNvCxnSpPr>
            <a:stCxn id="21" idx="1"/>
          </p:cNvCxnSpPr>
          <p:nvPr/>
        </p:nvCxnSpPr>
        <p:spPr>
          <a:xfrm flipH="1">
            <a:off x="5507233" y="1792376"/>
            <a:ext cx="95990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3" name="TextBox 22"/>
              <p:cNvSpPr txBox="1"/>
              <p:nvPr/>
            </p:nvSpPr>
            <p:spPr>
              <a:xfrm>
                <a:off x="4396732" y="1542722"/>
                <a:ext cx="14856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20</a:t>
                </a:r>
              </a:p>
            </p:txBody>
          </p:sp>
        </mc:Choice>
        <mc:Fallback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96732" y="1542722"/>
                <a:ext cx="1485613" cy="523220"/>
              </a:xfrm>
              <a:prstGeom prst="rect">
                <a:avLst/>
              </a:prstGeom>
              <a:blipFill>
                <a:blip r:embed="rId5"/>
                <a:stretch>
                  <a:fillRect l="-819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4" name="Straight Arrow Connector 23"/>
          <p:cNvCxnSpPr/>
          <p:nvPr/>
        </p:nvCxnSpPr>
        <p:spPr>
          <a:xfrm flipH="1">
            <a:off x="6779850" y="2043871"/>
            <a:ext cx="1" cy="51764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5" name="TextBox 24"/>
              <p:cNvSpPr txBox="1"/>
              <p:nvPr/>
            </p:nvSpPr>
            <p:spPr>
              <a:xfrm>
                <a:off x="6109694" y="2548618"/>
                <a:ext cx="153945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</a:t>
                </a:r>
              </a:p>
            </p:txBody>
          </p:sp>
        </mc:Choice>
        <mc:Fallback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9694" y="2548618"/>
                <a:ext cx="1539458" cy="523220"/>
              </a:xfrm>
              <a:prstGeom prst="rect">
                <a:avLst/>
              </a:prstGeom>
              <a:blipFill>
                <a:blip r:embed="rId6"/>
                <a:stretch>
                  <a:fillRect l="-790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Box 25"/>
          <p:cNvSpPr txBox="1"/>
          <p:nvPr/>
        </p:nvSpPr>
        <p:spPr>
          <a:xfrm>
            <a:off x="5025285" y="3257445"/>
            <a:ext cx="37082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1, 2, 4, 5, 10, 20</a:t>
            </a:r>
          </a:p>
        </p:txBody>
      </p:sp>
      <p:cxnSp>
        <p:nvCxnSpPr>
          <p:cNvPr id="27" name="Straight Arrow Connector 26"/>
          <p:cNvCxnSpPr>
            <a:stCxn id="21" idx="3"/>
          </p:cNvCxnSpPr>
          <p:nvPr/>
        </p:nvCxnSpPr>
        <p:spPr>
          <a:xfrm>
            <a:off x="7092564" y="1792376"/>
            <a:ext cx="48507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8" name="TextBox 27"/>
              <p:cNvSpPr txBox="1"/>
              <p:nvPr/>
            </p:nvSpPr>
            <p:spPr>
              <a:xfrm>
                <a:off x="7145150" y="1777759"/>
                <a:ext cx="153945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</a:t>
                </a:r>
              </a:p>
            </p:txBody>
          </p:sp>
        </mc:Choice>
        <mc:Fallback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45150" y="1777759"/>
                <a:ext cx="1539458" cy="523220"/>
              </a:xfrm>
              <a:prstGeom prst="rect">
                <a:avLst/>
              </a:prstGeom>
              <a:blipFill>
                <a:blip r:embed="rId7"/>
                <a:stretch>
                  <a:fillRect l="-7905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Oval 18"/>
          <p:cNvSpPr/>
          <p:nvPr/>
        </p:nvSpPr>
        <p:spPr>
          <a:xfrm>
            <a:off x="966128" y="3069153"/>
            <a:ext cx="532847" cy="1079611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4846342" y="3005679"/>
            <a:ext cx="532847" cy="1079611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1363809" y="3069152"/>
            <a:ext cx="496248" cy="1079611"/>
          </a:xfrm>
          <a:prstGeom prst="ellipse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5320105" y="3005679"/>
            <a:ext cx="476053" cy="1079611"/>
          </a:xfrm>
          <a:prstGeom prst="ellipse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1719851" y="3069151"/>
            <a:ext cx="532847" cy="1079611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6025610" y="3005678"/>
            <a:ext cx="532847" cy="1079611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2208267" y="3048858"/>
            <a:ext cx="496248" cy="1079611"/>
          </a:xfrm>
          <a:prstGeom prst="ellipse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Oval 34"/>
          <p:cNvSpPr/>
          <p:nvPr/>
        </p:nvSpPr>
        <p:spPr>
          <a:xfrm>
            <a:off x="6445216" y="3005678"/>
            <a:ext cx="496248" cy="1079611"/>
          </a:xfrm>
          <a:prstGeom prst="ellipse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380098" y="5015182"/>
            <a:ext cx="42690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Common factors: </a:t>
            </a:r>
            <a:r>
              <a:rPr lang="en-GB" sz="2800" dirty="0"/>
              <a:t>1, 2, 5, 10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  <p:bldP spid="18" grpId="0" animBg="1"/>
      <p:bldP spid="20" grpId="0"/>
      <p:bldP spid="21" grpId="0" animBg="1"/>
      <p:bldP spid="23" grpId="0" animBg="1"/>
      <p:bldP spid="25" grpId="0" animBg="1"/>
      <p:bldP spid="26" grpId="0"/>
      <p:bldP spid="28" grpId="0" animBg="1"/>
      <p:bldP spid="19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9575" y="5285455"/>
            <a:ext cx="747045" cy="747045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5602419" y="542814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144960" y="355423"/>
            <a:ext cx="65706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Complete the Venn diagram</a:t>
            </a:r>
          </a:p>
        </p:txBody>
      </p:sp>
      <p:sp>
        <p:nvSpPr>
          <p:cNvPr id="33" name="Oval 32"/>
          <p:cNvSpPr/>
          <p:nvPr/>
        </p:nvSpPr>
        <p:spPr>
          <a:xfrm>
            <a:off x="2154686" y="1937581"/>
            <a:ext cx="2677242" cy="327573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4057303" y="1898951"/>
            <a:ext cx="2677242" cy="327573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286953" y="1414361"/>
            <a:ext cx="21433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Factors of 12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843661" y="1422510"/>
            <a:ext cx="21433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Factors of 8</a:t>
            </a: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9" name="TextBox 38"/>
              <p:cNvSpPr txBox="1"/>
              <p:nvPr/>
            </p:nvSpPr>
            <p:spPr>
              <a:xfrm>
                <a:off x="339441" y="1994258"/>
                <a:ext cx="214331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12</a:t>
                </a:r>
              </a:p>
            </p:txBody>
          </p:sp>
        </mc:Choice>
        <mc:Fallback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9441" y="1994258"/>
                <a:ext cx="2143315" cy="523220"/>
              </a:xfrm>
              <a:prstGeom prst="rect">
                <a:avLst/>
              </a:prstGeom>
              <a:blipFill>
                <a:blip r:embed="rId4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0" name="TextBox 39"/>
              <p:cNvSpPr txBox="1"/>
              <p:nvPr/>
            </p:nvSpPr>
            <p:spPr>
              <a:xfrm>
                <a:off x="252069" y="2326027"/>
                <a:ext cx="214331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</a:t>
                </a:r>
              </a:p>
            </p:txBody>
          </p:sp>
        </mc:Choice>
        <mc:Fallback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069" y="2326027"/>
                <a:ext cx="2143315" cy="523220"/>
              </a:xfrm>
              <a:prstGeom prst="rect">
                <a:avLst/>
              </a:prstGeom>
              <a:blipFill>
                <a:blip r:embed="rId5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1" name="TextBox 40"/>
              <p:cNvSpPr txBox="1"/>
              <p:nvPr/>
            </p:nvSpPr>
            <p:spPr>
              <a:xfrm>
                <a:off x="252068" y="2657796"/>
                <a:ext cx="214331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</a:t>
                </a:r>
              </a:p>
            </p:txBody>
          </p:sp>
        </mc:Choice>
        <mc:Fallback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068" y="2657796"/>
                <a:ext cx="2143315" cy="523220"/>
              </a:xfrm>
              <a:prstGeom prst="rect">
                <a:avLst/>
              </a:prstGeom>
              <a:blipFill>
                <a:blip r:embed="rId6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2" name="TextBox 41"/>
              <p:cNvSpPr txBox="1"/>
              <p:nvPr/>
            </p:nvSpPr>
            <p:spPr>
              <a:xfrm>
                <a:off x="6175185" y="2134576"/>
                <a:ext cx="214331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8</a:t>
                </a:r>
              </a:p>
            </p:txBody>
          </p:sp>
        </mc:Choice>
        <mc:Fallback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75185" y="2134576"/>
                <a:ext cx="2143315" cy="523220"/>
              </a:xfrm>
              <a:prstGeom prst="rect">
                <a:avLst/>
              </a:prstGeom>
              <a:blipFill>
                <a:blip r:embed="rId7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3" name="TextBox 42"/>
              <p:cNvSpPr txBox="1"/>
              <p:nvPr/>
            </p:nvSpPr>
            <p:spPr>
              <a:xfrm>
                <a:off x="6175184" y="2521698"/>
                <a:ext cx="214331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</a:t>
                </a:r>
              </a:p>
            </p:txBody>
          </p:sp>
        </mc:Choice>
        <mc:Fallback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75184" y="2521698"/>
                <a:ext cx="2143315" cy="523220"/>
              </a:xfrm>
              <a:prstGeom prst="rect">
                <a:avLst/>
              </a:prstGeom>
              <a:blipFill>
                <a:blip r:embed="rId8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Box 43"/>
          <p:cNvSpPr txBox="1"/>
          <p:nvPr/>
        </p:nvSpPr>
        <p:spPr>
          <a:xfrm>
            <a:off x="4255783" y="2615100"/>
            <a:ext cx="5307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4061736" y="3208429"/>
            <a:ext cx="5307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913069" y="2392490"/>
            <a:ext cx="5307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4249307" y="3750964"/>
            <a:ext cx="5307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521278" y="3912224"/>
            <a:ext cx="5307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6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039064" y="3229111"/>
            <a:ext cx="7064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12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5149104" y="2326027"/>
            <a:ext cx="7064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8</a:t>
            </a:r>
          </a:p>
        </p:txBody>
      </p:sp>
      <p:cxnSp>
        <p:nvCxnSpPr>
          <p:cNvPr id="51" name="Straight Connector 50"/>
          <p:cNvCxnSpPr/>
          <p:nvPr/>
        </p:nvCxnSpPr>
        <p:spPr>
          <a:xfrm flipH="1">
            <a:off x="877779" y="2134576"/>
            <a:ext cx="296069" cy="26161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H="1">
            <a:off x="6786530" y="2282827"/>
            <a:ext cx="296069" cy="26161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H="1">
            <a:off x="889710" y="2456832"/>
            <a:ext cx="296069" cy="26161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H="1">
            <a:off x="6791062" y="2657796"/>
            <a:ext cx="296069" cy="26161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H="1">
            <a:off x="880002" y="2805576"/>
            <a:ext cx="296069" cy="26161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>
            <a:off x="1489135" y="2817931"/>
            <a:ext cx="296069" cy="26161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H="1">
            <a:off x="7401486" y="2662378"/>
            <a:ext cx="296069" cy="26161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flipH="1">
            <a:off x="1468058" y="2439100"/>
            <a:ext cx="296069" cy="26161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 flipH="1">
            <a:off x="1545342" y="2134576"/>
            <a:ext cx="296069" cy="26161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xmlns="" val="2103662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0" grpId="1"/>
      <p:bldP spid="39" grpId="0" animBg="1"/>
      <p:bldP spid="40" grpId="0" animBg="1"/>
      <p:bldP spid="41" grpId="0" animBg="1"/>
      <p:bldP spid="42" grpId="0" animBg="1"/>
      <p:bldP spid="43" grpId="0" animBg="1"/>
      <p:bldP spid="44" grpId="0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667513" y="425107"/>
            <a:ext cx="7525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Find a common factor of 80, 160 </a:t>
            </a:r>
            <a:r>
              <a:rPr lang="en-GB" sz="2800"/>
              <a:t>and 300 </a:t>
            </a:r>
            <a:r>
              <a:rPr lang="en-GB" sz="2800" dirty="0"/>
              <a:t>that is greater than 15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9575" y="5285455"/>
            <a:ext cx="747045" cy="747045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602419" y="542814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93035987"/>
              </p:ext>
            </p:extLst>
          </p:nvPr>
        </p:nvGraphicFramePr>
        <p:xfrm>
          <a:off x="1382268" y="1618853"/>
          <a:ext cx="6096000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xmlns="" val="255797861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xmlns="" val="404917392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xmlns="" val="188145838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914446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49787070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196714" y="1679847"/>
            <a:ext cx="10189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160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061001" y="1679847"/>
            <a:ext cx="10189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300</a:t>
            </a: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49" name="TextBox 48"/>
              <p:cNvSpPr txBox="1"/>
              <p:nvPr/>
            </p:nvSpPr>
            <p:spPr>
              <a:xfrm>
                <a:off x="3891914" y="2346725"/>
                <a:ext cx="14412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  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80</a:t>
                </a:r>
              </a:p>
            </p:txBody>
          </p:sp>
        </mc:Choice>
        <mc:Fallback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1914" y="2346725"/>
                <a:ext cx="1441268" cy="523220"/>
              </a:xfrm>
              <a:prstGeom prst="rect">
                <a:avLst/>
              </a:prstGeom>
              <a:blipFill>
                <a:blip r:embed="rId4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1" name="TextBox 50"/>
              <p:cNvSpPr txBox="1"/>
              <p:nvPr/>
            </p:nvSpPr>
            <p:spPr>
              <a:xfrm>
                <a:off x="3891914" y="2820714"/>
                <a:ext cx="14412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  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40</a:t>
                </a:r>
              </a:p>
            </p:txBody>
          </p:sp>
        </mc:Choice>
        <mc:Fallback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1914" y="2820714"/>
                <a:ext cx="1441268" cy="523220"/>
              </a:xfrm>
              <a:prstGeom prst="rect">
                <a:avLst/>
              </a:prstGeom>
              <a:blipFill>
                <a:blip r:embed="rId5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2" name="TextBox 51"/>
              <p:cNvSpPr txBox="1"/>
              <p:nvPr/>
            </p:nvSpPr>
            <p:spPr>
              <a:xfrm>
                <a:off x="3891913" y="3294703"/>
                <a:ext cx="14412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  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20</a:t>
                </a:r>
              </a:p>
            </p:txBody>
          </p:sp>
        </mc:Choice>
        <mc:Fallback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1913" y="3294703"/>
                <a:ext cx="1441268" cy="523220"/>
              </a:xfrm>
              <a:prstGeom prst="rect">
                <a:avLst/>
              </a:prstGeom>
              <a:blipFill>
                <a:blip r:embed="rId6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4" name="TextBox 53"/>
              <p:cNvSpPr txBox="1"/>
              <p:nvPr/>
            </p:nvSpPr>
            <p:spPr>
              <a:xfrm>
                <a:off x="3731753" y="3768693"/>
                <a:ext cx="14412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    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16</a:t>
                </a:r>
              </a:p>
            </p:txBody>
          </p:sp>
        </mc:Choice>
        <mc:Fallback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1753" y="3768693"/>
                <a:ext cx="1441268" cy="523220"/>
              </a:xfrm>
              <a:prstGeom prst="rect">
                <a:avLst/>
              </a:prstGeom>
              <a:blipFill>
                <a:blip r:embed="rId7"/>
                <a:stretch>
                  <a:fillRect t="-10465" r="-295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" name="Oval 54"/>
          <p:cNvSpPr/>
          <p:nvPr/>
        </p:nvSpPr>
        <p:spPr>
          <a:xfrm>
            <a:off x="4513936" y="2329836"/>
            <a:ext cx="625629" cy="1967024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Oval 60"/>
          <p:cNvSpPr/>
          <p:nvPr/>
        </p:nvSpPr>
        <p:spPr>
          <a:xfrm>
            <a:off x="6574677" y="3210850"/>
            <a:ext cx="532847" cy="570062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2193280" y="1679847"/>
            <a:ext cx="10189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80</a:t>
            </a: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63" name="TextBox 62"/>
              <p:cNvSpPr txBox="1"/>
              <p:nvPr/>
            </p:nvSpPr>
            <p:spPr>
              <a:xfrm>
                <a:off x="1855337" y="2375263"/>
                <a:ext cx="14412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80</a:t>
                </a:r>
              </a:p>
            </p:txBody>
          </p:sp>
        </mc:Choice>
        <mc:Fallback>
          <p:sp>
            <p:nvSpPr>
              <p:cNvPr id="63" name="TextBox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55337" y="2375263"/>
                <a:ext cx="1441268" cy="523220"/>
              </a:xfrm>
              <a:prstGeom prst="rect">
                <a:avLst/>
              </a:prstGeom>
              <a:blipFill>
                <a:blip r:embed="rId8"/>
                <a:stretch>
                  <a:fillRect l="-8439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64" name="TextBox 63"/>
              <p:cNvSpPr txBox="1"/>
              <p:nvPr/>
            </p:nvSpPr>
            <p:spPr>
              <a:xfrm>
                <a:off x="1855337" y="2825890"/>
                <a:ext cx="14412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40</a:t>
                </a:r>
              </a:p>
            </p:txBody>
          </p:sp>
        </mc:Choice>
        <mc:Fallback>
          <p:sp>
            <p:nvSpPr>
              <p:cNvPr id="64" name="TextBox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55337" y="2825890"/>
                <a:ext cx="1441268" cy="523220"/>
              </a:xfrm>
              <a:prstGeom prst="rect">
                <a:avLst/>
              </a:prstGeom>
              <a:blipFill>
                <a:blip r:embed="rId9"/>
                <a:stretch>
                  <a:fillRect l="-8439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65" name="TextBox 64"/>
              <p:cNvSpPr txBox="1"/>
              <p:nvPr/>
            </p:nvSpPr>
            <p:spPr>
              <a:xfrm>
                <a:off x="1855337" y="3276517"/>
                <a:ext cx="14412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20</a:t>
                </a:r>
              </a:p>
            </p:txBody>
          </p:sp>
        </mc:Choice>
        <mc:Fallback>
          <p:sp>
            <p:nvSpPr>
              <p:cNvPr id="65" name="TextBox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55337" y="3276517"/>
                <a:ext cx="1441268" cy="523220"/>
              </a:xfrm>
              <a:prstGeom prst="rect">
                <a:avLst/>
              </a:prstGeom>
              <a:blipFill>
                <a:blip r:embed="rId10"/>
                <a:stretch>
                  <a:fillRect l="-843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6" name="Oval 65"/>
          <p:cNvSpPr/>
          <p:nvPr/>
        </p:nvSpPr>
        <p:spPr>
          <a:xfrm>
            <a:off x="2425467" y="2329836"/>
            <a:ext cx="596510" cy="1967024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67" name="TextBox 66"/>
              <p:cNvSpPr txBox="1"/>
              <p:nvPr/>
            </p:nvSpPr>
            <p:spPr>
              <a:xfrm>
                <a:off x="1855337" y="3727144"/>
                <a:ext cx="14412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16</a:t>
                </a:r>
              </a:p>
            </p:txBody>
          </p:sp>
        </mc:Choice>
        <mc:Fallback>
          <p:sp>
            <p:nvSpPr>
              <p:cNvPr id="67" name="TextBox 6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55337" y="3727144"/>
                <a:ext cx="1441268" cy="523220"/>
              </a:xfrm>
              <a:prstGeom prst="rect">
                <a:avLst/>
              </a:prstGeom>
              <a:blipFill>
                <a:blip r:embed="rId11"/>
                <a:stretch>
                  <a:fillRect l="-843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68" name="TextBox 67"/>
              <p:cNvSpPr txBox="1"/>
              <p:nvPr/>
            </p:nvSpPr>
            <p:spPr>
              <a:xfrm>
                <a:off x="1855337" y="4177771"/>
                <a:ext cx="14412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8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</a:t>
                </a:r>
              </a:p>
            </p:txBody>
          </p:sp>
        </mc:Choice>
        <mc:Fallback>
          <p:sp>
            <p:nvSpPr>
              <p:cNvPr id="68" name="TextBox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55337" y="4177771"/>
                <a:ext cx="1441268" cy="523220"/>
              </a:xfrm>
              <a:prstGeom prst="rect">
                <a:avLst/>
              </a:prstGeom>
              <a:blipFill>
                <a:blip r:embed="rId12"/>
                <a:stretch>
                  <a:fillRect l="-843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9" name="TextBox 68"/>
          <p:cNvSpPr txBox="1"/>
          <p:nvPr/>
        </p:nvSpPr>
        <p:spPr>
          <a:xfrm>
            <a:off x="3914836" y="2357712"/>
            <a:ext cx="5064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3911411" y="2826563"/>
            <a:ext cx="5064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3907986" y="3290241"/>
            <a:ext cx="5064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3782930" y="3773640"/>
            <a:ext cx="62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</a:t>
            </a: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73" name="TextBox 72"/>
              <p:cNvSpPr txBox="1"/>
              <p:nvPr/>
            </p:nvSpPr>
            <p:spPr>
              <a:xfrm>
                <a:off x="5908244" y="2316419"/>
                <a:ext cx="14412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  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80</a:t>
                </a:r>
              </a:p>
            </p:txBody>
          </p:sp>
        </mc:Choice>
        <mc:Fallback>
          <p:sp>
            <p:nvSpPr>
              <p:cNvPr id="73" name="TextBox 7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08244" y="2316419"/>
                <a:ext cx="1441268" cy="523220"/>
              </a:xfrm>
              <a:prstGeom prst="rect">
                <a:avLst/>
              </a:prstGeom>
              <a:blipFill>
                <a:blip r:embed="rId13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74" name="TextBox 73"/>
              <p:cNvSpPr txBox="1"/>
              <p:nvPr/>
            </p:nvSpPr>
            <p:spPr>
              <a:xfrm>
                <a:off x="5908244" y="2765793"/>
                <a:ext cx="14412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  </a:t>
                </a:r>
                <a14:m>
                  <m:oMath xmlns:m="http://schemas.openxmlformats.org/officeDocument/2006/math">
                    <m:r>
                      <a:rPr lang="en-GB" sz="28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40</a:t>
                </a:r>
              </a:p>
            </p:txBody>
          </p:sp>
        </mc:Choice>
        <mc:Fallback>
          <p:sp>
            <p:nvSpPr>
              <p:cNvPr id="74" name="TextBox 7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08244" y="2765793"/>
                <a:ext cx="1441268" cy="523220"/>
              </a:xfrm>
              <a:prstGeom prst="rect">
                <a:avLst/>
              </a:prstGeom>
              <a:blipFill>
                <a:blip r:embed="rId14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75" name="TextBox 74"/>
              <p:cNvSpPr txBox="1"/>
              <p:nvPr/>
            </p:nvSpPr>
            <p:spPr>
              <a:xfrm>
                <a:off x="5897091" y="3232055"/>
                <a:ext cx="14412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  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20</a:t>
                </a:r>
              </a:p>
            </p:txBody>
          </p:sp>
        </mc:Choice>
        <mc:Fallback>
          <p:sp>
            <p:nvSpPr>
              <p:cNvPr id="75" name="TextBox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7091" y="3232055"/>
                <a:ext cx="1441268" cy="523220"/>
              </a:xfrm>
              <a:prstGeom prst="rect">
                <a:avLst/>
              </a:prstGeom>
              <a:blipFill>
                <a:blip r:embed="rId15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76" name="TextBox 75"/>
              <p:cNvSpPr txBox="1"/>
              <p:nvPr/>
            </p:nvSpPr>
            <p:spPr>
              <a:xfrm>
                <a:off x="5759235" y="3738387"/>
                <a:ext cx="144126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     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16</a:t>
                </a:r>
              </a:p>
            </p:txBody>
          </p:sp>
        </mc:Choice>
        <mc:Fallback>
          <p:sp>
            <p:nvSpPr>
              <p:cNvPr id="76" name="TextBox 7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9235" y="3738387"/>
                <a:ext cx="1441268" cy="523220"/>
              </a:xfrm>
              <a:prstGeom prst="rect">
                <a:avLst/>
              </a:prstGeom>
              <a:blipFill>
                <a:blip r:embed="rId16"/>
                <a:stretch>
                  <a:fillRect t="-10465" r="-296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7" name="TextBox 76"/>
          <p:cNvSpPr txBox="1"/>
          <p:nvPr/>
        </p:nvSpPr>
        <p:spPr>
          <a:xfrm>
            <a:off x="5779486" y="3232055"/>
            <a:ext cx="7131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15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6061001" y="850911"/>
            <a:ext cx="13837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1771853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2" grpId="1"/>
      <p:bldP spid="3" grpId="0"/>
      <p:bldP spid="29" grpId="0"/>
      <p:bldP spid="49" grpId="0" animBg="1"/>
      <p:bldP spid="51" grpId="0" animBg="1"/>
      <p:bldP spid="52" grpId="0" animBg="1"/>
      <p:bldP spid="54" grpId="0" animBg="1"/>
      <p:bldP spid="55" grpId="0" animBg="1"/>
      <p:bldP spid="61" grpId="0" animBg="1"/>
      <p:bldP spid="62" grpId="0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/>
      <p:bldP spid="70" grpId="0"/>
      <p:bldP spid="71" grpId="0"/>
      <p:bldP spid="72" grpId="0"/>
      <p:bldP spid="73" grpId="0" animBg="1"/>
      <p:bldP spid="73" grpId="1" animBg="1"/>
      <p:bldP spid="74" grpId="0" animBg="1"/>
      <p:bldP spid="74" grpId="1" animBg="1"/>
      <p:bldP spid="75" grpId="0" animBg="1"/>
      <p:bldP spid="76" grpId="0" animBg="1"/>
      <p:bldP spid="76" grpId="1" animBg="1"/>
      <p:bldP spid="77" grpId="0"/>
      <p:bldP spid="7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667294" y="291189"/>
            <a:ext cx="1012911" cy="7315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757922" y="947736"/>
            <a:ext cx="8667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Tommy</a:t>
            </a:r>
          </a:p>
        </p:txBody>
      </p:sp>
      <p:sp>
        <p:nvSpPr>
          <p:cNvPr id="7" name="Oval Callout 6"/>
          <p:cNvSpPr/>
          <p:nvPr/>
        </p:nvSpPr>
        <p:spPr>
          <a:xfrm>
            <a:off x="2054061" y="445801"/>
            <a:ext cx="3409006" cy="934676"/>
          </a:xfrm>
          <a:prstGeom prst="wedgeRoundRectCallout">
            <a:avLst>
              <a:gd name="adj1" fmla="val -61148"/>
              <a:gd name="adj2" fmla="val -6040"/>
              <a:gd name="adj3" fmla="val 16667"/>
            </a:avLst>
          </a:prstGeom>
          <a:noFill/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I’m thinking of a 2-digit number between 20 and 50</a:t>
            </a:r>
          </a:p>
        </p:txBody>
      </p:sp>
      <p:pic>
        <p:nvPicPr>
          <p:cNvPr id="21" name="Picture 20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61091" y="558967"/>
            <a:ext cx="905184" cy="1365166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7059566" y="1426216"/>
            <a:ext cx="981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Whitney</a:t>
            </a:r>
          </a:p>
        </p:txBody>
      </p:sp>
      <p:sp>
        <p:nvSpPr>
          <p:cNvPr id="26" name="Oval Callout 25"/>
          <p:cNvSpPr/>
          <p:nvPr/>
        </p:nvSpPr>
        <p:spPr>
          <a:xfrm>
            <a:off x="2293112" y="1564711"/>
            <a:ext cx="4715691" cy="1098676"/>
          </a:xfrm>
          <a:prstGeom prst="wedgeRoundRectCallout">
            <a:avLst>
              <a:gd name="adj1" fmla="val 51272"/>
              <a:gd name="adj2" fmla="val -74441"/>
              <a:gd name="adj3" fmla="val 16667"/>
            </a:avLst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My number is 30</a:t>
            </a:r>
          </a:p>
          <a:p>
            <a:pPr algn="ctr"/>
            <a:r>
              <a:rPr lang="en-GB" sz="2000" dirty="0">
                <a:solidFill>
                  <a:schemeClr val="tx1"/>
                </a:solidFill>
              </a:rPr>
              <a:t> The common factors of 30 and Tommy’s number are 1, 3, 5 and 15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454756" y="5593507"/>
            <a:ext cx="7525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 is Tommy’s number?</a:t>
            </a:r>
          </a:p>
        </p:txBody>
      </p:sp>
      <p:sp>
        <p:nvSpPr>
          <p:cNvPr id="28" name="Oval 27"/>
          <p:cNvSpPr/>
          <p:nvPr/>
        </p:nvSpPr>
        <p:spPr>
          <a:xfrm>
            <a:off x="757922" y="3252106"/>
            <a:ext cx="2677242" cy="2309271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2660539" y="3213476"/>
            <a:ext cx="2677242" cy="2309271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690407" y="3605208"/>
            <a:ext cx="5307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924165" y="3937578"/>
            <a:ext cx="5307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648875" y="4197268"/>
            <a:ext cx="5307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5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637792" y="4535165"/>
            <a:ext cx="995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15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826419" y="2788830"/>
            <a:ext cx="21433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Factors of 30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096543" y="2765683"/>
            <a:ext cx="44305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Tommy’s number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383055" y="3404955"/>
            <a:ext cx="995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5719768" y="3467803"/>
            <a:ext cx="995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15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003796" y="3945454"/>
            <a:ext cx="995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6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642197" y="4045002"/>
            <a:ext cx="995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10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311678" y="4636363"/>
            <a:ext cx="995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30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719768" y="3869315"/>
            <a:ext cx="995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30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5733659" y="4269538"/>
            <a:ext cx="995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45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5733659" y="4636363"/>
            <a:ext cx="995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60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70010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4472C4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8" grpId="0" animBg="1"/>
      <p:bldP spid="29" grpId="0" animBg="1"/>
      <p:bldP spid="30" grpId="0"/>
      <p:bldP spid="31" grpId="0"/>
      <p:bldP spid="32" grpId="0"/>
      <p:bldP spid="33" grpId="0"/>
      <p:bldP spid="33" grpId="1"/>
      <p:bldP spid="36" grpId="0"/>
      <p:bldP spid="37" grpId="0"/>
      <p:bldP spid="38" grpId="0"/>
      <p:bldP spid="39" grpId="0"/>
      <p:bldP spid="39" grpId="1"/>
      <p:bldP spid="40" grpId="0"/>
      <p:bldP spid="41" grpId="0"/>
      <p:bldP spid="42" grpId="0"/>
      <p:bldP spid="42" grpId="1"/>
      <p:bldP spid="43" grpId="0"/>
      <p:bldP spid="43" grpId="1"/>
      <p:bldP spid="44" grpId="0"/>
      <p:bldP spid="44" grpId="1"/>
      <p:bldP spid="45" grpId="0"/>
      <p:bldP spid="45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344243" y="349653"/>
            <a:ext cx="8172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Can you use common factors to simplify this fraction?</a:t>
            </a: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TextBox 1"/>
              <p:cNvSpPr txBox="1"/>
              <p:nvPr/>
            </p:nvSpPr>
            <p:spPr>
              <a:xfrm>
                <a:off x="3587713" y="1671666"/>
                <a:ext cx="1685109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50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7713" y="1671666"/>
                <a:ext cx="1685109" cy="89037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TextBox 46"/>
          <p:cNvSpPr txBox="1"/>
          <p:nvPr/>
        </p:nvSpPr>
        <p:spPr>
          <a:xfrm>
            <a:off x="885247" y="3873425"/>
            <a:ext cx="48739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Factors of 18: 1, 2, 3, 6, 9, 18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5247" y="4933828"/>
            <a:ext cx="48739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Factors of 50: 1, 2, 5, 10, 25, 50</a:t>
            </a:r>
          </a:p>
        </p:txBody>
      </p:sp>
      <p:sp>
        <p:nvSpPr>
          <p:cNvPr id="49" name="Oval 48"/>
          <p:cNvSpPr/>
          <p:nvPr/>
        </p:nvSpPr>
        <p:spPr>
          <a:xfrm>
            <a:off x="2937005" y="3600076"/>
            <a:ext cx="388562" cy="2059284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Oval 49"/>
          <p:cNvSpPr/>
          <p:nvPr/>
        </p:nvSpPr>
        <p:spPr>
          <a:xfrm>
            <a:off x="3262718" y="3592046"/>
            <a:ext cx="388562" cy="2059284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urved Down Arrow 2"/>
          <p:cNvSpPr/>
          <p:nvPr/>
        </p:nvSpPr>
        <p:spPr>
          <a:xfrm rot="16200000">
            <a:off x="4711922" y="1169340"/>
            <a:ext cx="279247" cy="842553"/>
          </a:xfrm>
          <a:prstGeom prst="rightBracket">
            <a:avLst>
              <a:gd name="adj" fmla="val 150862"/>
            </a:avLst>
          </a:prstGeom>
          <a:noFill/>
          <a:ln w="3810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" name="Curved Up Arrow 3"/>
          <p:cNvSpPr/>
          <p:nvPr/>
        </p:nvSpPr>
        <p:spPr>
          <a:xfrm rot="5400000">
            <a:off x="4711919" y="2237054"/>
            <a:ext cx="279247" cy="842553"/>
          </a:xfrm>
          <a:prstGeom prst="rightBracket">
            <a:avLst>
              <a:gd name="adj" fmla="val 150862"/>
            </a:avLst>
          </a:prstGeom>
          <a:noFill/>
          <a:ln w="38100">
            <a:solidFill>
              <a:schemeClr val="accent1"/>
            </a:solidFill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52" name="TextBox 51"/>
              <p:cNvSpPr txBox="1"/>
              <p:nvPr/>
            </p:nvSpPr>
            <p:spPr>
              <a:xfrm>
                <a:off x="4549707" y="1011772"/>
                <a:ext cx="78585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</a:t>
                </a:r>
              </a:p>
            </p:txBody>
          </p:sp>
        </mc:Choice>
        <mc:Fallback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49707" y="1011772"/>
                <a:ext cx="785853" cy="523220"/>
              </a:xfrm>
              <a:prstGeom prst="rect">
                <a:avLst/>
              </a:prstGeom>
              <a:blipFill>
                <a:blip r:embed="rId4"/>
                <a:stretch>
                  <a:fillRect t="-11628" r="-542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3" name="TextBox 52"/>
              <p:cNvSpPr txBox="1"/>
              <p:nvPr/>
            </p:nvSpPr>
            <p:spPr>
              <a:xfrm>
                <a:off x="4532217" y="2710406"/>
                <a:ext cx="78585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</a:t>
                </a:r>
              </a:p>
            </p:txBody>
          </p:sp>
        </mc:Choice>
        <mc:Fallback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2217" y="2710406"/>
                <a:ext cx="785853" cy="523220"/>
              </a:xfrm>
              <a:prstGeom prst="rect">
                <a:avLst/>
              </a:prstGeom>
              <a:blipFill>
                <a:blip r:embed="rId5"/>
                <a:stretch>
                  <a:fillRect t="-11765" r="-5426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4" name="TextBox 53"/>
              <p:cNvSpPr txBox="1"/>
              <p:nvPr/>
            </p:nvSpPr>
            <p:spPr>
              <a:xfrm>
                <a:off x="4430267" y="1681832"/>
                <a:ext cx="1685109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9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25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0267" y="1681832"/>
                <a:ext cx="1685109" cy="89037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xmlns="" val="1713444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49" grpId="1" animBg="1"/>
      <p:bldP spid="50" grpId="0" animBg="1"/>
      <p:bldP spid="3" grpId="0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344243" y="349653"/>
            <a:ext cx="8172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Can you use common factors to simplify this fraction?</a:t>
            </a: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TextBox 1"/>
              <p:cNvSpPr txBox="1"/>
              <p:nvPr/>
            </p:nvSpPr>
            <p:spPr>
              <a:xfrm>
                <a:off x="3587713" y="1671666"/>
                <a:ext cx="1685109" cy="8903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30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90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7713" y="1671666"/>
                <a:ext cx="1685109" cy="89037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TextBox 46"/>
          <p:cNvSpPr txBox="1"/>
          <p:nvPr/>
        </p:nvSpPr>
        <p:spPr>
          <a:xfrm>
            <a:off x="885247" y="3873425"/>
            <a:ext cx="6039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Factors of 30: 1, 2, 3, 5, 6, 10, 15, 30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5247" y="4933828"/>
            <a:ext cx="6414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Factors of 90: 1, 2, 3, 5, 6, 9, 15, 30, 45, 90</a:t>
            </a:r>
          </a:p>
        </p:txBody>
      </p:sp>
      <p:sp>
        <p:nvSpPr>
          <p:cNvPr id="50" name="Oval 49"/>
          <p:cNvSpPr/>
          <p:nvPr/>
        </p:nvSpPr>
        <p:spPr>
          <a:xfrm>
            <a:off x="5548999" y="4890961"/>
            <a:ext cx="512957" cy="632433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urved Down Arrow 2"/>
          <p:cNvSpPr/>
          <p:nvPr/>
        </p:nvSpPr>
        <p:spPr>
          <a:xfrm rot="16200000">
            <a:off x="4711923" y="1174815"/>
            <a:ext cx="279248" cy="842553"/>
          </a:xfrm>
          <a:prstGeom prst="rightBracket">
            <a:avLst>
              <a:gd name="adj" fmla="val 150861"/>
            </a:avLst>
          </a:prstGeom>
          <a:noFill/>
          <a:ln w="38100">
            <a:solidFill>
              <a:schemeClr val="accent1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" name="Curved Up Arrow 3"/>
          <p:cNvSpPr/>
          <p:nvPr/>
        </p:nvSpPr>
        <p:spPr>
          <a:xfrm rot="5400000">
            <a:off x="4738140" y="2274748"/>
            <a:ext cx="226805" cy="775811"/>
          </a:xfrm>
          <a:prstGeom prst="rightBracket">
            <a:avLst>
              <a:gd name="adj" fmla="val 171030"/>
            </a:avLst>
          </a:prstGeom>
          <a:noFill/>
          <a:ln w="38100">
            <a:solidFill>
              <a:schemeClr val="accent1"/>
            </a:solidFill>
            <a:headEnd type="triangl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52" name="TextBox 51"/>
              <p:cNvSpPr txBox="1"/>
              <p:nvPr/>
            </p:nvSpPr>
            <p:spPr>
              <a:xfrm>
                <a:off x="4549707" y="1011772"/>
                <a:ext cx="9992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30</a:t>
                </a:r>
              </a:p>
            </p:txBody>
          </p:sp>
        </mc:Choice>
        <mc:Fallback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49707" y="1011772"/>
                <a:ext cx="999292" cy="523220"/>
              </a:xfrm>
              <a:prstGeom prst="rect">
                <a:avLst/>
              </a:prstGeom>
              <a:blipFill>
                <a:blip r:embed="rId4"/>
                <a:stretch>
                  <a:fillRect t="-11628" r="-61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3" name="TextBox 52"/>
              <p:cNvSpPr txBox="1"/>
              <p:nvPr/>
            </p:nvSpPr>
            <p:spPr>
              <a:xfrm>
                <a:off x="4532217" y="2710406"/>
                <a:ext cx="121317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30</a:t>
                </a:r>
              </a:p>
            </p:txBody>
          </p:sp>
        </mc:Choice>
        <mc:Fallback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2217" y="2710406"/>
                <a:ext cx="1213173" cy="523220"/>
              </a:xfrm>
              <a:prstGeom prst="rect">
                <a:avLst/>
              </a:prstGeom>
              <a:blipFill>
                <a:blip r:embed="rId5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54" name="TextBox 53"/>
              <p:cNvSpPr txBox="1"/>
              <p:nvPr/>
            </p:nvSpPr>
            <p:spPr>
              <a:xfrm>
                <a:off x="4430267" y="1681832"/>
                <a:ext cx="1685109" cy="888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800" b="0" i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800" b="0" i="0" smtClean="0"/>
                            <m:t>3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0267" y="1681832"/>
                <a:ext cx="1685109" cy="8886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99575" y="5285455"/>
            <a:ext cx="747045" cy="74704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602419" y="542814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7" name="Oval 16"/>
          <p:cNvSpPr/>
          <p:nvPr/>
        </p:nvSpPr>
        <p:spPr>
          <a:xfrm>
            <a:off x="5745390" y="3873425"/>
            <a:ext cx="512957" cy="632433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2961861" y="4396645"/>
            <a:ext cx="1679713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3004617" y="5463910"/>
            <a:ext cx="1679713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5272822" y="4387407"/>
            <a:ext cx="985525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5057474" y="5457048"/>
            <a:ext cx="1004482" cy="6862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xmlns="" val="2394763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3" grpId="0" animBg="1"/>
      <p:bldP spid="4" grpId="0" animBg="1"/>
      <p:bldP spid="16" grpId="0"/>
      <p:bldP spid="16" grpId="1"/>
      <p:bldP spid="17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4.7|5.6|11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.4|1.8|6|1.5|16.5|3.9|1.6|1.8|14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|6.6|11.9|1.4|1.3|11.5|1.4|12.6|3.6|6.7|2|5.1|2.5|2.8|0.9|1.8|0.8|0.9|1|4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6.2|3.6|2|6.9|2.7|10.1|4.1|3.1|10.9|10.9|9.1|7.5|3.1|3|2.2|8.3|12.5|8.2|8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3|5.1|0.7|0.8|0.8|4.5|29.7|1.5|7.5|1.7|0.7|11.5|5.3|1.8|10.2|7.6|2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3|1.1|5.7|1|9.3|2.4|0.8|1.3|1|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7.5|3.4|1.6|4.3|5.5|0.8|2.1|0.8|1|0.8|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dcmitype/"/>
    <ds:schemaRef ds:uri="http://purl.org/dc/terms/"/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schemas.openxmlformats.org/package/2006/metadata/core-properties"/>
    <ds:schemaRef ds:uri="522d4c35-b548-4432-90ae-af4376e1c4b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CFE41F47-45F3-49C7-ABD5-28690D9EF86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10280</TotalTime>
  <Words>265</Words>
  <Application>Microsoft Office PowerPoint</Application>
  <PresentationFormat>On-screen Show (4:3)</PresentationFormat>
  <Paragraphs>102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5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Title slide</vt:lpstr>
      <vt:lpstr>Get ready questions</vt:lpstr>
      <vt:lpstr>Let's learn slides</vt:lpstr>
      <vt:lpstr>Your turn</vt:lpstr>
      <vt:lpstr>Your turn activity lesson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StaffLaws</cp:lastModifiedBy>
  <cp:revision>268</cp:revision>
  <dcterms:created xsi:type="dcterms:W3CDTF">2019-07-05T11:02:13Z</dcterms:created>
  <dcterms:modified xsi:type="dcterms:W3CDTF">2020-10-27T12:47:31Z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