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8" r:id="rId11"/>
    <p:sldId id="313" r:id="rId12"/>
    <p:sldId id="314" r:id="rId13"/>
    <p:sldId id="300" r:id="rId14"/>
    <p:sldId id="308" r:id="rId15"/>
    <p:sldId id="307" r:id="rId16"/>
    <p:sldId id="309" r:id="rId17"/>
    <p:sldId id="310" r:id="rId18"/>
    <p:sldId id="306" r:id="rId19"/>
    <p:sldId id="311" r:id="rId20"/>
    <p:sldId id="312" r:id="rId21"/>
    <p:sldId id="315" r:id="rId22"/>
    <p:sldId id="316" r:id="rId23"/>
    <p:sldId id="317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2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0E7EEE7-CC85-4848-B25D-7575290F3E7F}"/>
    <pc:docChg chg="custSel modSld">
      <pc:chgData name="James Clegg" userId="c6df1435-7a36-4b38-be4d-16e68e91152f" providerId="ADAL" clId="{F0E7EEE7-CC85-4848-B25D-7575290F3E7F}" dt="2020-10-02T12:33:22.774" v="12"/>
      <pc:docMkLst>
        <pc:docMk/>
      </pc:docMkLst>
      <pc:sldChg chg="modTransition">
        <pc:chgData name="James Clegg" userId="c6df1435-7a36-4b38-be4d-16e68e91152f" providerId="ADAL" clId="{F0E7EEE7-CC85-4848-B25D-7575290F3E7F}" dt="2020-10-02T12:33:22.774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0E7EEE7-CC85-4848-B25D-7575290F3E7F}" dt="2020-10-02T12:33:22.774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4128357408" sldId="298"/>
        </pc:sldMkLst>
        <pc:picChg chg="del">
          <ac:chgData name="James Clegg" userId="c6df1435-7a36-4b38-be4d-16e68e91152f" providerId="ADAL" clId="{F0E7EEE7-CC85-4848-B25D-7575290F3E7F}" dt="2020-10-02T12:32:37.475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F0E7EEE7-CC85-4848-B25D-7575290F3E7F}" dt="2020-10-02T12:33:22.774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3939627984" sldId="300"/>
        </pc:sldMkLst>
        <pc:picChg chg="del">
          <ac:chgData name="James Clegg" userId="c6df1435-7a36-4b38-be4d-16e68e91152f" providerId="ADAL" clId="{F0E7EEE7-CC85-4848-B25D-7575290F3E7F}" dt="2020-10-02T12:32:44.885" v="2" actId="478"/>
          <ac:picMkLst>
            <pc:docMk/>
            <pc:sldMk cId="3939627984" sldId="300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3782242679" sldId="301"/>
        </pc:sldMkLst>
        <pc:picChg chg="del">
          <ac:chgData name="James Clegg" userId="c6df1435-7a36-4b38-be4d-16e68e91152f" providerId="ADAL" clId="{F0E7EEE7-CC85-4848-B25D-7575290F3E7F}" dt="2020-10-02T12:32:59.174" v="7" actId="478"/>
          <ac:picMkLst>
            <pc:docMk/>
            <pc:sldMk cId="3782242679" sldId="30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1343613000" sldId="306"/>
        </pc:sldMkLst>
        <pc:picChg chg="del">
          <ac:chgData name="James Clegg" userId="c6df1435-7a36-4b38-be4d-16e68e91152f" providerId="ADAL" clId="{F0E7EEE7-CC85-4848-B25D-7575290F3E7F}" dt="2020-10-02T12:33:01.990" v="8" actId="478"/>
          <ac:picMkLst>
            <pc:docMk/>
            <pc:sldMk cId="1343613000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1602680173" sldId="307"/>
        </pc:sldMkLst>
        <pc:picChg chg="del">
          <ac:chgData name="James Clegg" userId="c6df1435-7a36-4b38-be4d-16e68e91152f" providerId="ADAL" clId="{F0E7EEE7-CC85-4848-B25D-7575290F3E7F}" dt="2020-10-02T12:32:50.457" v="4" actId="478"/>
          <ac:picMkLst>
            <pc:docMk/>
            <pc:sldMk cId="1602680173" sldId="30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3776098682" sldId="308"/>
        </pc:sldMkLst>
        <pc:picChg chg="del">
          <ac:chgData name="James Clegg" userId="c6df1435-7a36-4b38-be4d-16e68e91152f" providerId="ADAL" clId="{F0E7EEE7-CC85-4848-B25D-7575290F3E7F}" dt="2020-10-02T12:32:47.786" v="3" actId="478"/>
          <ac:picMkLst>
            <pc:docMk/>
            <pc:sldMk cId="3776098682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351339349" sldId="309"/>
        </pc:sldMkLst>
        <pc:picChg chg="del">
          <ac:chgData name="James Clegg" userId="c6df1435-7a36-4b38-be4d-16e68e91152f" providerId="ADAL" clId="{F0E7EEE7-CC85-4848-B25D-7575290F3E7F}" dt="2020-10-02T12:32:53.256" v="5" actId="478"/>
          <ac:picMkLst>
            <pc:docMk/>
            <pc:sldMk cId="351339349" sldId="30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764028855" sldId="310"/>
        </pc:sldMkLst>
        <pc:picChg chg="del">
          <ac:chgData name="James Clegg" userId="c6df1435-7a36-4b38-be4d-16e68e91152f" providerId="ADAL" clId="{F0E7EEE7-CC85-4848-B25D-7575290F3E7F}" dt="2020-10-02T12:32:56.238" v="6" actId="478"/>
          <ac:picMkLst>
            <pc:docMk/>
            <pc:sldMk cId="764028855" sldId="3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2911437378" sldId="311"/>
        </pc:sldMkLst>
        <pc:picChg chg="del">
          <ac:chgData name="James Clegg" userId="c6df1435-7a36-4b38-be4d-16e68e91152f" providerId="ADAL" clId="{F0E7EEE7-CC85-4848-B25D-7575290F3E7F}" dt="2020-10-02T12:33:05.051" v="9" actId="478"/>
          <ac:picMkLst>
            <pc:docMk/>
            <pc:sldMk cId="2911437378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1249049580" sldId="312"/>
        </pc:sldMkLst>
        <pc:picChg chg="del">
          <ac:chgData name="James Clegg" userId="c6df1435-7a36-4b38-be4d-16e68e91152f" providerId="ADAL" clId="{F0E7EEE7-CC85-4848-B25D-7575290F3E7F}" dt="2020-10-02T12:33:07.688" v="10" actId="478"/>
          <ac:picMkLst>
            <pc:docMk/>
            <pc:sldMk cId="1249049580" sldId="312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503104776" sldId="313"/>
        </pc:sldMkLst>
        <pc:picChg chg="del">
          <ac:chgData name="James Clegg" userId="c6df1435-7a36-4b38-be4d-16e68e91152f" providerId="ADAL" clId="{F0E7EEE7-CC85-4848-B25D-7575290F3E7F}" dt="2020-10-02T12:32:40.222" v="1" actId="478"/>
          <ac:picMkLst>
            <pc:docMk/>
            <pc:sldMk cId="503104776" sldId="313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0E7EEE7-CC85-4848-B25D-7575290F3E7F}" dt="2020-10-02T12:33:22.774" v="12"/>
        <pc:sldMkLst>
          <pc:docMk/>
          <pc:sldMk cId="3889381822" sldId="314"/>
        </pc:sldMkLst>
        <pc:picChg chg="del">
          <ac:chgData name="James Clegg" userId="c6df1435-7a36-4b38-be4d-16e68e91152f" providerId="ADAL" clId="{F0E7EEE7-CC85-4848-B25D-7575290F3E7F}" dt="2020-10-02T12:33:10.646" v="11" actId="478"/>
          <ac:picMkLst>
            <pc:docMk/>
            <pc:sldMk cId="3889381822" sldId="314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What is half of 9,000? </a:t>
            </a:r>
          </a:p>
          <a:p>
            <a:endParaRPr lang="en-GB" sz="2800" dirty="0">
              <a:latin typeface="KG Primary Penmanship" panose="02000506000000020003" pitchFamily="2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Sally has £250 and Oscar has £800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How much more money does Oscar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What is the difference between 1,935 m 			and 2,936 m?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Complete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____		14		____		26		____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What is half of 9,000?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Sally has £250 and Oscar has £800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How much more money does Oscar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What is the difference between 1,935 m 			and 2,936 m?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Complete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____		14		____		26		____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00794" y="543269"/>
            <a:ext cx="2182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ea typeface="Cambria Math" panose="02040503050406030204" pitchFamily="18" charset="0"/>
              </a:rPr>
              <a:t>4,500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357167" y="1822290"/>
            <a:ext cx="2182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ea typeface="Cambria Math" panose="02040503050406030204" pitchFamily="18" charset="0"/>
              </a:rPr>
              <a:t>£550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43360" y="3110762"/>
            <a:ext cx="2182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ea typeface="Cambria Math" panose="02040503050406030204" pitchFamily="18" charset="0"/>
              </a:rPr>
              <a:t>1,001 m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825929" y="4798641"/>
            <a:ext cx="7866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ea typeface="Cambria Math" panose="02040503050406030204" pitchFamily="18" charset="0"/>
              </a:rPr>
              <a:t>8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058589" y="4798641"/>
            <a:ext cx="7866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ea typeface="Cambria Math" panose="02040503050406030204" pitchFamily="18" charset="0"/>
              </a:rPr>
              <a:t>20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06772" y="4786488"/>
            <a:ext cx="7866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ea typeface="Cambria Math" panose="02040503050406030204" pitchFamily="18" charset="0"/>
              </a:rPr>
              <a:t>32</a:t>
            </a:r>
            <a:endParaRPr lang="en-GB" sz="30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310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3806" y="888274"/>
            <a:ext cx="72194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L.C. Can I read and interpret line graphs? </a:t>
            </a:r>
          </a:p>
          <a:p>
            <a:endParaRPr lang="en-US" dirty="0"/>
          </a:p>
          <a:p>
            <a:r>
              <a:rPr lang="en-US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348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415240"/>
              </p:ext>
            </p:extLst>
          </p:nvPr>
        </p:nvGraphicFramePr>
        <p:xfrm>
          <a:off x="2424727" y="711664"/>
          <a:ext cx="4679109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37280" y="3423439"/>
            <a:ext cx="364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17165" y="2693393"/>
            <a:ext cx="1065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1,000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17165" y="1951571"/>
            <a:ext cx="1065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2,000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7164" y="1222449"/>
            <a:ext cx="1065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3,000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411282" y="2185390"/>
            <a:ext cx="807625" cy="732243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929520" y="4097481"/>
            <a:ext cx="396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Month</a:t>
            </a:r>
          </a:p>
        </p:txBody>
      </p:sp>
      <p:sp>
        <p:nvSpPr>
          <p:cNvPr id="10" name="TextBox 9"/>
          <p:cNvSpPr txBox="1"/>
          <p:nvPr/>
        </p:nvSpPr>
        <p:spPr>
          <a:xfrm rot="16200000">
            <a:off x="-167378" y="1956149"/>
            <a:ext cx="2950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Cars sold</a:t>
            </a:r>
          </a:p>
        </p:txBody>
      </p:sp>
      <p:sp>
        <p:nvSpPr>
          <p:cNvPr id="11" name="Plus 10"/>
          <p:cNvSpPr/>
          <p:nvPr/>
        </p:nvSpPr>
        <p:spPr>
          <a:xfrm>
            <a:off x="3336265" y="2825910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7165" y="3019071"/>
            <a:ext cx="1065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17165" y="2324761"/>
            <a:ext cx="1065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1,500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85032" y="1582939"/>
            <a:ext cx="997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2,500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93072" y="831884"/>
            <a:ext cx="1089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3,500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46445" y="3807924"/>
            <a:ext cx="763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Jan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25725" y="3807924"/>
            <a:ext cx="78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Feb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18993" y="3807924"/>
            <a:ext cx="778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35185" y="3819277"/>
            <a:ext cx="996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Mar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229965" y="1807073"/>
            <a:ext cx="779861" cy="365549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018931" y="1442297"/>
            <a:ext cx="776302" cy="365727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796908" y="1436453"/>
            <a:ext cx="794900" cy="748937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lus 22"/>
          <p:cNvSpPr/>
          <p:nvPr/>
        </p:nvSpPr>
        <p:spPr>
          <a:xfrm>
            <a:off x="4127756" y="2093667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4" name="Plus 23"/>
          <p:cNvSpPr/>
          <p:nvPr/>
        </p:nvSpPr>
        <p:spPr>
          <a:xfrm>
            <a:off x="4925533" y="1722145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5" name="Plus 24"/>
          <p:cNvSpPr/>
          <p:nvPr/>
        </p:nvSpPr>
        <p:spPr>
          <a:xfrm>
            <a:off x="5703510" y="1359337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6" name="Plus 25"/>
          <p:cNvSpPr/>
          <p:nvPr/>
        </p:nvSpPr>
        <p:spPr>
          <a:xfrm>
            <a:off x="6501761" y="2093666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02205" y="3786508"/>
            <a:ext cx="1179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80161" y="4519799"/>
            <a:ext cx="69618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 How many more cars were sold in March 	than January?</a:t>
            </a:r>
          </a:p>
          <a:p>
            <a:pPr algn="ctr"/>
            <a:endParaRPr lang="en-GB" sz="3200" dirty="0">
              <a:latin typeface="KG Primary Penmanship" panose="02000506000000020003" pitchFamily="2" charset="77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5009826" y="1808024"/>
            <a:ext cx="7762" cy="1848435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631007" y="1800950"/>
            <a:ext cx="2378819" cy="213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393174" y="4959666"/>
            <a:ext cx="2894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Mar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</a:rPr>
              <a:t> 2,500</a:t>
            </a: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3427987" y="2892370"/>
            <a:ext cx="0" cy="761278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630709" y="2920265"/>
            <a:ext cx="771580" cy="213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03290" y="4959666"/>
            <a:ext cx="2894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Jan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</a:rPr>
              <a:t> 1,000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377526" y="5495632"/>
                <a:ext cx="56336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2,500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1,000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1,500 more cars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526" y="5495632"/>
                <a:ext cx="5633664" cy="523220"/>
              </a:xfrm>
              <a:prstGeom prst="rect">
                <a:avLst/>
              </a:prstGeom>
              <a:blipFill>
                <a:blip r:embed="rId5"/>
                <a:stretch>
                  <a:fillRect l="-2165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3627363" y="647704"/>
            <a:ext cx="2205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Car sales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8686" y="4187363"/>
            <a:ext cx="751016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 startAt="2"/>
            </a:pPr>
            <a:r>
              <a:rPr lang="en-GB" sz="2400" dirty="0"/>
              <a:t>Car sales in June are half the car sales in April.  </a:t>
            </a:r>
          </a:p>
          <a:p>
            <a:r>
              <a:rPr lang="en-GB" sz="2400" dirty="0"/>
              <a:t>	 How many cars are sold in June?</a:t>
            </a:r>
          </a:p>
          <a:p>
            <a:pPr marL="514350" indent="-514350">
              <a:buAutoNum type="arabicParenR" startAt="2"/>
            </a:pPr>
            <a:endParaRPr lang="en-GB" sz="2400" dirty="0">
              <a:latin typeface="KG Primary Penmanship" panose="02000506000000020003" pitchFamily="2" charset="77"/>
            </a:endParaRPr>
          </a:p>
          <a:p>
            <a:r>
              <a:rPr lang="en-GB" sz="2400"/>
              <a:t>3)	How </a:t>
            </a:r>
            <a:r>
              <a:rPr lang="en-GB" sz="2400" dirty="0"/>
              <a:t>many cars are sold from January to </a:t>
            </a:r>
            <a:r>
              <a:rPr lang="en-GB" sz="2400"/>
              <a:t>May 	altogether</a:t>
            </a:r>
            <a:r>
              <a:rPr lang="en-GB" sz="2400" dirty="0"/>
              <a:t>?</a:t>
            </a:r>
          </a:p>
          <a:p>
            <a:pPr algn="ctr"/>
            <a:endParaRPr lang="en-GB" sz="3200" dirty="0">
              <a:latin typeface="KG Primary Penmanship" panose="02000506000000020003" pitchFamily="2" charset="7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01761" y="4877784"/>
            <a:ext cx="2182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1,500 cars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20524" y="5670393"/>
            <a:ext cx="2182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10,500 cars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666154" y="4877784"/>
                <a:ext cx="21825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3,000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6154" y="4877784"/>
                <a:ext cx="2182566" cy="523220"/>
              </a:xfrm>
              <a:prstGeom prst="rect">
                <a:avLst/>
              </a:prstGeom>
              <a:blipFill>
                <a:blip r:embed="rId5"/>
                <a:stretch>
                  <a:fillRect l="-558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1807" y="250315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714651" y="3930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800952"/>
              </p:ext>
            </p:extLst>
          </p:nvPr>
        </p:nvGraphicFramePr>
        <p:xfrm>
          <a:off x="2424727" y="534240"/>
          <a:ext cx="4679109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7" name="TextBox 46"/>
          <p:cNvSpPr txBox="1"/>
          <p:nvPr/>
        </p:nvSpPr>
        <p:spPr>
          <a:xfrm>
            <a:off x="2137280" y="3246015"/>
            <a:ext cx="364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7165" y="2515969"/>
            <a:ext cx="1065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1,000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417165" y="1774147"/>
            <a:ext cx="1065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2,000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417164" y="1045025"/>
            <a:ext cx="1065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3,000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V="1">
            <a:off x="3411282" y="2007966"/>
            <a:ext cx="807625" cy="732243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929520" y="3920057"/>
            <a:ext cx="396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Month</a:t>
            </a:r>
          </a:p>
        </p:txBody>
      </p:sp>
      <p:sp>
        <p:nvSpPr>
          <p:cNvPr id="53" name="TextBox 52"/>
          <p:cNvSpPr txBox="1"/>
          <p:nvPr/>
        </p:nvSpPr>
        <p:spPr>
          <a:xfrm rot="16200000">
            <a:off x="-167378" y="1778725"/>
            <a:ext cx="2950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Cars sold</a:t>
            </a:r>
          </a:p>
        </p:txBody>
      </p:sp>
      <p:sp>
        <p:nvSpPr>
          <p:cNvPr id="54" name="Plus 53"/>
          <p:cNvSpPr/>
          <p:nvPr/>
        </p:nvSpPr>
        <p:spPr>
          <a:xfrm>
            <a:off x="3336265" y="2648486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417165" y="2841647"/>
            <a:ext cx="1065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417165" y="2147337"/>
            <a:ext cx="1065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1,500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485032" y="1405515"/>
            <a:ext cx="997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2,500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393072" y="654460"/>
            <a:ext cx="1089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3,500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046445" y="3630500"/>
            <a:ext cx="763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Jan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825725" y="3630500"/>
            <a:ext cx="78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Feb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418993" y="3630500"/>
            <a:ext cx="778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Apr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535185" y="3641853"/>
            <a:ext cx="996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Mar</a:t>
            </a:r>
          </a:p>
        </p:txBody>
      </p:sp>
      <p:cxnSp>
        <p:nvCxnSpPr>
          <p:cNvPr id="63" name="Straight Connector 62"/>
          <p:cNvCxnSpPr/>
          <p:nvPr/>
        </p:nvCxnSpPr>
        <p:spPr>
          <a:xfrm flipV="1">
            <a:off x="4229965" y="1629649"/>
            <a:ext cx="779861" cy="365549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5018931" y="1264873"/>
            <a:ext cx="776302" cy="365727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5796908" y="1259029"/>
            <a:ext cx="794900" cy="748937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Plus 65"/>
          <p:cNvSpPr/>
          <p:nvPr/>
        </p:nvSpPr>
        <p:spPr>
          <a:xfrm>
            <a:off x="4127756" y="1916243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7" name="Plus 66"/>
          <p:cNvSpPr/>
          <p:nvPr/>
        </p:nvSpPr>
        <p:spPr>
          <a:xfrm>
            <a:off x="4925533" y="1544721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8" name="Plus 67"/>
          <p:cNvSpPr/>
          <p:nvPr/>
        </p:nvSpPr>
        <p:spPr>
          <a:xfrm>
            <a:off x="5703510" y="1181913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69" name="Plus 68"/>
          <p:cNvSpPr/>
          <p:nvPr/>
        </p:nvSpPr>
        <p:spPr>
          <a:xfrm>
            <a:off x="6501761" y="1916242"/>
            <a:ext cx="183445" cy="183445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002205" y="3609084"/>
            <a:ext cx="1179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May</a:t>
            </a:r>
          </a:p>
        </p:txBody>
      </p:sp>
      <p:cxnSp>
        <p:nvCxnSpPr>
          <p:cNvPr id="71" name="Straight Connector 70"/>
          <p:cNvCxnSpPr>
            <a:endCxn id="68" idx="1"/>
          </p:cNvCxnSpPr>
          <p:nvPr/>
        </p:nvCxnSpPr>
        <p:spPr>
          <a:xfrm flipV="1">
            <a:off x="5784428" y="1341042"/>
            <a:ext cx="10805" cy="212272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endCxn id="68" idx="2"/>
          </p:cNvCxnSpPr>
          <p:nvPr/>
        </p:nvCxnSpPr>
        <p:spPr>
          <a:xfrm>
            <a:off x="2671153" y="1272568"/>
            <a:ext cx="3056673" cy="1068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3627363" y="470280"/>
            <a:ext cx="2205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Car sales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09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369591"/>
              </p:ext>
            </p:extLst>
          </p:nvPr>
        </p:nvGraphicFramePr>
        <p:xfrm>
          <a:off x="667513" y="5136560"/>
          <a:ext cx="7526911" cy="968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0413">
                  <a:extLst>
                    <a:ext uri="{9D8B030D-6E8A-4147-A177-3AD203B41FA5}">
                      <a16:colId xmlns:a16="http://schemas.microsoft.com/office/drawing/2014/main" val="876692753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231258894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2538230034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1027989558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547442720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4200292886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1784340337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1190682941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220522865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179426264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1115297529"/>
                    </a:ext>
                  </a:extLst>
                </a:gridCol>
                <a:gridCol w="533318">
                  <a:extLst>
                    <a:ext uri="{9D8B030D-6E8A-4147-A177-3AD203B41FA5}">
                      <a16:colId xmlns:a16="http://schemas.microsoft.com/office/drawing/2014/main" val="3680686129"/>
                    </a:ext>
                  </a:extLst>
                </a:gridCol>
              </a:tblGrid>
              <a:tr h="484352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Time</a:t>
                      </a:r>
                      <a:r>
                        <a:rPr lang="en-GB" sz="24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en-GB" sz="2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mins</a:t>
                      </a: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8501440"/>
                  </a:ext>
                </a:extLst>
              </a:tr>
              <a:tr h="484352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Heart rate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77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110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98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64467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143784"/>
              </p:ext>
            </p:extLst>
          </p:nvPr>
        </p:nvGraphicFramePr>
        <p:xfrm>
          <a:off x="1557710" y="271720"/>
          <a:ext cx="5404533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748766358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2102387825"/>
                    </a:ext>
                  </a:extLst>
                </a:gridCol>
                <a:gridCol w="248923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70263" y="4132350"/>
            <a:ext cx="364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6867" y="3431643"/>
            <a:ext cx="857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1110" y="2834755"/>
            <a:ext cx="714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0916" y="2201140"/>
            <a:ext cx="587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1746293" y="2199785"/>
            <a:ext cx="502666" cy="193687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78365" y="4688155"/>
            <a:ext cx="46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Time (minutes)</a:t>
            </a:r>
          </a:p>
        </p:txBody>
      </p:sp>
      <p:sp>
        <p:nvSpPr>
          <p:cNvPr id="11" name="TextBox 10"/>
          <p:cNvSpPr txBox="1"/>
          <p:nvPr/>
        </p:nvSpPr>
        <p:spPr>
          <a:xfrm rot="16200000">
            <a:off x="-991982" y="2291410"/>
            <a:ext cx="3743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Heart Rate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0122" y="1602870"/>
            <a:ext cx="720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4934" y="377512"/>
            <a:ext cx="88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120</a:t>
            </a:r>
          </a:p>
        </p:txBody>
      </p:sp>
      <p:sp>
        <p:nvSpPr>
          <p:cNvPr id="18" name="Plus 17"/>
          <p:cNvSpPr/>
          <p:nvPr/>
        </p:nvSpPr>
        <p:spPr>
          <a:xfrm>
            <a:off x="1668904" y="2293327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KG Primary Penmanship" panose="0200050600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13414" y="959341"/>
            <a:ext cx="837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52349" y="172885"/>
            <a:ext cx="4602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Heart Rate During Exercise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98164" y="4406257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2254296" y="1965006"/>
            <a:ext cx="464602" cy="225102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717783" y="1754870"/>
            <a:ext cx="466680" cy="19149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170171" y="1238218"/>
            <a:ext cx="490111" cy="498007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3641903" y="926235"/>
            <a:ext cx="478045" cy="330622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113976" y="926235"/>
            <a:ext cx="963636" cy="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077612" y="926235"/>
            <a:ext cx="472073" cy="198766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549685" y="1125001"/>
            <a:ext cx="491487" cy="21415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Plus 32"/>
          <p:cNvSpPr/>
          <p:nvPr/>
        </p:nvSpPr>
        <p:spPr>
          <a:xfrm>
            <a:off x="2142903" y="2092596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4" name="Plus 33"/>
          <p:cNvSpPr/>
          <p:nvPr/>
        </p:nvSpPr>
        <p:spPr>
          <a:xfrm>
            <a:off x="2626060" y="1863606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5" name="Plus 34"/>
          <p:cNvSpPr/>
          <p:nvPr/>
        </p:nvSpPr>
        <p:spPr>
          <a:xfrm>
            <a:off x="3092741" y="1658055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6" name="Plus 35"/>
          <p:cNvSpPr/>
          <p:nvPr/>
        </p:nvSpPr>
        <p:spPr>
          <a:xfrm>
            <a:off x="3568559" y="1155710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7" name="Plus 36"/>
          <p:cNvSpPr/>
          <p:nvPr/>
        </p:nvSpPr>
        <p:spPr>
          <a:xfrm>
            <a:off x="4038201" y="842173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8" name="Plus 37"/>
          <p:cNvSpPr/>
          <p:nvPr/>
        </p:nvSpPr>
        <p:spPr>
          <a:xfrm>
            <a:off x="4513164" y="82920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9" name="Plus 38"/>
          <p:cNvSpPr/>
          <p:nvPr/>
        </p:nvSpPr>
        <p:spPr>
          <a:xfrm>
            <a:off x="5466963" y="103327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6041172" y="1352050"/>
            <a:ext cx="471232" cy="135171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lus 42"/>
          <p:cNvSpPr/>
          <p:nvPr/>
        </p:nvSpPr>
        <p:spPr>
          <a:xfrm>
            <a:off x="4991030" y="834511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4" name="Plus 43"/>
          <p:cNvSpPr/>
          <p:nvPr/>
        </p:nvSpPr>
        <p:spPr>
          <a:xfrm>
            <a:off x="5939609" y="1260327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5" name="Plus 44"/>
          <p:cNvSpPr/>
          <p:nvPr/>
        </p:nvSpPr>
        <p:spPr>
          <a:xfrm>
            <a:off x="6410501" y="139272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54266" y="5151996"/>
            <a:ext cx="542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ea typeface="Cambria Math" panose="02040503050406030204" pitchFamily="18" charset="0"/>
              </a:rPr>
              <a:t>4</a:t>
            </a:r>
            <a:endParaRPr lang="en-GB" sz="2400" dirty="0">
              <a:solidFill>
                <a:schemeClr val="bg1"/>
              </a:solidFill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3192822" y="1736225"/>
            <a:ext cx="0" cy="2600731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1763990" y="1736225"/>
            <a:ext cx="1451219" cy="0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48516" y="5632673"/>
            <a:ext cx="70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82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087555" y="5151996"/>
            <a:ext cx="542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09789" y="5149301"/>
            <a:ext cx="542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6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90327" y="5151996"/>
            <a:ext cx="542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8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7354" y="5632673"/>
            <a:ext cx="881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100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925728" y="5632673"/>
            <a:ext cx="905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110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3721" y="5632673"/>
            <a:ext cx="1014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110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38522" y="5632673"/>
            <a:ext cx="939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102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677684" y="5632673"/>
            <a:ext cx="70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96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512769" y="4409036"/>
            <a:ext cx="500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578768" y="4406257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372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508744" y="4406221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974962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479701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935994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425105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897415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200236" y="4412828"/>
            <a:ext cx="563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9061" y="2276041"/>
            <a:ext cx="747045" cy="747045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6626132" y="29331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C5C62FE-03AA-4B58-AC68-3B3636580F86}"/>
              </a:ext>
            </a:extLst>
          </p:cNvPr>
          <p:cNvSpPr txBox="1"/>
          <p:nvPr/>
        </p:nvSpPr>
        <p:spPr>
          <a:xfrm>
            <a:off x="4554266" y="5151996"/>
            <a:ext cx="542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  <a:endParaRPr lang="en-GB" sz="24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268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9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70" grpId="0"/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7512" y="5197263"/>
            <a:ext cx="77322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Estimate the athlete’s heart rate after 2 and a half minutes of exercise.</a:t>
            </a:r>
          </a:p>
          <a:p>
            <a:pPr marL="514350" indent="-514350">
              <a:buAutoNum type="arabicParenR" startAt="2"/>
            </a:pPr>
            <a:endParaRPr lang="en-GB" sz="3200" dirty="0">
              <a:latin typeface="KG Primary Penmanship" panose="02000506000000020003" pitchFamily="2" charset="77"/>
            </a:endParaRPr>
          </a:p>
          <a:p>
            <a:pPr algn="ctr"/>
            <a:endParaRPr lang="en-GB" sz="3200" dirty="0">
              <a:latin typeface="KG Primary Penmanship" panose="02000506000000020003" pitchFamily="2" charset="77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991030" y="5626793"/>
            <a:ext cx="4205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80 beats per minute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575328"/>
              </p:ext>
            </p:extLst>
          </p:nvPr>
        </p:nvGraphicFramePr>
        <p:xfrm>
          <a:off x="1557710" y="271720"/>
          <a:ext cx="5404533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748766358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2102387825"/>
                    </a:ext>
                  </a:extLst>
                </a:gridCol>
                <a:gridCol w="248923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1270263" y="4132350"/>
            <a:ext cx="364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06867" y="3431643"/>
            <a:ext cx="857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61110" y="2834755"/>
            <a:ext cx="714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030916" y="2201140"/>
            <a:ext cx="587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</a:t>
            </a:r>
          </a:p>
        </p:txBody>
      </p:sp>
      <p:cxnSp>
        <p:nvCxnSpPr>
          <p:cNvPr id="55" name="Straight Connector 54"/>
          <p:cNvCxnSpPr/>
          <p:nvPr/>
        </p:nvCxnSpPr>
        <p:spPr>
          <a:xfrm flipV="1">
            <a:off x="1746293" y="2199785"/>
            <a:ext cx="502666" cy="193687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1778365" y="4688155"/>
            <a:ext cx="46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Time (minutes)</a:t>
            </a:r>
          </a:p>
        </p:txBody>
      </p:sp>
      <p:sp>
        <p:nvSpPr>
          <p:cNvPr id="57" name="TextBox 56"/>
          <p:cNvSpPr txBox="1"/>
          <p:nvPr/>
        </p:nvSpPr>
        <p:spPr>
          <a:xfrm rot="16200000">
            <a:off x="-991982" y="2291410"/>
            <a:ext cx="3743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Heart Rate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970122" y="1602870"/>
            <a:ext cx="720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80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4934" y="377512"/>
            <a:ext cx="88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120</a:t>
            </a:r>
          </a:p>
        </p:txBody>
      </p:sp>
      <p:sp>
        <p:nvSpPr>
          <p:cNvPr id="70" name="Plus 69"/>
          <p:cNvSpPr/>
          <p:nvPr/>
        </p:nvSpPr>
        <p:spPr>
          <a:xfrm>
            <a:off x="1668904" y="2293327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KG Primary Penmanship" panose="02000506000000020003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13414" y="959341"/>
            <a:ext cx="837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852349" y="172885"/>
            <a:ext cx="4602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Heart Rate During Exercise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98164" y="4406257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cxnSp>
        <p:nvCxnSpPr>
          <p:cNvPr id="76" name="Straight Connector 75"/>
          <p:cNvCxnSpPr/>
          <p:nvPr/>
        </p:nvCxnSpPr>
        <p:spPr>
          <a:xfrm flipV="1">
            <a:off x="2254296" y="1965006"/>
            <a:ext cx="464602" cy="225102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2717783" y="1754870"/>
            <a:ext cx="466680" cy="19149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3170171" y="1238218"/>
            <a:ext cx="490111" cy="498007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3641903" y="926235"/>
            <a:ext cx="478045" cy="330622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4113976" y="926235"/>
            <a:ext cx="963636" cy="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5077612" y="926235"/>
            <a:ext cx="472073" cy="198766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5549685" y="1125001"/>
            <a:ext cx="491487" cy="21415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Plus 82"/>
          <p:cNvSpPr/>
          <p:nvPr/>
        </p:nvSpPr>
        <p:spPr>
          <a:xfrm>
            <a:off x="2142903" y="2092596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4" name="Plus 83"/>
          <p:cNvSpPr/>
          <p:nvPr/>
        </p:nvSpPr>
        <p:spPr>
          <a:xfrm>
            <a:off x="2626060" y="1863606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5" name="Plus 84"/>
          <p:cNvSpPr/>
          <p:nvPr/>
        </p:nvSpPr>
        <p:spPr>
          <a:xfrm>
            <a:off x="3092741" y="1658055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6" name="Plus 85"/>
          <p:cNvSpPr/>
          <p:nvPr/>
        </p:nvSpPr>
        <p:spPr>
          <a:xfrm>
            <a:off x="3568559" y="1155710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7" name="Plus 86"/>
          <p:cNvSpPr/>
          <p:nvPr/>
        </p:nvSpPr>
        <p:spPr>
          <a:xfrm>
            <a:off x="4038201" y="842173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8" name="Plus 87"/>
          <p:cNvSpPr/>
          <p:nvPr/>
        </p:nvSpPr>
        <p:spPr>
          <a:xfrm>
            <a:off x="4513164" y="82920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9" name="Plus 88"/>
          <p:cNvSpPr/>
          <p:nvPr/>
        </p:nvSpPr>
        <p:spPr>
          <a:xfrm>
            <a:off x="5466963" y="103327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90" name="Straight Connector 89"/>
          <p:cNvCxnSpPr/>
          <p:nvPr/>
        </p:nvCxnSpPr>
        <p:spPr>
          <a:xfrm>
            <a:off x="6041172" y="1352050"/>
            <a:ext cx="471232" cy="135171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Plus 90"/>
          <p:cNvSpPr/>
          <p:nvPr/>
        </p:nvSpPr>
        <p:spPr>
          <a:xfrm>
            <a:off x="4991030" y="834511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2" name="Plus 91"/>
          <p:cNvSpPr/>
          <p:nvPr/>
        </p:nvSpPr>
        <p:spPr>
          <a:xfrm>
            <a:off x="5939609" y="1260327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6410501" y="139272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512769" y="4409036"/>
            <a:ext cx="500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578768" y="4406257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059372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3508744" y="4406221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974962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479701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4935994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425105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5897415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6200236" y="4412828"/>
            <a:ext cx="563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2957412" y="1841500"/>
            <a:ext cx="0" cy="2470354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1778365" y="1856751"/>
            <a:ext cx="1145251" cy="0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133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8902" y="5029842"/>
            <a:ext cx="74678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By how many beats per minute does the athlete’s heart rate fall between minutes 8 and 9?</a:t>
            </a:r>
          </a:p>
          <a:p>
            <a:pPr algn="ctr"/>
            <a:endParaRPr lang="en-GB" sz="3200" dirty="0">
              <a:latin typeface="KG Primary Penmanship" panose="02000506000000020003" pitchFamily="2" charset="7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41092" y="5745329"/>
            <a:ext cx="21825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chemeClr val="accent1"/>
                </a:solidFill>
                <a:ea typeface="Cambria Math" panose="02040503050406030204" pitchFamily="18" charset="0"/>
              </a:rPr>
              <a:t>Fall of 4 bpm</a:t>
            </a:r>
            <a:endParaRPr lang="en-GB" sz="2600" dirty="0">
              <a:solidFill>
                <a:schemeClr val="accent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72360" y="5745329"/>
            <a:ext cx="28948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1"/>
                </a:solidFill>
              </a:rPr>
              <a:t>8 minutes </a:t>
            </a:r>
            <a:r>
              <a:rPr lang="en-GB" sz="2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600" dirty="0">
                <a:solidFill>
                  <a:schemeClr val="accent1"/>
                </a:solidFill>
              </a:rPr>
              <a:t> 102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472571" y="5745329"/>
            <a:ext cx="28948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1"/>
                </a:solidFill>
              </a:rPr>
              <a:t>9 minutes </a:t>
            </a:r>
            <a:r>
              <a:rPr lang="en-GB" sz="2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600" dirty="0">
                <a:solidFill>
                  <a:schemeClr val="accent1"/>
                </a:solidFill>
              </a:rPr>
              <a:t> 98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352" y="1675701"/>
            <a:ext cx="747045" cy="747045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6609740" y="23722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575328"/>
              </p:ext>
            </p:extLst>
          </p:nvPr>
        </p:nvGraphicFramePr>
        <p:xfrm>
          <a:off x="1557710" y="271720"/>
          <a:ext cx="5404533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748766358"/>
                    </a:ext>
                  </a:extLst>
                </a:gridCol>
                <a:gridCol w="473905">
                  <a:extLst>
                    <a:ext uri="{9D8B030D-6E8A-4147-A177-3AD203B41FA5}">
                      <a16:colId xmlns:a16="http://schemas.microsoft.com/office/drawing/2014/main" val="2102387825"/>
                    </a:ext>
                  </a:extLst>
                </a:gridCol>
                <a:gridCol w="248923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1270263" y="4132350"/>
            <a:ext cx="364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906867" y="3431643"/>
            <a:ext cx="857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61110" y="2834755"/>
            <a:ext cx="714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30916" y="2201140"/>
            <a:ext cx="587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</a:t>
            </a: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1746293" y="2199785"/>
            <a:ext cx="502666" cy="193687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1778365" y="4688155"/>
            <a:ext cx="46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Time (minutes)</a:t>
            </a:r>
          </a:p>
        </p:txBody>
      </p:sp>
      <p:sp>
        <p:nvSpPr>
          <p:cNvPr id="75" name="TextBox 74"/>
          <p:cNvSpPr txBox="1"/>
          <p:nvPr/>
        </p:nvSpPr>
        <p:spPr>
          <a:xfrm rot="16200000">
            <a:off x="-991982" y="2291410"/>
            <a:ext cx="3743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Heart Rate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70122" y="1602870"/>
            <a:ext cx="720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04934" y="377512"/>
            <a:ext cx="88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120</a:t>
            </a:r>
          </a:p>
        </p:txBody>
      </p:sp>
      <p:sp>
        <p:nvSpPr>
          <p:cNvPr id="78" name="Plus 77"/>
          <p:cNvSpPr/>
          <p:nvPr/>
        </p:nvSpPr>
        <p:spPr>
          <a:xfrm>
            <a:off x="1668904" y="2293327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KG Primary Penmanship" panose="02000506000000020003" pitchFamily="2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13414" y="959341"/>
            <a:ext cx="837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1852349" y="172885"/>
            <a:ext cx="4602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Heart Rate During Exercise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098164" y="4406257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cxnSp>
        <p:nvCxnSpPr>
          <p:cNvPr id="82" name="Straight Connector 81"/>
          <p:cNvCxnSpPr/>
          <p:nvPr/>
        </p:nvCxnSpPr>
        <p:spPr>
          <a:xfrm flipV="1">
            <a:off x="2254296" y="1965006"/>
            <a:ext cx="464602" cy="225102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V="1">
            <a:off x="2717783" y="1754870"/>
            <a:ext cx="466680" cy="19149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V="1">
            <a:off x="3170171" y="1238218"/>
            <a:ext cx="490111" cy="498007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V="1">
            <a:off x="3641903" y="926235"/>
            <a:ext cx="478045" cy="330622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4113976" y="926235"/>
            <a:ext cx="963636" cy="0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5077612" y="926235"/>
            <a:ext cx="472073" cy="198766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5549685" y="1125001"/>
            <a:ext cx="491487" cy="214154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Plus 88"/>
          <p:cNvSpPr/>
          <p:nvPr/>
        </p:nvSpPr>
        <p:spPr>
          <a:xfrm>
            <a:off x="2142903" y="2092596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0" name="Plus 89"/>
          <p:cNvSpPr/>
          <p:nvPr/>
        </p:nvSpPr>
        <p:spPr>
          <a:xfrm>
            <a:off x="2626060" y="1863606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1" name="Plus 90"/>
          <p:cNvSpPr/>
          <p:nvPr/>
        </p:nvSpPr>
        <p:spPr>
          <a:xfrm>
            <a:off x="3092741" y="1658055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2" name="Plus 91"/>
          <p:cNvSpPr/>
          <p:nvPr/>
        </p:nvSpPr>
        <p:spPr>
          <a:xfrm>
            <a:off x="3568559" y="1155710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038201" y="842173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4" name="Plus 93"/>
          <p:cNvSpPr/>
          <p:nvPr/>
        </p:nvSpPr>
        <p:spPr>
          <a:xfrm>
            <a:off x="4513164" y="82920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5" name="Plus 94"/>
          <p:cNvSpPr/>
          <p:nvPr/>
        </p:nvSpPr>
        <p:spPr>
          <a:xfrm>
            <a:off x="5466963" y="103327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6041172" y="1352050"/>
            <a:ext cx="471232" cy="135171"/>
          </a:xfrm>
          <a:prstGeom prst="line">
            <a:avLst/>
          </a:prstGeom>
          <a:ln w="28575">
            <a:solidFill>
              <a:schemeClr val="accent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Plus 96"/>
          <p:cNvSpPr/>
          <p:nvPr/>
        </p:nvSpPr>
        <p:spPr>
          <a:xfrm>
            <a:off x="4991030" y="834511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8" name="Plus 97"/>
          <p:cNvSpPr/>
          <p:nvPr/>
        </p:nvSpPr>
        <p:spPr>
          <a:xfrm>
            <a:off x="5939609" y="1260327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6410501" y="1392728"/>
            <a:ext cx="183445" cy="183445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512769" y="4409036"/>
            <a:ext cx="500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2578768" y="4406257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3059372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3508744" y="4406221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3974962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4479701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935994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425105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897415" y="4412828"/>
            <a:ext cx="278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200236" y="4412828"/>
            <a:ext cx="563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5556803" y="1125001"/>
            <a:ext cx="15168" cy="3175322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6038856" y="1392728"/>
            <a:ext cx="6117" cy="2906343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1802159" y="1125000"/>
            <a:ext cx="3721423" cy="9035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1774276" y="1343960"/>
            <a:ext cx="4246486" cy="18711"/>
          </a:xfrm>
          <a:prstGeom prst="line">
            <a:avLst/>
          </a:prstGeom>
          <a:ln w="28575">
            <a:solidFill>
              <a:schemeClr val="accent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6402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398493"/>
              </p:ext>
            </p:extLst>
          </p:nvPr>
        </p:nvGraphicFramePr>
        <p:xfrm>
          <a:off x="1124508" y="210310"/>
          <a:ext cx="5452292" cy="52551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52909926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966519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707217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812023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179384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4645154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62596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536168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07952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01579" y="5047043"/>
            <a:ext cx="364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460" y="4685033"/>
            <a:ext cx="618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 rot="16200000">
            <a:off x="-736264" y="2703133"/>
            <a:ext cx="2587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Rainfall (mm)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12228" y="190041"/>
            <a:ext cx="4590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Rainfall in Cape Town and Helsinki</a:t>
            </a:r>
          </a:p>
        </p:txBody>
      </p:sp>
      <p:sp>
        <p:nvSpPr>
          <p:cNvPr id="9" name="TextBox 8"/>
          <p:cNvSpPr txBox="1"/>
          <p:nvPr/>
        </p:nvSpPr>
        <p:spPr>
          <a:xfrm rot="16200000">
            <a:off x="950649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3775" y="4333046"/>
            <a:ext cx="631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742" y="397757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434" y="361161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434" y="3262960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8129" y="289017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8129" y="251739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0941" y="178601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3997" y="218243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966" y="1451505"/>
            <a:ext cx="692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4966" y="1094893"/>
            <a:ext cx="705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4966" y="728933"/>
            <a:ext cx="689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7797" y="358672"/>
            <a:ext cx="769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130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138471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Feb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181877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Mar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2613118" y="5551488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May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2184133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Apr</a:t>
            </a:r>
          </a:p>
        </p:txBody>
      </p:sp>
      <p:sp>
        <p:nvSpPr>
          <p:cNvPr id="28" name="TextBox 27"/>
          <p:cNvSpPr txBox="1"/>
          <p:nvPr/>
        </p:nvSpPr>
        <p:spPr>
          <a:xfrm rot="16200000">
            <a:off x="2992891" y="5567333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Jun</a:t>
            </a:r>
          </a:p>
        </p:txBody>
      </p:sp>
      <p:sp>
        <p:nvSpPr>
          <p:cNvPr id="29" name="TextBox 28"/>
          <p:cNvSpPr txBox="1"/>
          <p:nvPr/>
        </p:nvSpPr>
        <p:spPr>
          <a:xfrm rot="16200000">
            <a:off x="3396753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Jul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83345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Aug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421720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Sep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4618061" y="5578475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Oct</a:t>
            </a:r>
          </a:p>
        </p:txBody>
      </p:sp>
      <p:sp>
        <p:nvSpPr>
          <p:cNvPr id="33" name="TextBox 32"/>
          <p:cNvSpPr txBox="1"/>
          <p:nvPr/>
        </p:nvSpPr>
        <p:spPr>
          <a:xfrm rot="16200000">
            <a:off x="5042638" y="5585536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Nov</a:t>
            </a:r>
          </a:p>
        </p:txBody>
      </p:sp>
      <p:sp>
        <p:nvSpPr>
          <p:cNvPr id="34" name="TextBox 33"/>
          <p:cNvSpPr txBox="1"/>
          <p:nvPr/>
        </p:nvSpPr>
        <p:spPr>
          <a:xfrm rot="16200000">
            <a:off x="5438517" y="5578474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Dec</a:t>
            </a:r>
          </a:p>
        </p:txBody>
      </p:sp>
      <p:sp>
        <p:nvSpPr>
          <p:cNvPr id="35" name="Multiply 34"/>
          <p:cNvSpPr/>
          <p:nvPr/>
        </p:nvSpPr>
        <p:spPr>
          <a:xfrm>
            <a:off x="1368991" y="4352494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Multiply 35"/>
          <p:cNvSpPr/>
          <p:nvPr/>
        </p:nvSpPr>
        <p:spPr>
          <a:xfrm>
            <a:off x="1774845" y="473642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Multiply 36"/>
          <p:cNvSpPr/>
          <p:nvPr/>
        </p:nvSpPr>
        <p:spPr>
          <a:xfrm>
            <a:off x="2180300" y="473642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Multiply 37"/>
          <p:cNvSpPr/>
          <p:nvPr/>
        </p:nvSpPr>
        <p:spPr>
          <a:xfrm>
            <a:off x="2584239" y="464568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Multiply 38"/>
          <p:cNvSpPr/>
          <p:nvPr/>
        </p:nvSpPr>
        <p:spPr>
          <a:xfrm>
            <a:off x="2990442" y="467222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Multiply 39"/>
          <p:cNvSpPr/>
          <p:nvPr/>
        </p:nvSpPr>
        <p:spPr>
          <a:xfrm>
            <a:off x="3394437" y="4259372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Multiply 40"/>
          <p:cNvSpPr/>
          <p:nvPr/>
        </p:nvSpPr>
        <p:spPr>
          <a:xfrm>
            <a:off x="3800734" y="336230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Multiply 41"/>
          <p:cNvSpPr/>
          <p:nvPr/>
        </p:nvSpPr>
        <p:spPr>
          <a:xfrm>
            <a:off x="4205280" y="3146220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Multiply 42"/>
          <p:cNvSpPr/>
          <p:nvPr/>
        </p:nvSpPr>
        <p:spPr>
          <a:xfrm>
            <a:off x="4611767" y="3386498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Multiply 43"/>
          <p:cNvSpPr/>
          <p:nvPr/>
        </p:nvSpPr>
        <p:spPr>
          <a:xfrm>
            <a:off x="5014906" y="3360593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Multiply 44"/>
          <p:cNvSpPr/>
          <p:nvPr/>
        </p:nvSpPr>
        <p:spPr>
          <a:xfrm>
            <a:off x="5427562" y="342650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Multiply 45"/>
          <p:cNvSpPr/>
          <p:nvPr/>
        </p:nvSpPr>
        <p:spPr>
          <a:xfrm>
            <a:off x="5827005" y="3905959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Multiply 46"/>
          <p:cNvSpPr/>
          <p:nvPr/>
        </p:nvSpPr>
        <p:spPr>
          <a:xfrm>
            <a:off x="1365061" y="5064378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Multiply 47"/>
          <p:cNvSpPr/>
          <p:nvPr/>
        </p:nvSpPr>
        <p:spPr>
          <a:xfrm>
            <a:off x="1770966" y="503006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Multiply 48"/>
          <p:cNvSpPr/>
          <p:nvPr/>
        </p:nvSpPr>
        <p:spPr>
          <a:xfrm>
            <a:off x="2180300" y="486482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Multiply 49"/>
          <p:cNvSpPr/>
          <p:nvPr/>
        </p:nvSpPr>
        <p:spPr>
          <a:xfrm>
            <a:off x="2576951" y="3268621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Multiply 50"/>
          <p:cNvSpPr/>
          <p:nvPr/>
        </p:nvSpPr>
        <p:spPr>
          <a:xfrm>
            <a:off x="2988466" y="1742654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Multiply 51"/>
          <p:cNvSpPr/>
          <p:nvPr/>
        </p:nvSpPr>
        <p:spPr>
          <a:xfrm>
            <a:off x="3387298" y="161713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Multiply 52"/>
          <p:cNvSpPr/>
          <p:nvPr/>
        </p:nvSpPr>
        <p:spPr>
          <a:xfrm>
            <a:off x="3793906" y="1965758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Multiply 53"/>
          <p:cNvSpPr/>
          <p:nvPr/>
        </p:nvSpPr>
        <p:spPr>
          <a:xfrm>
            <a:off x="4200516" y="139070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Multiply 54"/>
          <p:cNvSpPr/>
          <p:nvPr/>
        </p:nvSpPr>
        <p:spPr>
          <a:xfrm>
            <a:off x="4607828" y="343475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Multiply 55"/>
          <p:cNvSpPr/>
          <p:nvPr/>
        </p:nvSpPr>
        <p:spPr>
          <a:xfrm>
            <a:off x="5014965" y="3986760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Multiply 56"/>
          <p:cNvSpPr/>
          <p:nvPr/>
        </p:nvSpPr>
        <p:spPr>
          <a:xfrm>
            <a:off x="5419221" y="480804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Multiply 57"/>
          <p:cNvSpPr/>
          <p:nvPr/>
        </p:nvSpPr>
        <p:spPr>
          <a:xfrm>
            <a:off x="5827005" y="496100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9" name="Straight Connector 58"/>
          <p:cNvCxnSpPr/>
          <p:nvPr/>
        </p:nvCxnSpPr>
        <p:spPr>
          <a:xfrm>
            <a:off x="1407578" y="4415192"/>
            <a:ext cx="432192" cy="39285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1835941" y="4800626"/>
            <a:ext cx="409334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2230838" y="4713931"/>
            <a:ext cx="413888" cy="7970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624279" y="4706936"/>
            <a:ext cx="411515" cy="3465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3047359" y="4310175"/>
            <a:ext cx="406395" cy="424224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3446633" y="3397024"/>
            <a:ext cx="405312" cy="92655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846024" y="3197175"/>
            <a:ext cx="429195" cy="23063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4239428" y="3194168"/>
            <a:ext cx="426987" cy="26440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652475" y="3428857"/>
            <a:ext cx="412046" cy="1179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5049998" y="3422882"/>
            <a:ext cx="427483" cy="7138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463236" y="3479588"/>
            <a:ext cx="399989" cy="48007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1408570" y="5090791"/>
            <a:ext cx="438084" cy="42382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5926711" y="957266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1801824" y="4939280"/>
            <a:ext cx="409847" cy="159532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2228982" y="3327270"/>
            <a:ext cx="401214" cy="1639473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2626254" y="1787396"/>
            <a:ext cx="407564" cy="151796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3023806" y="1675075"/>
            <a:ext cx="422827" cy="144415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3449045" y="1689752"/>
            <a:ext cx="431392" cy="38458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3827635" y="1454910"/>
            <a:ext cx="440077" cy="614216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4233545" y="1426171"/>
            <a:ext cx="433318" cy="2048259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endCxn id="56" idx="2"/>
          </p:cNvCxnSpPr>
          <p:nvPr/>
        </p:nvCxnSpPr>
        <p:spPr>
          <a:xfrm>
            <a:off x="4648629" y="3470923"/>
            <a:ext cx="442196" cy="61340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endCxn id="57" idx="2"/>
          </p:cNvCxnSpPr>
          <p:nvPr/>
        </p:nvCxnSpPr>
        <p:spPr>
          <a:xfrm>
            <a:off x="5067535" y="4047400"/>
            <a:ext cx="427546" cy="85821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5464263" y="4864829"/>
            <a:ext cx="406483" cy="17049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926711" y="476456"/>
            <a:ext cx="548426" cy="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75137" y="238974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Cape Town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99415" y="1353451"/>
            <a:ext cx="2322453" cy="169277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600" dirty="0"/>
              <a:t>1) In which month is rainfall closest in both cities?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64614" y="2828621"/>
            <a:ext cx="21825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1"/>
                </a:solidFill>
                <a:ea typeface="Cambria Math" panose="02040503050406030204" pitchFamily="18" charset="0"/>
              </a:rPr>
              <a:t>September</a:t>
            </a:r>
            <a:endParaRPr lang="en-GB" sz="2600" dirty="0">
              <a:solidFill>
                <a:schemeClr val="accent1"/>
              </a:solidFill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94293" y="3266019"/>
            <a:ext cx="237045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2) In which two months is rainfall the same in Helsinki?</a:t>
            </a:r>
          </a:p>
          <a:p>
            <a:pPr algn="ctr"/>
            <a:endParaRPr lang="en-GB" sz="2800" dirty="0">
              <a:latin typeface="KG Primary Penmanship" panose="02000506000000020003" pitchFamily="2" charset="7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73493" y="5269754"/>
            <a:ext cx="243633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600" dirty="0">
                <a:solidFill>
                  <a:schemeClr val="accent1"/>
                </a:solidFill>
                <a:ea typeface="Cambria Math" panose="02040503050406030204" pitchFamily="18" charset="0"/>
              </a:rPr>
              <a:t>February and March</a:t>
            </a:r>
            <a:endParaRPr lang="en-GB" sz="2600" dirty="0">
              <a:solidFill>
                <a:schemeClr val="accent1"/>
              </a:solidFill>
            </a:endParaRPr>
          </a:p>
        </p:txBody>
      </p:sp>
      <p:sp>
        <p:nvSpPr>
          <p:cNvPr id="91" name="Oval 90"/>
          <p:cNvSpPr/>
          <p:nvPr/>
        </p:nvSpPr>
        <p:spPr>
          <a:xfrm>
            <a:off x="4493965" y="3116953"/>
            <a:ext cx="322366" cy="635607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2" name="Straight Connector 91"/>
          <p:cNvCxnSpPr/>
          <p:nvPr/>
        </p:nvCxnSpPr>
        <p:spPr>
          <a:xfrm>
            <a:off x="1408542" y="580331"/>
            <a:ext cx="4462204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al 92"/>
          <p:cNvSpPr/>
          <p:nvPr/>
        </p:nvSpPr>
        <p:spPr>
          <a:xfrm>
            <a:off x="1703076" y="4683475"/>
            <a:ext cx="229240" cy="23133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2120310" y="4687567"/>
            <a:ext cx="229240" cy="23133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85204" y="719785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Helsinki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967852" y="5844716"/>
            <a:ext cx="1656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Month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361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00034 0.6164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9" grpId="0"/>
      <p:bldP spid="90" grpId="0"/>
      <p:bldP spid="91" grpId="0" animBg="1"/>
      <p:bldP spid="91" grpId="1" animBg="1"/>
      <p:bldP spid="93" grpId="0" animBg="1"/>
      <p:bldP spid="9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" name="Table 1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261615"/>
              </p:ext>
            </p:extLst>
          </p:nvPr>
        </p:nvGraphicFramePr>
        <p:xfrm>
          <a:off x="1124508" y="210310"/>
          <a:ext cx="5452292" cy="52551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52909926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966519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707217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812023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179384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4645154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62596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536168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07952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185" name="TextBox 184"/>
          <p:cNvSpPr txBox="1"/>
          <p:nvPr/>
        </p:nvSpPr>
        <p:spPr>
          <a:xfrm>
            <a:off x="801579" y="5047043"/>
            <a:ext cx="364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0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603460" y="4685033"/>
            <a:ext cx="618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187" name="TextBox 186"/>
          <p:cNvSpPr txBox="1"/>
          <p:nvPr/>
        </p:nvSpPr>
        <p:spPr>
          <a:xfrm>
            <a:off x="2967852" y="5844716"/>
            <a:ext cx="1656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Month</a:t>
            </a:r>
          </a:p>
        </p:txBody>
      </p:sp>
      <p:sp>
        <p:nvSpPr>
          <p:cNvPr id="188" name="TextBox 187"/>
          <p:cNvSpPr txBox="1"/>
          <p:nvPr/>
        </p:nvSpPr>
        <p:spPr>
          <a:xfrm rot="16200000">
            <a:off x="-736264" y="2703133"/>
            <a:ext cx="2587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Rainfall (mm)</a:t>
            </a:r>
          </a:p>
        </p:txBody>
      </p:sp>
      <p:sp>
        <p:nvSpPr>
          <p:cNvPr id="189" name="TextBox 188"/>
          <p:cNvSpPr txBox="1"/>
          <p:nvPr/>
        </p:nvSpPr>
        <p:spPr>
          <a:xfrm>
            <a:off x="1312228" y="190041"/>
            <a:ext cx="4590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Rainfall in Cape Town and Helsinki</a:t>
            </a:r>
          </a:p>
        </p:txBody>
      </p:sp>
      <p:sp>
        <p:nvSpPr>
          <p:cNvPr id="190" name="TextBox 189"/>
          <p:cNvSpPr txBox="1"/>
          <p:nvPr/>
        </p:nvSpPr>
        <p:spPr>
          <a:xfrm rot="16200000">
            <a:off x="950649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Jan</a:t>
            </a:r>
          </a:p>
        </p:txBody>
      </p:sp>
      <p:sp>
        <p:nvSpPr>
          <p:cNvPr id="191" name="TextBox 190"/>
          <p:cNvSpPr txBox="1"/>
          <p:nvPr/>
        </p:nvSpPr>
        <p:spPr>
          <a:xfrm>
            <a:off x="593775" y="4333046"/>
            <a:ext cx="631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20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637742" y="397757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30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644434" y="361161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40</a:t>
            </a:r>
          </a:p>
        </p:txBody>
      </p:sp>
      <p:sp>
        <p:nvSpPr>
          <p:cNvPr id="194" name="TextBox 193"/>
          <p:cNvSpPr txBox="1"/>
          <p:nvPr/>
        </p:nvSpPr>
        <p:spPr>
          <a:xfrm>
            <a:off x="644434" y="3262960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50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628129" y="289017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60</a:t>
            </a:r>
          </a:p>
        </p:txBody>
      </p:sp>
      <p:sp>
        <p:nvSpPr>
          <p:cNvPr id="196" name="TextBox 195"/>
          <p:cNvSpPr txBox="1"/>
          <p:nvPr/>
        </p:nvSpPr>
        <p:spPr>
          <a:xfrm>
            <a:off x="628129" y="251739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70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630941" y="178601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90</a:t>
            </a:r>
          </a:p>
        </p:txBody>
      </p:sp>
      <p:sp>
        <p:nvSpPr>
          <p:cNvPr id="198" name="TextBox 197"/>
          <p:cNvSpPr txBox="1"/>
          <p:nvPr/>
        </p:nvSpPr>
        <p:spPr>
          <a:xfrm>
            <a:off x="623997" y="218243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80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494966" y="1451505"/>
            <a:ext cx="692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100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494966" y="1094893"/>
            <a:ext cx="705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110</a:t>
            </a:r>
          </a:p>
        </p:txBody>
      </p:sp>
      <p:sp>
        <p:nvSpPr>
          <p:cNvPr id="201" name="TextBox 200"/>
          <p:cNvSpPr txBox="1"/>
          <p:nvPr/>
        </p:nvSpPr>
        <p:spPr>
          <a:xfrm>
            <a:off x="494966" y="728933"/>
            <a:ext cx="689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120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417797" y="358672"/>
            <a:ext cx="769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130</a:t>
            </a:r>
          </a:p>
        </p:txBody>
      </p:sp>
      <p:sp>
        <p:nvSpPr>
          <p:cNvPr id="203" name="TextBox 202"/>
          <p:cNvSpPr txBox="1"/>
          <p:nvPr/>
        </p:nvSpPr>
        <p:spPr>
          <a:xfrm rot="16200000">
            <a:off x="138471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Feb</a:t>
            </a:r>
          </a:p>
        </p:txBody>
      </p:sp>
      <p:sp>
        <p:nvSpPr>
          <p:cNvPr id="204" name="TextBox 203"/>
          <p:cNvSpPr txBox="1"/>
          <p:nvPr/>
        </p:nvSpPr>
        <p:spPr>
          <a:xfrm rot="16200000">
            <a:off x="181877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Mar</a:t>
            </a:r>
          </a:p>
        </p:txBody>
      </p:sp>
      <p:sp>
        <p:nvSpPr>
          <p:cNvPr id="205" name="TextBox 204"/>
          <p:cNvSpPr txBox="1"/>
          <p:nvPr/>
        </p:nvSpPr>
        <p:spPr>
          <a:xfrm rot="16200000">
            <a:off x="2613118" y="5551488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May</a:t>
            </a:r>
          </a:p>
        </p:txBody>
      </p:sp>
      <p:sp>
        <p:nvSpPr>
          <p:cNvPr id="206" name="TextBox 205"/>
          <p:cNvSpPr txBox="1"/>
          <p:nvPr/>
        </p:nvSpPr>
        <p:spPr>
          <a:xfrm rot="16200000">
            <a:off x="2184133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Apr</a:t>
            </a:r>
          </a:p>
        </p:txBody>
      </p:sp>
      <p:sp>
        <p:nvSpPr>
          <p:cNvPr id="207" name="TextBox 206"/>
          <p:cNvSpPr txBox="1"/>
          <p:nvPr/>
        </p:nvSpPr>
        <p:spPr>
          <a:xfrm rot="16200000">
            <a:off x="2992891" y="5567333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Jun</a:t>
            </a:r>
          </a:p>
        </p:txBody>
      </p:sp>
      <p:sp>
        <p:nvSpPr>
          <p:cNvPr id="208" name="TextBox 207"/>
          <p:cNvSpPr txBox="1"/>
          <p:nvPr/>
        </p:nvSpPr>
        <p:spPr>
          <a:xfrm rot="16200000">
            <a:off x="3396753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Jul</a:t>
            </a:r>
          </a:p>
        </p:txBody>
      </p:sp>
      <p:sp>
        <p:nvSpPr>
          <p:cNvPr id="209" name="TextBox 208"/>
          <p:cNvSpPr txBox="1"/>
          <p:nvPr/>
        </p:nvSpPr>
        <p:spPr>
          <a:xfrm rot="16200000">
            <a:off x="383345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Aug</a:t>
            </a:r>
          </a:p>
        </p:txBody>
      </p:sp>
      <p:sp>
        <p:nvSpPr>
          <p:cNvPr id="210" name="TextBox 209"/>
          <p:cNvSpPr txBox="1"/>
          <p:nvPr/>
        </p:nvSpPr>
        <p:spPr>
          <a:xfrm rot="16200000">
            <a:off x="421720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Sep</a:t>
            </a:r>
          </a:p>
        </p:txBody>
      </p:sp>
      <p:sp>
        <p:nvSpPr>
          <p:cNvPr id="211" name="TextBox 210"/>
          <p:cNvSpPr txBox="1"/>
          <p:nvPr/>
        </p:nvSpPr>
        <p:spPr>
          <a:xfrm rot="16200000">
            <a:off x="4618061" y="5578475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Oct</a:t>
            </a:r>
          </a:p>
        </p:txBody>
      </p:sp>
      <p:sp>
        <p:nvSpPr>
          <p:cNvPr id="212" name="TextBox 211"/>
          <p:cNvSpPr txBox="1"/>
          <p:nvPr/>
        </p:nvSpPr>
        <p:spPr>
          <a:xfrm rot="16200000">
            <a:off x="5042638" y="5585536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Nov</a:t>
            </a:r>
          </a:p>
        </p:txBody>
      </p:sp>
      <p:sp>
        <p:nvSpPr>
          <p:cNvPr id="213" name="TextBox 212"/>
          <p:cNvSpPr txBox="1"/>
          <p:nvPr/>
        </p:nvSpPr>
        <p:spPr>
          <a:xfrm rot="16200000">
            <a:off x="5438517" y="5578474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Dec</a:t>
            </a:r>
          </a:p>
        </p:txBody>
      </p:sp>
      <p:sp>
        <p:nvSpPr>
          <p:cNvPr id="214" name="Multiply 213"/>
          <p:cNvSpPr/>
          <p:nvPr/>
        </p:nvSpPr>
        <p:spPr>
          <a:xfrm>
            <a:off x="1368991" y="4352494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Multiply 214"/>
          <p:cNvSpPr/>
          <p:nvPr/>
        </p:nvSpPr>
        <p:spPr>
          <a:xfrm>
            <a:off x="1774845" y="473642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Multiply 215"/>
          <p:cNvSpPr/>
          <p:nvPr/>
        </p:nvSpPr>
        <p:spPr>
          <a:xfrm>
            <a:off x="2180300" y="473642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Multiply 216"/>
          <p:cNvSpPr/>
          <p:nvPr/>
        </p:nvSpPr>
        <p:spPr>
          <a:xfrm>
            <a:off x="2584239" y="464568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Multiply 217"/>
          <p:cNvSpPr/>
          <p:nvPr/>
        </p:nvSpPr>
        <p:spPr>
          <a:xfrm>
            <a:off x="2990442" y="467222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Multiply 218"/>
          <p:cNvSpPr/>
          <p:nvPr/>
        </p:nvSpPr>
        <p:spPr>
          <a:xfrm>
            <a:off x="3394437" y="4259372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Multiply 219"/>
          <p:cNvSpPr/>
          <p:nvPr/>
        </p:nvSpPr>
        <p:spPr>
          <a:xfrm>
            <a:off x="3800734" y="336230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Multiply 220"/>
          <p:cNvSpPr/>
          <p:nvPr/>
        </p:nvSpPr>
        <p:spPr>
          <a:xfrm>
            <a:off x="4205280" y="3146220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Multiply 221"/>
          <p:cNvSpPr/>
          <p:nvPr/>
        </p:nvSpPr>
        <p:spPr>
          <a:xfrm>
            <a:off x="4611767" y="3386498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Multiply 222"/>
          <p:cNvSpPr/>
          <p:nvPr/>
        </p:nvSpPr>
        <p:spPr>
          <a:xfrm>
            <a:off x="5014906" y="3360593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Multiply 223"/>
          <p:cNvSpPr/>
          <p:nvPr/>
        </p:nvSpPr>
        <p:spPr>
          <a:xfrm>
            <a:off x="5427562" y="342650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Multiply 224"/>
          <p:cNvSpPr/>
          <p:nvPr/>
        </p:nvSpPr>
        <p:spPr>
          <a:xfrm>
            <a:off x="5827005" y="3905959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Multiply 225"/>
          <p:cNvSpPr/>
          <p:nvPr/>
        </p:nvSpPr>
        <p:spPr>
          <a:xfrm>
            <a:off x="1365061" y="5064378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Multiply 226"/>
          <p:cNvSpPr/>
          <p:nvPr/>
        </p:nvSpPr>
        <p:spPr>
          <a:xfrm>
            <a:off x="1770966" y="503006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Multiply 227"/>
          <p:cNvSpPr/>
          <p:nvPr/>
        </p:nvSpPr>
        <p:spPr>
          <a:xfrm>
            <a:off x="2180300" y="486482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Multiply 228"/>
          <p:cNvSpPr/>
          <p:nvPr/>
        </p:nvSpPr>
        <p:spPr>
          <a:xfrm>
            <a:off x="2576951" y="3268621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Multiply 229"/>
          <p:cNvSpPr/>
          <p:nvPr/>
        </p:nvSpPr>
        <p:spPr>
          <a:xfrm>
            <a:off x="2988466" y="1742654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Multiply 230"/>
          <p:cNvSpPr/>
          <p:nvPr/>
        </p:nvSpPr>
        <p:spPr>
          <a:xfrm>
            <a:off x="3387298" y="161713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Multiply 231"/>
          <p:cNvSpPr/>
          <p:nvPr/>
        </p:nvSpPr>
        <p:spPr>
          <a:xfrm>
            <a:off x="3793906" y="1965758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Multiply 232"/>
          <p:cNvSpPr/>
          <p:nvPr/>
        </p:nvSpPr>
        <p:spPr>
          <a:xfrm>
            <a:off x="4200516" y="139070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Multiply 233"/>
          <p:cNvSpPr/>
          <p:nvPr/>
        </p:nvSpPr>
        <p:spPr>
          <a:xfrm>
            <a:off x="4607828" y="343475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Multiply 234"/>
          <p:cNvSpPr/>
          <p:nvPr/>
        </p:nvSpPr>
        <p:spPr>
          <a:xfrm>
            <a:off x="5014965" y="3986760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Multiply 235"/>
          <p:cNvSpPr/>
          <p:nvPr/>
        </p:nvSpPr>
        <p:spPr>
          <a:xfrm>
            <a:off x="5419221" y="480804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Multiply 236"/>
          <p:cNvSpPr/>
          <p:nvPr/>
        </p:nvSpPr>
        <p:spPr>
          <a:xfrm>
            <a:off x="5827005" y="496100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8" name="Straight Connector 237"/>
          <p:cNvCxnSpPr/>
          <p:nvPr/>
        </p:nvCxnSpPr>
        <p:spPr>
          <a:xfrm>
            <a:off x="1407578" y="4415192"/>
            <a:ext cx="432192" cy="39285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/>
          <p:cNvCxnSpPr/>
          <p:nvPr/>
        </p:nvCxnSpPr>
        <p:spPr>
          <a:xfrm>
            <a:off x="1835941" y="4800626"/>
            <a:ext cx="409334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/>
          <p:cNvCxnSpPr/>
          <p:nvPr/>
        </p:nvCxnSpPr>
        <p:spPr>
          <a:xfrm flipV="1">
            <a:off x="2230838" y="4713931"/>
            <a:ext cx="413888" cy="7970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/>
          <p:cNvCxnSpPr/>
          <p:nvPr/>
        </p:nvCxnSpPr>
        <p:spPr>
          <a:xfrm>
            <a:off x="2624279" y="4706936"/>
            <a:ext cx="411515" cy="3465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/>
          <p:cNvCxnSpPr/>
          <p:nvPr/>
        </p:nvCxnSpPr>
        <p:spPr>
          <a:xfrm flipV="1">
            <a:off x="3047359" y="4310175"/>
            <a:ext cx="406395" cy="424224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Straight Connector 242"/>
          <p:cNvCxnSpPr/>
          <p:nvPr/>
        </p:nvCxnSpPr>
        <p:spPr>
          <a:xfrm flipV="1">
            <a:off x="3446633" y="3397024"/>
            <a:ext cx="405312" cy="92655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Straight Connector 243"/>
          <p:cNvCxnSpPr/>
          <p:nvPr/>
        </p:nvCxnSpPr>
        <p:spPr>
          <a:xfrm flipV="1">
            <a:off x="3846024" y="3197175"/>
            <a:ext cx="429195" cy="23063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Connector 244"/>
          <p:cNvCxnSpPr/>
          <p:nvPr/>
        </p:nvCxnSpPr>
        <p:spPr>
          <a:xfrm>
            <a:off x="4239428" y="3194168"/>
            <a:ext cx="426987" cy="26440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/>
          <p:cNvCxnSpPr/>
          <p:nvPr/>
        </p:nvCxnSpPr>
        <p:spPr>
          <a:xfrm flipV="1">
            <a:off x="4652475" y="3428857"/>
            <a:ext cx="412046" cy="1179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/>
          <p:cNvCxnSpPr/>
          <p:nvPr/>
        </p:nvCxnSpPr>
        <p:spPr>
          <a:xfrm>
            <a:off x="5049998" y="3422882"/>
            <a:ext cx="427483" cy="7138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/>
          <p:cNvCxnSpPr/>
          <p:nvPr/>
        </p:nvCxnSpPr>
        <p:spPr>
          <a:xfrm>
            <a:off x="5463236" y="3479588"/>
            <a:ext cx="399989" cy="48007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/>
          <p:cNvCxnSpPr/>
          <p:nvPr/>
        </p:nvCxnSpPr>
        <p:spPr>
          <a:xfrm flipV="1">
            <a:off x="1408570" y="5090791"/>
            <a:ext cx="438084" cy="42382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/>
          <p:cNvCxnSpPr/>
          <p:nvPr/>
        </p:nvCxnSpPr>
        <p:spPr>
          <a:xfrm>
            <a:off x="5926711" y="957266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Connector 250"/>
          <p:cNvCxnSpPr/>
          <p:nvPr/>
        </p:nvCxnSpPr>
        <p:spPr>
          <a:xfrm flipV="1">
            <a:off x="1801824" y="4939280"/>
            <a:ext cx="409847" cy="159532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/>
          <p:cNvCxnSpPr/>
          <p:nvPr/>
        </p:nvCxnSpPr>
        <p:spPr>
          <a:xfrm flipV="1">
            <a:off x="2228982" y="3327270"/>
            <a:ext cx="401214" cy="1639473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Straight Connector 252"/>
          <p:cNvCxnSpPr/>
          <p:nvPr/>
        </p:nvCxnSpPr>
        <p:spPr>
          <a:xfrm flipV="1">
            <a:off x="2626254" y="1787396"/>
            <a:ext cx="407564" cy="151796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/>
          <p:cNvCxnSpPr/>
          <p:nvPr/>
        </p:nvCxnSpPr>
        <p:spPr>
          <a:xfrm flipV="1">
            <a:off x="3023806" y="1675075"/>
            <a:ext cx="422827" cy="144415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/>
          <p:cNvCxnSpPr/>
          <p:nvPr/>
        </p:nvCxnSpPr>
        <p:spPr>
          <a:xfrm>
            <a:off x="3449045" y="1689752"/>
            <a:ext cx="431392" cy="38458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/>
          <p:cNvCxnSpPr/>
          <p:nvPr/>
        </p:nvCxnSpPr>
        <p:spPr>
          <a:xfrm flipV="1">
            <a:off x="3827635" y="1454910"/>
            <a:ext cx="440077" cy="614216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/>
          <p:cNvCxnSpPr/>
          <p:nvPr/>
        </p:nvCxnSpPr>
        <p:spPr>
          <a:xfrm>
            <a:off x="4233545" y="1426171"/>
            <a:ext cx="433318" cy="2048259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/>
          <p:cNvCxnSpPr>
            <a:endCxn id="235" idx="2"/>
          </p:cNvCxnSpPr>
          <p:nvPr/>
        </p:nvCxnSpPr>
        <p:spPr>
          <a:xfrm>
            <a:off x="4648629" y="3470923"/>
            <a:ext cx="442196" cy="61340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/>
          <p:cNvCxnSpPr>
            <a:endCxn id="236" idx="2"/>
          </p:cNvCxnSpPr>
          <p:nvPr/>
        </p:nvCxnSpPr>
        <p:spPr>
          <a:xfrm>
            <a:off x="5067535" y="4047400"/>
            <a:ext cx="427546" cy="85821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/>
          <p:cNvCxnSpPr/>
          <p:nvPr/>
        </p:nvCxnSpPr>
        <p:spPr>
          <a:xfrm>
            <a:off x="5464263" y="4864829"/>
            <a:ext cx="406483" cy="17049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/>
          <p:cNvCxnSpPr/>
          <p:nvPr/>
        </p:nvCxnSpPr>
        <p:spPr>
          <a:xfrm>
            <a:off x="5926711" y="476456"/>
            <a:ext cx="548426" cy="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2" name="TextBox 26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75137" y="238974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Cape Town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85204" y="719785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Helsinki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85719" y="1034875"/>
            <a:ext cx="2388238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3) In how many months is there more than 90 mm of rainfall in Cape Town?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36056" y="2830275"/>
            <a:ext cx="2182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3 months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85390" y="3210421"/>
            <a:ext cx="2362927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4) How much more rainfall is there in Helsinki than Cape Town in October?</a:t>
            </a:r>
          </a:p>
          <a:p>
            <a:pPr algn="ctr"/>
            <a:endParaRPr lang="en-GB" sz="2800" dirty="0">
              <a:latin typeface="KG Primary Penmanship" panose="02000506000000020003" pitchFamily="2" charset="7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94601" y="2809192"/>
            <a:ext cx="1202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2"/>
                </a:solidFill>
                <a:ea typeface="Cambria Math" panose="02040503050406030204" pitchFamily="18" charset="0"/>
              </a:rPr>
              <a:t>51 mm</a:t>
            </a:r>
            <a:endParaRPr lang="en-GB" sz="2400" dirty="0">
              <a:solidFill>
                <a:schemeClr val="accent2"/>
              </a:solidFill>
            </a:endParaRPr>
          </a:p>
        </p:txBody>
      </p:sp>
      <p:cxnSp>
        <p:nvCxnSpPr>
          <p:cNvPr id="95" name="Straight Connector 94"/>
          <p:cNvCxnSpPr/>
          <p:nvPr/>
        </p:nvCxnSpPr>
        <p:spPr>
          <a:xfrm>
            <a:off x="1444375" y="2032901"/>
            <a:ext cx="4418850" cy="0"/>
          </a:xfrm>
          <a:prstGeom prst="line">
            <a:avLst/>
          </a:prstGeom>
          <a:ln w="28575">
            <a:solidFill>
              <a:schemeClr val="accent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6" name="Picture 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745" y="687590"/>
            <a:ext cx="747045" cy="747045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1420034" y="13194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045353" y="4047400"/>
            <a:ext cx="1202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2"/>
                </a:solidFill>
                <a:ea typeface="Cambria Math" panose="02040503050406030204" pitchFamily="18" charset="0"/>
              </a:rPr>
              <a:t>34 mm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83642" y="5047043"/>
            <a:ext cx="1202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1"/>
                </a:solidFill>
                <a:ea typeface="Cambria Math" panose="02040503050406030204" pitchFamily="18" charset="0"/>
              </a:rPr>
              <a:t>17 mm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3" name="Oval 92"/>
          <p:cNvSpPr/>
          <p:nvPr/>
        </p:nvSpPr>
        <p:spPr>
          <a:xfrm>
            <a:off x="4900498" y="3262279"/>
            <a:ext cx="322366" cy="327935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4906352" y="3883725"/>
            <a:ext cx="322366" cy="327935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143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90" grpId="0"/>
      <p:bldP spid="97" grpId="0"/>
      <p:bldP spid="100" grpId="0"/>
      <p:bldP spid="101" grpId="0"/>
      <p:bldP spid="93" grpId="0" animBg="1"/>
      <p:bldP spid="9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9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026" y="3138993"/>
            <a:ext cx="1250012" cy="875008"/>
          </a:xfrm>
          <a:prstGeom prst="rect">
            <a:avLst/>
          </a:prstGeom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08622" y="4043875"/>
            <a:ext cx="24271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 you agree?</a:t>
            </a:r>
          </a:p>
          <a:p>
            <a:pPr algn="ctr"/>
            <a:endParaRPr lang="en-GB" sz="3200" dirty="0">
              <a:latin typeface="KG Primary Penmanship" panose="02000506000000020003" pitchFamily="2" charset="77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40988" y="4547575"/>
            <a:ext cx="1202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No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345926"/>
              </p:ext>
            </p:extLst>
          </p:nvPr>
        </p:nvGraphicFramePr>
        <p:xfrm>
          <a:off x="1124508" y="210310"/>
          <a:ext cx="5452292" cy="52551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52909926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966519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707217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812023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179384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4645154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62596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536168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07952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93" name="TextBox 92"/>
          <p:cNvSpPr txBox="1"/>
          <p:nvPr/>
        </p:nvSpPr>
        <p:spPr>
          <a:xfrm>
            <a:off x="801579" y="5047043"/>
            <a:ext cx="364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0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03460" y="4685033"/>
            <a:ext cx="618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98" name="TextBox 97"/>
          <p:cNvSpPr txBox="1"/>
          <p:nvPr/>
        </p:nvSpPr>
        <p:spPr>
          <a:xfrm rot="16200000">
            <a:off x="-736264" y="2703133"/>
            <a:ext cx="2587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Rainfall (mm)</a:t>
            </a:r>
          </a:p>
        </p:txBody>
      </p:sp>
      <p:sp>
        <p:nvSpPr>
          <p:cNvPr id="99" name="TextBox 98"/>
          <p:cNvSpPr txBox="1"/>
          <p:nvPr/>
        </p:nvSpPr>
        <p:spPr>
          <a:xfrm rot="16200000">
            <a:off x="950649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Jan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593775" y="4333046"/>
            <a:ext cx="631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37742" y="397757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30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44434" y="361161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40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4434" y="3262960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50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628129" y="289017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60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628129" y="251739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70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630941" y="178601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90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623997" y="218243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80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494966" y="1451505"/>
            <a:ext cx="692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100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494966" y="1094893"/>
            <a:ext cx="705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110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94966" y="728933"/>
            <a:ext cx="689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120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417797" y="358672"/>
            <a:ext cx="769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130</a:t>
            </a:r>
          </a:p>
        </p:txBody>
      </p:sp>
      <p:sp>
        <p:nvSpPr>
          <p:cNvPr id="118" name="TextBox 117"/>
          <p:cNvSpPr txBox="1"/>
          <p:nvPr/>
        </p:nvSpPr>
        <p:spPr>
          <a:xfrm rot="16200000">
            <a:off x="138471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Feb</a:t>
            </a:r>
          </a:p>
        </p:txBody>
      </p:sp>
      <p:sp>
        <p:nvSpPr>
          <p:cNvPr id="119" name="TextBox 118"/>
          <p:cNvSpPr txBox="1"/>
          <p:nvPr/>
        </p:nvSpPr>
        <p:spPr>
          <a:xfrm rot="16200000">
            <a:off x="181877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Mar</a:t>
            </a:r>
          </a:p>
        </p:txBody>
      </p:sp>
      <p:sp>
        <p:nvSpPr>
          <p:cNvPr id="120" name="TextBox 119"/>
          <p:cNvSpPr txBox="1"/>
          <p:nvPr/>
        </p:nvSpPr>
        <p:spPr>
          <a:xfrm rot="16200000">
            <a:off x="2613118" y="5551488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May</a:t>
            </a:r>
          </a:p>
        </p:txBody>
      </p:sp>
      <p:sp>
        <p:nvSpPr>
          <p:cNvPr id="121" name="TextBox 120"/>
          <p:cNvSpPr txBox="1"/>
          <p:nvPr/>
        </p:nvSpPr>
        <p:spPr>
          <a:xfrm rot="16200000">
            <a:off x="2184133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Apr</a:t>
            </a:r>
          </a:p>
        </p:txBody>
      </p:sp>
      <p:sp>
        <p:nvSpPr>
          <p:cNvPr id="122" name="TextBox 121"/>
          <p:cNvSpPr txBox="1"/>
          <p:nvPr/>
        </p:nvSpPr>
        <p:spPr>
          <a:xfrm rot="16200000">
            <a:off x="2992891" y="5567333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Jun</a:t>
            </a:r>
          </a:p>
        </p:txBody>
      </p:sp>
      <p:sp>
        <p:nvSpPr>
          <p:cNvPr id="123" name="TextBox 122"/>
          <p:cNvSpPr txBox="1"/>
          <p:nvPr/>
        </p:nvSpPr>
        <p:spPr>
          <a:xfrm rot="16200000">
            <a:off x="3396753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Jul</a:t>
            </a:r>
          </a:p>
        </p:txBody>
      </p:sp>
      <p:sp>
        <p:nvSpPr>
          <p:cNvPr id="124" name="TextBox 123"/>
          <p:cNvSpPr txBox="1"/>
          <p:nvPr/>
        </p:nvSpPr>
        <p:spPr>
          <a:xfrm rot="16200000">
            <a:off x="383345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Aug</a:t>
            </a:r>
          </a:p>
        </p:txBody>
      </p:sp>
      <p:sp>
        <p:nvSpPr>
          <p:cNvPr id="125" name="TextBox 124"/>
          <p:cNvSpPr txBox="1"/>
          <p:nvPr/>
        </p:nvSpPr>
        <p:spPr>
          <a:xfrm rot="16200000">
            <a:off x="421720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Sep</a:t>
            </a:r>
          </a:p>
        </p:txBody>
      </p:sp>
      <p:sp>
        <p:nvSpPr>
          <p:cNvPr id="128" name="TextBox 127"/>
          <p:cNvSpPr txBox="1"/>
          <p:nvPr/>
        </p:nvSpPr>
        <p:spPr>
          <a:xfrm rot="16200000">
            <a:off x="5438517" y="5578474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Dec</a:t>
            </a:r>
          </a:p>
        </p:txBody>
      </p:sp>
      <p:sp>
        <p:nvSpPr>
          <p:cNvPr id="129" name="Multiply 128"/>
          <p:cNvSpPr/>
          <p:nvPr/>
        </p:nvSpPr>
        <p:spPr>
          <a:xfrm>
            <a:off x="1368991" y="4352494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Multiply 129"/>
          <p:cNvSpPr/>
          <p:nvPr/>
        </p:nvSpPr>
        <p:spPr>
          <a:xfrm>
            <a:off x="1774845" y="473642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Multiply 130"/>
          <p:cNvSpPr/>
          <p:nvPr/>
        </p:nvSpPr>
        <p:spPr>
          <a:xfrm>
            <a:off x="2180300" y="473642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Multiply 131"/>
          <p:cNvSpPr/>
          <p:nvPr/>
        </p:nvSpPr>
        <p:spPr>
          <a:xfrm>
            <a:off x="2584239" y="464568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Multiply 132"/>
          <p:cNvSpPr/>
          <p:nvPr/>
        </p:nvSpPr>
        <p:spPr>
          <a:xfrm>
            <a:off x="2990442" y="467222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Multiply 133"/>
          <p:cNvSpPr/>
          <p:nvPr/>
        </p:nvSpPr>
        <p:spPr>
          <a:xfrm>
            <a:off x="3394437" y="4259372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Multiply 134"/>
          <p:cNvSpPr/>
          <p:nvPr/>
        </p:nvSpPr>
        <p:spPr>
          <a:xfrm>
            <a:off x="3800734" y="3362305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Multiply 135"/>
          <p:cNvSpPr/>
          <p:nvPr/>
        </p:nvSpPr>
        <p:spPr>
          <a:xfrm>
            <a:off x="4205280" y="3146220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Multiply 136"/>
          <p:cNvSpPr/>
          <p:nvPr/>
        </p:nvSpPr>
        <p:spPr>
          <a:xfrm>
            <a:off x="4611767" y="3386498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Multiply 137"/>
          <p:cNvSpPr/>
          <p:nvPr/>
        </p:nvSpPr>
        <p:spPr>
          <a:xfrm>
            <a:off x="5014906" y="3360593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Multiply 138"/>
          <p:cNvSpPr/>
          <p:nvPr/>
        </p:nvSpPr>
        <p:spPr>
          <a:xfrm>
            <a:off x="5427562" y="3426506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Multiply 139"/>
          <p:cNvSpPr/>
          <p:nvPr/>
        </p:nvSpPr>
        <p:spPr>
          <a:xfrm>
            <a:off x="5827005" y="3905959"/>
            <a:ext cx="99839" cy="128403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Multiply 140"/>
          <p:cNvSpPr/>
          <p:nvPr/>
        </p:nvSpPr>
        <p:spPr>
          <a:xfrm>
            <a:off x="1365061" y="5064378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Multiply 141"/>
          <p:cNvSpPr/>
          <p:nvPr/>
        </p:nvSpPr>
        <p:spPr>
          <a:xfrm>
            <a:off x="1770966" y="503006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Multiply 142"/>
          <p:cNvSpPr/>
          <p:nvPr/>
        </p:nvSpPr>
        <p:spPr>
          <a:xfrm>
            <a:off x="2180300" y="486482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Multiply 143"/>
          <p:cNvSpPr/>
          <p:nvPr/>
        </p:nvSpPr>
        <p:spPr>
          <a:xfrm>
            <a:off x="2576951" y="3268621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Multiply 144"/>
          <p:cNvSpPr/>
          <p:nvPr/>
        </p:nvSpPr>
        <p:spPr>
          <a:xfrm>
            <a:off x="2988466" y="1742654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Multiply 145"/>
          <p:cNvSpPr/>
          <p:nvPr/>
        </p:nvSpPr>
        <p:spPr>
          <a:xfrm>
            <a:off x="3387298" y="161713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Multiply 146"/>
          <p:cNvSpPr/>
          <p:nvPr/>
        </p:nvSpPr>
        <p:spPr>
          <a:xfrm>
            <a:off x="3793906" y="1965758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Multiply 147"/>
          <p:cNvSpPr/>
          <p:nvPr/>
        </p:nvSpPr>
        <p:spPr>
          <a:xfrm>
            <a:off x="4200516" y="139070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Multiply 148"/>
          <p:cNvSpPr/>
          <p:nvPr/>
        </p:nvSpPr>
        <p:spPr>
          <a:xfrm>
            <a:off x="4607828" y="343475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Multiply 149"/>
          <p:cNvSpPr/>
          <p:nvPr/>
        </p:nvSpPr>
        <p:spPr>
          <a:xfrm>
            <a:off x="5014965" y="3986760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Multiply 150"/>
          <p:cNvSpPr/>
          <p:nvPr/>
        </p:nvSpPr>
        <p:spPr>
          <a:xfrm>
            <a:off x="5419221" y="4808047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Multiply 151"/>
          <p:cNvSpPr/>
          <p:nvPr/>
        </p:nvSpPr>
        <p:spPr>
          <a:xfrm>
            <a:off x="5827005" y="4961009"/>
            <a:ext cx="99839" cy="128403"/>
          </a:xfrm>
          <a:prstGeom prst="mathMultiply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3" name="Straight Connector 152"/>
          <p:cNvCxnSpPr/>
          <p:nvPr/>
        </p:nvCxnSpPr>
        <p:spPr>
          <a:xfrm>
            <a:off x="1407578" y="4415192"/>
            <a:ext cx="432192" cy="39285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>
            <a:off x="1835941" y="4800626"/>
            <a:ext cx="409334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V="1">
            <a:off x="2230838" y="4713931"/>
            <a:ext cx="413888" cy="7970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>
            <a:off x="2624279" y="4706936"/>
            <a:ext cx="411515" cy="3465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flipV="1">
            <a:off x="3047359" y="4310175"/>
            <a:ext cx="406395" cy="424224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 flipV="1">
            <a:off x="3446633" y="3397024"/>
            <a:ext cx="405312" cy="92655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 flipV="1">
            <a:off x="3846024" y="3197175"/>
            <a:ext cx="429195" cy="23063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>
            <a:off x="4239428" y="3194168"/>
            <a:ext cx="426987" cy="26440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/>
          <p:cNvCxnSpPr/>
          <p:nvPr/>
        </p:nvCxnSpPr>
        <p:spPr>
          <a:xfrm flipV="1">
            <a:off x="4652475" y="3428857"/>
            <a:ext cx="412046" cy="1179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/>
          <p:nvPr/>
        </p:nvCxnSpPr>
        <p:spPr>
          <a:xfrm>
            <a:off x="5049998" y="3422882"/>
            <a:ext cx="427483" cy="7138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>
            <a:off x="5463236" y="3479588"/>
            <a:ext cx="399989" cy="48007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/>
          <p:cNvCxnSpPr/>
          <p:nvPr/>
        </p:nvCxnSpPr>
        <p:spPr>
          <a:xfrm flipV="1">
            <a:off x="1408570" y="5090791"/>
            <a:ext cx="438084" cy="42382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/>
          <p:cNvCxnSpPr/>
          <p:nvPr/>
        </p:nvCxnSpPr>
        <p:spPr>
          <a:xfrm>
            <a:off x="5926711" y="957266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/>
          <p:cNvCxnSpPr/>
          <p:nvPr/>
        </p:nvCxnSpPr>
        <p:spPr>
          <a:xfrm flipV="1">
            <a:off x="1801824" y="4939280"/>
            <a:ext cx="409847" cy="159532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 flipV="1">
            <a:off x="2228982" y="3327270"/>
            <a:ext cx="401214" cy="1639473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 flipV="1">
            <a:off x="2626254" y="1787396"/>
            <a:ext cx="407564" cy="151796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 flipV="1">
            <a:off x="3023806" y="1675075"/>
            <a:ext cx="422827" cy="144415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>
            <a:off x="3449045" y="1689752"/>
            <a:ext cx="431392" cy="38458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 flipV="1">
            <a:off x="3827635" y="1454910"/>
            <a:ext cx="440077" cy="614216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>
            <a:off x="4233545" y="1426171"/>
            <a:ext cx="433318" cy="2048259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>
            <a:endCxn id="150" idx="2"/>
          </p:cNvCxnSpPr>
          <p:nvPr/>
        </p:nvCxnSpPr>
        <p:spPr>
          <a:xfrm>
            <a:off x="4648629" y="3470923"/>
            <a:ext cx="442196" cy="61340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>
            <a:endCxn id="151" idx="2"/>
          </p:cNvCxnSpPr>
          <p:nvPr/>
        </p:nvCxnSpPr>
        <p:spPr>
          <a:xfrm>
            <a:off x="5067535" y="4047400"/>
            <a:ext cx="427546" cy="858211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>
            <a:off x="5464263" y="4864829"/>
            <a:ext cx="406483" cy="17049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/>
          <p:nvPr/>
        </p:nvCxnSpPr>
        <p:spPr>
          <a:xfrm>
            <a:off x="5926711" y="476456"/>
            <a:ext cx="548426" cy="0"/>
          </a:xfrm>
          <a:prstGeom prst="line">
            <a:avLst/>
          </a:prstGeom>
          <a:ln w="28575">
            <a:solidFill>
              <a:schemeClr val="accent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85204" y="719785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Helsinki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2967852" y="5844716"/>
            <a:ext cx="1656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Month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75137" y="238974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Cape Town</a:t>
            </a:r>
          </a:p>
        </p:txBody>
      </p:sp>
      <p:sp>
        <p:nvSpPr>
          <p:cNvPr id="104" name="Oval 103"/>
          <p:cNvSpPr/>
          <p:nvPr/>
        </p:nvSpPr>
        <p:spPr>
          <a:xfrm>
            <a:off x="2838556" y="1480155"/>
            <a:ext cx="400852" cy="351895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4882222" y="3144332"/>
            <a:ext cx="400852" cy="112940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TextBox 125"/>
          <p:cNvSpPr txBox="1"/>
          <p:nvPr/>
        </p:nvSpPr>
        <p:spPr>
          <a:xfrm rot="16200000">
            <a:off x="4618061" y="5578475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Oct</a:t>
            </a:r>
          </a:p>
        </p:txBody>
      </p:sp>
      <p:sp>
        <p:nvSpPr>
          <p:cNvPr id="127" name="TextBox 126"/>
          <p:cNvSpPr txBox="1"/>
          <p:nvPr/>
        </p:nvSpPr>
        <p:spPr>
          <a:xfrm rot="16200000">
            <a:off x="5042638" y="5585536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Nov</a:t>
            </a:r>
          </a:p>
        </p:txBody>
      </p:sp>
      <p:sp>
        <p:nvSpPr>
          <p:cNvPr id="102" name="Rounded Rectangular Callout 101"/>
          <p:cNvSpPr/>
          <p:nvPr/>
        </p:nvSpPr>
        <p:spPr>
          <a:xfrm>
            <a:off x="4666414" y="1119331"/>
            <a:ext cx="3547443" cy="1861085"/>
          </a:xfrm>
          <a:prstGeom prst="wedgeRoundRectCallout">
            <a:avLst>
              <a:gd name="adj1" fmla="val 16310"/>
              <a:gd name="adj2" fmla="val 6800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dirty="0">
                <a:solidFill>
                  <a:schemeClr val="tx1"/>
                </a:solidFill>
                <a:latin typeface="Calibri" panose="020F0502020204030204" pitchFamily="34" charset="0"/>
              </a:rPr>
              <a:t>There is more rainfall in Helsinki in 7 out of 12 months so Helsinki receives more rainfall in a year than Cape Town.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312228" y="190041"/>
            <a:ext cx="4590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Rainfall in Cape Town and Helsinki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904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7" grpId="0"/>
      <p:bldP spid="104" grpId="0" animBg="1"/>
      <p:bldP spid="103" grpId="0" animBg="1"/>
      <p:bldP spid="10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34" y="505097"/>
            <a:ext cx="6888480" cy="4664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9977" y="505097"/>
            <a:ext cx="2560320" cy="2987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159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34" y="505097"/>
            <a:ext cx="6888480" cy="466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96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" y="600891"/>
            <a:ext cx="6984274" cy="53818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73189" y="600891"/>
            <a:ext cx="2194560" cy="31786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316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" y="600891"/>
            <a:ext cx="6984274" cy="538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743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5|2.4|5.1|3.2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2.6|3.6|1.7|1|0.9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2|8.9|1.7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9.1|2.9|4.8|7.6|8.9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3.5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.4|1|2.5|1.2|2.1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4|4.9|3.8|17.7|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6.6|21.9|1.8|6.5|7.3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9.4|13.7|1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711550-0A60-4DFF-8ABD-9B28D37306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3957</TotalTime>
  <Words>501</Words>
  <Application>Microsoft Office PowerPoint</Application>
  <PresentationFormat>On-screen Show (4:3)</PresentationFormat>
  <Paragraphs>276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Bariol Regular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245</cp:revision>
  <dcterms:created xsi:type="dcterms:W3CDTF">2019-07-05T11:02:13Z</dcterms:created>
  <dcterms:modified xsi:type="dcterms:W3CDTF">2021-02-28T14:11:19Z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