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83" r:id="rId3"/>
    <p:sldId id="257" r:id="rId4"/>
    <p:sldId id="258" r:id="rId5"/>
    <p:sldId id="259" r:id="rId6"/>
    <p:sldId id="260" r:id="rId7"/>
    <p:sldId id="261" r:id="rId8"/>
    <p:sldId id="263" r:id="rId9"/>
    <p:sldId id="262" r:id="rId10"/>
    <p:sldId id="266" r:id="rId11"/>
    <p:sldId id="264"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82" r:id="rId25"/>
    <p:sldId id="279" r:id="rId26"/>
    <p:sldId id="280" r:id="rId27"/>
    <p:sldId id="281" r:id="rId28"/>
    <p:sldId id="284" r:id="rId29"/>
    <p:sldId id="285" r:id="rId30"/>
    <p:sldId id="287" r:id="rId31"/>
    <p:sldId id="288" r:id="rId32"/>
    <p:sldId id="289" r:id="rId33"/>
    <p:sldId id="290" r:id="rId34"/>
    <p:sldId id="291" r:id="rId35"/>
    <p:sldId id="292" r:id="rId36"/>
    <p:sldId id="286" r:id="rId37"/>
    <p:sldId id="293" r:id="rId38"/>
    <p:sldId id="294" r:id="rId39"/>
    <p:sldId id="295" r:id="rId40"/>
    <p:sldId id="297" r:id="rId41"/>
    <p:sldId id="296" r:id="rId42"/>
    <p:sldId id="298" r:id="rId43"/>
    <p:sldId id="299" r:id="rId44"/>
    <p:sldId id="30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746" autoAdjust="0"/>
  </p:normalViewPr>
  <p:slideViewPr>
    <p:cSldViewPr>
      <p:cViewPr varScale="1">
        <p:scale>
          <a:sx n="68" d="100"/>
          <a:sy n="68" d="100"/>
        </p:scale>
        <p:origin x="-1446" y="-102"/>
      </p:cViewPr>
      <p:guideLst>
        <p:guide orient="horz" pos="2160"/>
        <p:guide pos="2880"/>
      </p:guideLst>
    </p:cSldViewPr>
  </p:slideViewPr>
  <p:outlineViewPr>
    <p:cViewPr>
      <p:scale>
        <a:sx n="33" d="100"/>
        <a:sy n="33" d="100"/>
      </p:scale>
      <p:origin x="48" y="24216"/>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15FF0-FE59-4651-94B3-188785F15885}" type="datetimeFigureOut">
              <a:rPr lang="en-GB" smtClean="0"/>
              <a:t>07/07/2020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0DEBCD-0BBC-4591-BC2D-220412F826C7}"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B0DEBCD-0BBC-4591-BC2D-220412F826C7}" type="slidenum">
              <a:rPr lang="en-GB" smtClean="0"/>
              <a:t>41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1D65FD-5E8C-4750-9018-42B2514E3447}" type="datetimeFigureOut">
              <a:rPr lang="en-GB" smtClean="0"/>
              <a:pPr/>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F6A2DD-8A64-4A66-ACFF-9D86B249FDA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D65FD-5E8C-4750-9018-42B2514E3447}" type="datetimeFigureOut">
              <a:rPr lang="en-GB" smtClean="0"/>
              <a:pPr/>
              <a:t>07/07/2020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F6A2DD-8A64-4A66-ACFF-9D86B249FDA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bc.co.uk/programmes/p04v9hkx"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bbc.co.uk/programmes/p04v9hmz"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youtube.com/watch?v=ZiGlRtbXKiI"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 Y5 and Y6</a:t>
            </a:r>
            <a:br>
              <a:rPr lang="en-GB" dirty="0" smtClean="0"/>
            </a:br>
            <a:r>
              <a:rPr lang="en-GB" dirty="0" smtClean="0"/>
              <a:t>13.7.20  </a:t>
            </a: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L.C. Can I write my own jokes?</a:t>
            </a:r>
            <a:endParaRPr lang="en-GB" dirty="0"/>
          </a:p>
        </p:txBody>
      </p:sp>
      <p:pic>
        <p:nvPicPr>
          <p:cNvPr id="46082" name="Picture 2" descr="Image result for jokes for kids"/>
          <p:cNvPicPr>
            <a:picLocks noChangeAspect="1" noChangeArrowheads="1"/>
          </p:cNvPicPr>
          <p:nvPr/>
        </p:nvPicPr>
        <p:blipFill>
          <a:blip r:embed="rId2" cstate="print"/>
          <a:srcRect/>
          <a:stretch>
            <a:fillRect/>
          </a:stretch>
        </p:blipFill>
        <p:spPr bwMode="auto">
          <a:xfrm>
            <a:off x="1115616" y="2636912"/>
            <a:ext cx="6624736" cy="3744416"/>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a:bodyPr>
          <a:lstStyle/>
          <a:p>
            <a:r>
              <a:rPr lang="en-GB" dirty="0"/>
              <a:t>How do all the oceans say hello to each other? </a:t>
            </a:r>
          </a:p>
          <a:p>
            <a:r>
              <a:rPr lang="en-GB" dirty="0"/>
              <a:t>What did one wall say to the other wall? </a:t>
            </a:r>
          </a:p>
          <a:p>
            <a:r>
              <a:rPr lang="en-GB" dirty="0"/>
              <a:t>What do you call a bear with no teeth? </a:t>
            </a:r>
          </a:p>
          <a:p>
            <a:r>
              <a:rPr lang="en-GB" dirty="0"/>
              <a:t>What do you get when you cross a snowman and a vampire? </a:t>
            </a:r>
          </a:p>
          <a:p>
            <a:r>
              <a:rPr lang="en-GB" dirty="0"/>
              <a:t>What do elves learn in school? </a:t>
            </a:r>
          </a:p>
          <a:p>
            <a:r>
              <a:rPr lang="en-GB" dirty="0"/>
              <a:t>Why are seagulls called seagulls?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fontScale="85000" lnSpcReduction="10000"/>
          </a:bodyPr>
          <a:lstStyle/>
          <a:p>
            <a:r>
              <a:rPr lang="en-GB" dirty="0"/>
              <a:t>How do all the oceans say hello to each other? They wave! </a:t>
            </a:r>
          </a:p>
          <a:p>
            <a:r>
              <a:rPr lang="en-GB" dirty="0"/>
              <a:t>What did one wall say to the other wall? I’ll meet you at the corner! </a:t>
            </a:r>
          </a:p>
          <a:p>
            <a:r>
              <a:rPr lang="en-GB" dirty="0"/>
              <a:t>What do you call a bear with no teeth? A gummy bear! </a:t>
            </a:r>
          </a:p>
          <a:p>
            <a:r>
              <a:rPr lang="en-GB" dirty="0"/>
              <a:t>What do you get when you cross a snowman and a vampire? Frostbite! </a:t>
            </a:r>
          </a:p>
          <a:p>
            <a:r>
              <a:rPr lang="en-GB" dirty="0"/>
              <a:t>What do elves learn in school? The elf-abet. </a:t>
            </a:r>
          </a:p>
          <a:p>
            <a:r>
              <a:rPr lang="en-GB" dirty="0"/>
              <a:t>Why are seagulls called seagulls? Because if they flew over the bay, they’d be bagels!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Why did the girl smear peanut butter on the road? </a:t>
            </a:r>
          </a:p>
          <a:p>
            <a:r>
              <a:rPr lang="en-GB" dirty="0" smtClean="0"/>
              <a:t>What </a:t>
            </a:r>
            <a:r>
              <a:rPr lang="en-GB" dirty="0"/>
              <a:t>do you call a fake noodle? </a:t>
            </a:r>
          </a:p>
          <a:p>
            <a:r>
              <a:rPr lang="en-GB" dirty="0"/>
              <a:t>Why couldn’t the pony sing himself a lullaby? </a:t>
            </a:r>
          </a:p>
          <a:p>
            <a:r>
              <a:rPr lang="en-GB" dirty="0"/>
              <a:t>What’s a pirate’s favourite letter? </a:t>
            </a:r>
          </a:p>
          <a:p>
            <a:r>
              <a:rPr lang="en-GB" dirty="0"/>
              <a:t>What musical instrument is found in the bathroom?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Why did the girl smear peanut butter on the road? To go with the traffic jam! </a:t>
            </a:r>
          </a:p>
          <a:p>
            <a:r>
              <a:rPr lang="en-GB" dirty="0" smtClean="0"/>
              <a:t>What </a:t>
            </a:r>
            <a:r>
              <a:rPr lang="en-GB" dirty="0"/>
              <a:t>do you call a fake noodle? An </a:t>
            </a:r>
            <a:r>
              <a:rPr lang="en-GB" dirty="0" err="1"/>
              <a:t>impasta</a:t>
            </a:r>
            <a:r>
              <a:rPr lang="en-GB" dirty="0"/>
              <a:t>! </a:t>
            </a:r>
          </a:p>
          <a:p>
            <a:r>
              <a:rPr lang="en-GB" dirty="0"/>
              <a:t>Why couldn’t the pony sing himself a lullaby? He was a little hoarse. </a:t>
            </a:r>
          </a:p>
          <a:p>
            <a:r>
              <a:rPr lang="en-GB" dirty="0"/>
              <a:t>What’s a pirate’s favourite letter? </a:t>
            </a:r>
            <a:r>
              <a:rPr lang="en-GB" dirty="0" err="1"/>
              <a:t>Rrrrrrr</a:t>
            </a:r>
            <a:r>
              <a:rPr lang="en-GB" dirty="0"/>
              <a:t>! </a:t>
            </a:r>
          </a:p>
          <a:p>
            <a:r>
              <a:rPr lang="en-GB" dirty="0"/>
              <a:t>What musical instrument is found in the bathroom? A tuba toothpaste.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a:bodyPr>
          <a:lstStyle/>
          <a:p>
            <a:r>
              <a:rPr lang="en-GB" dirty="0"/>
              <a:t>Why are fish so smart? </a:t>
            </a:r>
          </a:p>
          <a:p>
            <a:r>
              <a:rPr lang="en-GB" dirty="0"/>
              <a:t>What did 0 say to 8? </a:t>
            </a:r>
          </a:p>
          <a:p>
            <a:r>
              <a:rPr lang="en-GB" dirty="0"/>
              <a:t>Why do bananas have to put on sunscreen before they go to the beach? </a:t>
            </a:r>
          </a:p>
          <a:p>
            <a:r>
              <a:rPr lang="en-GB" dirty="0"/>
              <a:t>What do you call a cow on a trampoline? </a:t>
            </a:r>
          </a:p>
          <a:p>
            <a:r>
              <a:rPr lang="en-GB" dirty="0"/>
              <a:t>Where do cows go for entertainment?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fontScale="92500" lnSpcReduction="10000"/>
          </a:bodyPr>
          <a:lstStyle/>
          <a:p>
            <a:r>
              <a:rPr lang="en-GB" dirty="0"/>
              <a:t>Why are fish so smart? Because they live in schools! </a:t>
            </a:r>
          </a:p>
          <a:p>
            <a:r>
              <a:rPr lang="en-GB" dirty="0"/>
              <a:t>What did 0 say to 8? Nice belt! </a:t>
            </a:r>
          </a:p>
          <a:p>
            <a:r>
              <a:rPr lang="en-GB" dirty="0"/>
              <a:t>Why do bananas have to put on sunscreen before they go to the beach? Because they might peel! </a:t>
            </a:r>
          </a:p>
          <a:p>
            <a:r>
              <a:rPr lang="en-GB" dirty="0"/>
              <a:t>What do you call a cow on a trampoline? A milk shake! </a:t>
            </a:r>
          </a:p>
          <a:p>
            <a:r>
              <a:rPr lang="en-GB" dirty="0"/>
              <a:t>Where do cows go for entertainment? To the moo-vies!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a:bodyPr>
          <a:lstStyle/>
          <a:p>
            <a:r>
              <a:rPr lang="en-GB" dirty="0" smtClean="0"/>
              <a:t>What </a:t>
            </a:r>
            <a:r>
              <a:rPr lang="en-GB" dirty="0"/>
              <a:t>do you call a pig that knows karate? </a:t>
            </a:r>
          </a:p>
          <a:p>
            <a:r>
              <a:rPr lang="en-GB" dirty="0"/>
              <a:t>Why are ghosts bad liars? </a:t>
            </a:r>
          </a:p>
          <a:p>
            <a:r>
              <a:rPr lang="en-GB" dirty="0"/>
              <a:t>Why do bees have sticky hair</a:t>
            </a:r>
            <a:r>
              <a:rPr lang="en-GB" dirty="0" smtClean="0"/>
              <a:t>?</a:t>
            </a:r>
          </a:p>
          <a:p>
            <a:r>
              <a:rPr lang="en-GB" dirty="0" smtClean="0"/>
              <a:t> </a:t>
            </a:r>
            <a:r>
              <a:rPr lang="en-GB" dirty="0"/>
              <a:t>What do you call an alligator in a vest? </a:t>
            </a:r>
          </a:p>
          <a:p>
            <a:r>
              <a:rPr lang="en-GB" dirty="0"/>
              <a:t>Why did the man run around his </a:t>
            </a:r>
            <a:r>
              <a:rPr lang="en-GB" dirty="0" smtClean="0"/>
              <a:t>bed?</a:t>
            </a:r>
            <a:endParaRPr lang="en-GB" dirty="0"/>
          </a:p>
          <a:p>
            <a:r>
              <a:rPr lang="en-GB" dirty="0"/>
              <a:t>What do you call a dinosaur that is sleeping?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What </a:t>
            </a:r>
            <a:r>
              <a:rPr lang="en-GB" dirty="0"/>
              <a:t>do you call a pig that knows karate? A pork chop! </a:t>
            </a:r>
          </a:p>
          <a:p>
            <a:r>
              <a:rPr lang="en-GB" dirty="0"/>
              <a:t>Why are ghosts bad liars? Because you can see right through them! </a:t>
            </a:r>
          </a:p>
          <a:p>
            <a:r>
              <a:rPr lang="en-GB" dirty="0"/>
              <a:t>Why do bees have sticky hair? Because they use honey combs! </a:t>
            </a:r>
            <a:endParaRPr lang="en-GB" dirty="0" smtClean="0"/>
          </a:p>
          <a:p>
            <a:r>
              <a:rPr lang="en-GB" dirty="0" smtClean="0"/>
              <a:t>What do you call an alligator in a vest? An investigator! </a:t>
            </a:r>
          </a:p>
          <a:p>
            <a:r>
              <a:rPr lang="en-GB" dirty="0" smtClean="0"/>
              <a:t>Why did the man run around his bed? Because he was trying to catch up on his sleep! </a:t>
            </a:r>
          </a:p>
          <a:p>
            <a:r>
              <a:rPr lang="en-GB" dirty="0" smtClean="0"/>
              <a:t>What do you call a dinosaur that is sleeping? A </a:t>
            </a:r>
            <a:r>
              <a:rPr lang="en-GB" dirty="0" err="1" smtClean="0"/>
              <a:t>dino</a:t>
            </a:r>
            <a:r>
              <a:rPr lang="en-GB" dirty="0" smtClean="0"/>
              <a:t>-snore! </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What </a:t>
            </a:r>
            <a:r>
              <a:rPr lang="en-GB" dirty="0"/>
              <a:t>do you call a pig that knows karate? A pork chop! </a:t>
            </a:r>
          </a:p>
          <a:p>
            <a:r>
              <a:rPr lang="en-GB" dirty="0"/>
              <a:t>Why are ghosts bad liars? Because you can see right through them! </a:t>
            </a:r>
          </a:p>
          <a:p>
            <a:r>
              <a:rPr lang="en-GB" dirty="0"/>
              <a:t>Why do bees have sticky hair? Because they use honey combs! </a:t>
            </a:r>
            <a:endParaRPr lang="en-GB" dirty="0" smtClean="0"/>
          </a:p>
          <a:p>
            <a:r>
              <a:rPr lang="en-GB" dirty="0" smtClean="0"/>
              <a:t>What do you call an alligator in a vest? An investigator! </a:t>
            </a:r>
          </a:p>
          <a:p>
            <a:r>
              <a:rPr lang="en-GB" dirty="0" smtClean="0"/>
              <a:t>Why did the man run around his bed? Because he was trying to catch up on his sleep! </a:t>
            </a:r>
          </a:p>
          <a:p>
            <a:r>
              <a:rPr lang="en-GB" dirty="0" smtClean="0"/>
              <a:t>What do you call a dinosaur that is sleeping? A </a:t>
            </a:r>
            <a:r>
              <a:rPr lang="en-GB" dirty="0" err="1" smtClean="0"/>
              <a:t>dino</a:t>
            </a:r>
            <a:r>
              <a:rPr lang="en-GB" dirty="0" smtClean="0"/>
              <a:t>-snore! </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a:bodyPr>
          <a:lstStyle/>
          <a:p>
            <a:r>
              <a:rPr lang="en-GB" dirty="0"/>
              <a:t>How can you tell a vampire has a </a:t>
            </a:r>
            <a:r>
              <a:rPr lang="en-GB" dirty="0" smtClean="0"/>
              <a:t>cold</a:t>
            </a:r>
            <a:endParaRPr lang="en-GB" dirty="0"/>
          </a:p>
          <a:p>
            <a:r>
              <a:rPr lang="en-GB" dirty="0"/>
              <a:t>What’s worse than finding a worm in your apple? </a:t>
            </a:r>
          </a:p>
          <a:p>
            <a:r>
              <a:rPr lang="en-GB" dirty="0"/>
              <a:t>What do you call a boomerang that won’t come back? </a:t>
            </a:r>
          </a:p>
          <a:p>
            <a:r>
              <a:rPr lang="en-GB" dirty="0"/>
              <a:t>Did you hear about the new restaurant on the moon? </a:t>
            </a:r>
          </a:p>
          <a:p>
            <a:r>
              <a:rPr lang="en-GB" dirty="0"/>
              <a:t>How do you make an octopus laugh?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say, I say, I  say.................</a:t>
            </a:r>
            <a:endParaRPr lang="en-GB" dirty="0"/>
          </a:p>
        </p:txBody>
      </p:sp>
      <p:sp>
        <p:nvSpPr>
          <p:cNvPr id="3" name="Content Placeholder 2"/>
          <p:cNvSpPr>
            <a:spLocks noGrp="1"/>
          </p:cNvSpPr>
          <p:nvPr>
            <p:ph idx="1"/>
          </p:nvPr>
        </p:nvSpPr>
        <p:spPr/>
        <p:txBody>
          <a:bodyPr>
            <a:normAutofit fontScale="92500" lnSpcReduction="20000"/>
          </a:bodyPr>
          <a:lstStyle/>
          <a:p>
            <a:r>
              <a:rPr lang="en-GB" dirty="0"/>
              <a:t>How can you tell a vampire has a cold? They start coffin. </a:t>
            </a:r>
          </a:p>
          <a:p>
            <a:r>
              <a:rPr lang="en-GB" dirty="0"/>
              <a:t>What’s worse than finding a worm in your apple? Finding half a worm. </a:t>
            </a:r>
          </a:p>
          <a:p>
            <a:r>
              <a:rPr lang="en-GB" dirty="0"/>
              <a:t>What do you call a boomerang that won’t come back? A stick. </a:t>
            </a:r>
          </a:p>
          <a:p>
            <a:r>
              <a:rPr lang="en-GB" dirty="0"/>
              <a:t>Did you hear about the new restaurant on the moon? The food was good, but there really wasn’t much atmosphere. </a:t>
            </a:r>
          </a:p>
          <a:p>
            <a:r>
              <a:rPr lang="en-GB" dirty="0"/>
              <a:t>How do you make an octopus laugh? With ten-tickles!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Shaggy Dog Stories</a:t>
            </a:r>
            <a:endParaRPr lang="en-GB" dirty="0"/>
          </a:p>
        </p:txBody>
      </p:sp>
      <p:sp>
        <p:nvSpPr>
          <p:cNvPr id="3" name="Content Placeholder 2"/>
          <p:cNvSpPr>
            <a:spLocks noGrp="1"/>
          </p:cNvSpPr>
          <p:nvPr>
            <p:ph idx="1"/>
          </p:nvPr>
        </p:nvSpPr>
        <p:spPr/>
        <p:txBody>
          <a:bodyPr>
            <a:normAutofit fontScale="70000" lnSpcReduction="20000"/>
          </a:bodyPr>
          <a:lstStyle/>
          <a:p>
            <a:pPr>
              <a:buNone/>
            </a:pPr>
            <a:r>
              <a:rPr lang="en-GB" dirty="0"/>
              <a:t>“Come on, Anna,” said her mum. “Hurry up and finish your </a:t>
            </a:r>
            <a:endParaRPr lang="en-GB" dirty="0" smtClean="0"/>
          </a:p>
          <a:p>
            <a:pPr>
              <a:buNone/>
            </a:pPr>
            <a:r>
              <a:rPr lang="en-GB" dirty="0" smtClean="0"/>
              <a:t>breakfast </a:t>
            </a:r>
            <a:r>
              <a:rPr lang="en-GB" dirty="0"/>
              <a:t>or you’ll be late for school.” </a:t>
            </a:r>
          </a:p>
          <a:p>
            <a:pPr>
              <a:buNone/>
            </a:pPr>
            <a:r>
              <a:rPr lang="en-GB" dirty="0"/>
              <a:t>“I don’t want to go to school,” said Anna. </a:t>
            </a:r>
          </a:p>
          <a:p>
            <a:pPr>
              <a:buNone/>
            </a:pPr>
            <a:r>
              <a:rPr lang="en-GB" dirty="0"/>
              <a:t>“But you must,” said her mum. </a:t>
            </a:r>
          </a:p>
          <a:p>
            <a:pPr>
              <a:buNone/>
            </a:pPr>
            <a:r>
              <a:rPr lang="en-GB" dirty="0"/>
              <a:t>“The teachers all hate me, and I hate them,” moaned Anna. </a:t>
            </a:r>
          </a:p>
          <a:p>
            <a:pPr>
              <a:buNone/>
            </a:pPr>
            <a:r>
              <a:rPr lang="en-GB" dirty="0"/>
              <a:t>“Even so…” said her mum. </a:t>
            </a:r>
          </a:p>
          <a:p>
            <a:pPr>
              <a:buNone/>
            </a:pPr>
            <a:r>
              <a:rPr lang="en-GB" dirty="0"/>
              <a:t>“The children, too,” said Anna. “None of them like me, and I </a:t>
            </a:r>
            <a:endParaRPr lang="en-GB" dirty="0" smtClean="0"/>
          </a:p>
          <a:p>
            <a:pPr>
              <a:buNone/>
            </a:pPr>
            <a:r>
              <a:rPr lang="en-GB" dirty="0" smtClean="0"/>
              <a:t>don’t </a:t>
            </a:r>
            <a:r>
              <a:rPr lang="en-GB" dirty="0"/>
              <a:t>like them, either.” </a:t>
            </a:r>
          </a:p>
          <a:p>
            <a:pPr>
              <a:buNone/>
            </a:pPr>
            <a:r>
              <a:rPr lang="en-GB" dirty="0"/>
              <a:t>“You still have to go,” said her mum. </a:t>
            </a:r>
          </a:p>
          <a:p>
            <a:pPr>
              <a:buNone/>
            </a:pPr>
            <a:r>
              <a:rPr lang="en-GB" dirty="0"/>
              <a:t>“But why must I?” she wailed. </a:t>
            </a:r>
          </a:p>
          <a:p>
            <a:pPr>
              <a:buNone/>
            </a:pPr>
            <a:r>
              <a:rPr lang="en-GB" dirty="0"/>
              <a:t>“Well,” replied her mum, “for one thing, you’re fifty-five </a:t>
            </a:r>
            <a:r>
              <a:rPr lang="en-GB" dirty="0" smtClean="0"/>
              <a:t>years</a:t>
            </a:r>
          </a:p>
          <a:p>
            <a:pPr>
              <a:buNone/>
            </a:pPr>
            <a:r>
              <a:rPr lang="en-GB" dirty="0" smtClean="0"/>
              <a:t> </a:t>
            </a:r>
            <a:r>
              <a:rPr lang="en-GB" dirty="0"/>
              <a:t>old, and for another, you’re the </a:t>
            </a:r>
            <a:r>
              <a:rPr lang="en-GB" dirty="0" err="1"/>
              <a:t>headteacher</a:t>
            </a:r>
            <a:r>
              <a:rPr lang="en-GB" dirty="0"/>
              <a:t>…” </a:t>
            </a:r>
          </a:p>
        </p:txBody>
      </p:sp>
      <p:pic>
        <p:nvPicPr>
          <p:cNvPr id="33794" name="Picture 2" descr="Image result for shaggy dog story"/>
          <p:cNvPicPr>
            <a:picLocks noChangeAspect="1" noChangeArrowheads="1" noCrop="1"/>
          </p:cNvPicPr>
          <p:nvPr/>
        </p:nvPicPr>
        <p:blipFill>
          <a:blip r:embed="rId2" cstate="print"/>
          <a:srcRect/>
          <a:stretch>
            <a:fillRect/>
          </a:stretch>
        </p:blipFill>
        <p:spPr bwMode="auto">
          <a:xfrm>
            <a:off x="7164288" y="188640"/>
            <a:ext cx="1837184" cy="122413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Shaggy Dog Stories</a:t>
            </a:r>
            <a:endParaRPr lang="en-GB" dirty="0"/>
          </a:p>
        </p:txBody>
      </p:sp>
      <p:sp>
        <p:nvSpPr>
          <p:cNvPr id="3" name="Content Placeholder 2"/>
          <p:cNvSpPr>
            <a:spLocks noGrp="1"/>
          </p:cNvSpPr>
          <p:nvPr>
            <p:ph idx="1"/>
          </p:nvPr>
        </p:nvSpPr>
        <p:spPr/>
        <p:txBody>
          <a:bodyPr/>
          <a:lstStyle/>
          <a:p>
            <a:pPr>
              <a:buNone/>
            </a:pPr>
            <a:r>
              <a:rPr lang="en-GB" dirty="0"/>
              <a:t>A man walks into a library, approaches </a:t>
            </a:r>
            <a:r>
              <a:rPr lang="en-GB" dirty="0" smtClean="0"/>
              <a:t>the</a:t>
            </a:r>
          </a:p>
          <a:p>
            <a:pPr>
              <a:buNone/>
            </a:pPr>
            <a:r>
              <a:rPr lang="en-GB" dirty="0" smtClean="0"/>
              <a:t>librarian </a:t>
            </a:r>
            <a:r>
              <a:rPr lang="en-GB" dirty="0"/>
              <a:t>and says, “I’ll have a cheeseburger and </a:t>
            </a:r>
            <a:endParaRPr lang="en-GB" dirty="0" smtClean="0"/>
          </a:p>
          <a:p>
            <a:pPr>
              <a:buNone/>
            </a:pPr>
            <a:r>
              <a:rPr lang="en-GB" dirty="0" smtClean="0"/>
              <a:t>fries</a:t>
            </a:r>
            <a:r>
              <a:rPr lang="en-GB" dirty="0"/>
              <a:t>, please.” </a:t>
            </a:r>
          </a:p>
          <a:p>
            <a:pPr>
              <a:buNone/>
            </a:pPr>
            <a:r>
              <a:rPr lang="en-GB" dirty="0"/>
              <a:t>The librarian says, “Sir, you know you’re in </a:t>
            </a:r>
            <a:r>
              <a:rPr lang="en-GB" dirty="0" smtClean="0"/>
              <a:t>a</a:t>
            </a:r>
          </a:p>
          <a:p>
            <a:pPr>
              <a:buNone/>
            </a:pPr>
            <a:r>
              <a:rPr lang="en-GB" dirty="0" smtClean="0"/>
              <a:t>library</a:t>
            </a:r>
            <a:r>
              <a:rPr lang="en-GB" dirty="0"/>
              <a:t>, right?” </a:t>
            </a:r>
          </a:p>
          <a:p>
            <a:pPr>
              <a:buNone/>
            </a:pPr>
            <a:r>
              <a:rPr lang="en-GB" dirty="0"/>
              <a:t>“Sorry,” he whispers. “I’ll have a </a:t>
            </a:r>
            <a:r>
              <a:rPr lang="en-GB" dirty="0" smtClean="0"/>
              <a:t>cheeseburger</a:t>
            </a:r>
          </a:p>
          <a:p>
            <a:pPr>
              <a:buNone/>
            </a:pPr>
            <a:r>
              <a:rPr lang="en-GB" dirty="0" smtClean="0"/>
              <a:t>and </a:t>
            </a:r>
            <a:r>
              <a:rPr lang="en-GB" dirty="0"/>
              <a:t>fries, please.”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Shaggy Dog Stories</a:t>
            </a:r>
            <a:endParaRPr lang="en-GB" dirty="0"/>
          </a:p>
        </p:txBody>
      </p:sp>
      <p:sp>
        <p:nvSpPr>
          <p:cNvPr id="3" name="Content Placeholder 2"/>
          <p:cNvSpPr>
            <a:spLocks noGrp="1"/>
          </p:cNvSpPr>
          <p:nvPr>
            <p:ph idx="1"/>
          </p:nvPr>
        </p:nvSpPr>
        <p:spPr/>
        <p:txBody>
          <a:bodyPr>
            <a:normAutofit fontScale="70000" lnSpcReduction="20000"/>
          </a:bodyPr>
          <a:lstStyle/>
          <a:p>
            <a:pPr>
              <a:buNone/>
            </a:pPr>
            <a:r>
              <a:rPr lang="en-GB" dirty="0"/>
              <a:t>A man was driving down the road when a </a:t>
            </a:r>
            <a:r>
              <a:rPr lang="en-GB" dirty="0" smtClean="0"/>
              <a:t>police-officer</a:t>
            </a:r>
          </a:p>
          <a:p>
            <a:pPr>
              <a:buNone/>
            </a:pPr>
            <a:r>
              <a:rPr lang="en-GB" dirty="0" smtClean="0"/>
              <a:t>stopped </a:t>
            </a:r>
            <a:r>
              <a:rPr lang="en-GB" dirty="0"/>
              <a:t>him. The officer looked in the back of the man’s </a:t>
            </a:r>
            <a:r>
              <a:rPr lang="en-GB" dirty="0" smtClean="0"/>
              <a:t>van</a:t>
            </a:r>
          </a:p>
          <a:p>
            <a:pPr>
              <a:buNone/>
            </a:pPr>
            <a:r>
              <a:rPr lang="en-GB" dirty="0" smtClean="0"/>
              <a:t>and </a:t>
            </a:r>
            <a:r>
              <a:rPr lang="en-GB" dirty="0"/>
              <a:t>said, “Why are these penguins in your van?” </a:t>
            </a:r>
          </a:p>
          <a:p>
            <a:pPr>
              <a:buNone/>
            </a:pPr>
            <a:r>
              <a:rPr lang="en-GB" dirty="0"/>
              <a:t>The man replied, “These are my penguins. They belong </a:t>
            </a:r>
            <a:r>
              <a:rPr lang="en-GB" dirty="0" smtClean="0"/>
              <a:t>to</a:t>
            </a:r>
          </a:p>
          <a:p>
            <a:pPr>
              <a:buNone/>
            </a:pPr>
            <a:r>
              <a:rPr lang="en-GB" dirty="0" smtClean="0"/>
              <a:t>me</a:t>
            </a:r>
            <a:r>
              <a:rPr lang="en-GB" dirty="0"/>
              <a:t>.” </a:t>
            </a:r>
          </a:p>
          <a:p>
            <a:pPr>
              <a:buNone/>
            </a:pPr>
            <a:r>
              <a:rPr lang="en-GB" dirty="0"/>
              <a:t>“You need to take them to the zoo,” the police-officer said. </a:t>
            </a:r>
          </a:p>
          <a:p>
            <a:pPr>
              <a:buNone/>
            </a:pPr>
            <a:r>
              <a:rPr lang="en-GB" dirty="0"/>
              <a:t>The next day, the officer saw the same guy driving down the road and </a:t>
            </a:r>
            <a:endParaRPr lang="en-GB" dirty="0" smtClean="0"/>
          </a:p>
          <a:p>
            <a:pPr>
              <a:buNone/>
            </a:pPr>
            <a:r>
              <a:rPr lang="en-GB" dirty="0" smtClean="0"/>
              <a:t>pulled </a:t>
            </a:r>
            <a:r>
              <a:rPr lang="en-GB" dirty="0"/>
              <a:t>him over again. The penguins were still in the back, but </a:t>
            </a:r>
            <a:r>
              <a:rPr lang="en-GB" dirty="0" smtClean="0"/>
              <a:t>they</a:t>
            </a:r>
          </a:p>
          <a:p>
            <a:pPr>
              <a:buNone/>
            </a:pPr>
            <a:r>
              <a:rPr lang="en-GB" dirty="0" smtClean="0"/>
              <a:t>were </a:t>
            </a:r>
            <a:r>
              <a:rPr lang="en-GB" dirty="0"/>
              <a:t>wearing sunglasses this time. “I thought I told you to take these </a:t>
            </a:r>
            <a:endParaRPr lang="en-GB" dirty="0" smtClean="0"/>
          </a:p>
          <a:p>
            <a:pPr>
              <a:buNone/>
            </a:pPr>
            <a:r>
              <a:rPr lang="en-GB" dirty="0" smtClean="0"/>
              <a:t>penguins </a:t>
            </a:r>
            <a:r>
              <a:rPr lang="en-GB" dirty="0"/>
              <a:t>to the zoo!” the officer said. </a:t>
            </a:r>
          </a:p>
          <a:p>
            <a:pPr>
              <a:buNone/>
            </a:pPr>
            <a:r>
              <a:rPr lang="en-GB" dirty="0"/>
              <a:t>“I did,” the man replied. “And today I’m taking them to the beach."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Shaggy Dog Stories</a:t>
            </a:r>
            <a:endParaRPr lang="en-GB" dirty="0"/>
          </a:p>
        </p:txBody>
      </p:sp>
      <p:sp>
        <p:nvSpPr>
          <p:cNvPr id="3" name="Content Placeholder 2"/>
          <p:cNvSpPr>
            <a:spLocks noGrp="1"/>
          </p:cNvSpPr>
          <p:nvPr>
            <p:ph idx="1"/>
          </p:nvPr>
        </p:nvSpPr>
        <p:spPr/>
        <p:txBody>
          <a:bodyPr>
            <a:normAutofit fontScale="77500" lnSpcReduction="20000"/>
          </a:bodyPr>
          <a:lstStyle/>
          <a:p>
            <a:pPr>
              <a:buNone/>
            </a:pPr>
            <a:r>
              <a:rPr lang="en-GB" dirty="0"/>
              <a:t>One day a woman with an elephant walks into a cinema. </a:t>
            </a:r>
          </a:p>
          <a:p>
            <a:pPr>
              <a:buNone/>
            </a:pPr>
            <a:r>
              <a:rPr lang="en-GB" dirty="0"/>
              <a:t>“I’m afraid I can’t let your elephant in here, madam,” the </a:t>
            </a:r>
            <a:endParaRPr lang="en-GB" dirty="0" smtClean="0"/>
          </a:p>
          <a:p>
            <a:pPr>
              <a:buNone/>
            </a:pPr>
            <a:r>
              <a:rPr lang="en-GB" dirty="0" smtClean="0"/>
              <a:t>manager </a:t>
            </a:r>
            <a:r>
              <a:rPr lang="en-GB" dirty="0"/>
              <a:t>says. </a:t>
            </a:r>
          </a:p>
          <a:p>
            <a:pPr>
              <a:buNone/>
            </a:pPr>
            <a:r>
              <a:rPr lang="en-GB" dirty="0"/>
              <a:t>“Oh, I assure you, he’s very well behaved,” the woman </a:t>
            </a:r>
            <a:endParaRPr lang="en-GB" dirty="0" smtClean="0"/>
          </a:p>
          <a:p>
            <a:pPr>
              <a:buNone/>
            </a:pPr>
            <a:r>
              <a:rPr lang="en-GB" dirty="0" smtClean="0"/>
              <a:t>says</a:t>
            </a:r>
            <a:r>
              <a:rPr lang="en-GB" dirty="0"/>
              <a:t>. </a:t>
            </a:r>
          </a:p>
          <a:p>
            <a:pPr>
              <a:buNone/>
            </a:pPr>
            <a:r>
              <a:rPr lang="en-GB" dirty="0"/>
              <a:t>“All right then,” the manager says. “If you’re sure. …” </a:t>
            </a:r>
          </a:p>
          <a:p>
            <a:pPr>
              <a:buNone/>
            </a:pPr>
            <a:r>
              <a:rPr lang="en-GB" dirty="0"/>
              <a:t>After the movie, the manager says to the woman, “I’m </a:t>
            </a:r>
            <a:endParaRPr lang="en-GB" dirty="0" smtClean="0"/>
          </a:p>
          <a:p>
            <a:pPr>
              <a:buNone/>
            </a:pPr>
            <a:r>
              <a:rPr lang="en-GB" dirty="0" smtClean="0"/>
              <a:t>very </a:t>
            </a:r>
            <a:r>
              <a:rPr lang="en-GB" dirty="0"/>
              <a:t>surprised! Your elephant was well behaved, and </a:t>
            </a:r>
            <a:r>
              <a:rPr lang="en-GB" dirty="0" smtClean="0"/>
              <a:t>he</a:t>
            </a:r>
          </a:p>
          <a:p>
            <a:pPr>
              <a:buNone/>
            </a:pPr>
            <a:r>
              <a:rPr lang="en-GB" dirty="0" smtClean="0"/>
              <a:t>even </a:t>
            </a:r>
            <a:r>
              <a:rPr lang="en-GB" dirty="0"/>
              <a:t>seemed to enjoy the movie!” </a:t>
            </a:r>
          </a:p>
          <a:p>
            <a:pPr>
              <a:buNone/>
            </a:pPr>
            <a:r>
              <a:rPr lang="en-GB" dirty="0"/>
              <a:t>“Yes, I was surprised, too,” says the woman. “He </a:t>
            </a:r>
            <a:r>
              <a:rPr lang="en-GB" dirty="0" smtClean="0"/>
              <a:t>hated</a:t>
            </a:r>
          </a:p>
          <a:p>
            <a:pPr>
              <a:buNone/>
            </a:pPr>
            <a:r>
              <a:rPr lang="en-GB" dirty="0" smtClean="0"/>
              <a:t>the </a:t>
            </a:r>
            <a:r>
              <a:rPr lang="en-GB" dirty="0"/>
              <a:t>book.”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How to Tell Shaggy Dog Stories </a:t>
            </a:r>
            <a:endParaRPr lang="en-GB" dirty="0"/>
          </a:p>
        </p:txBody>
      </p:sp>
      <p:sp>
        <p:nvSpPr>
          <p:cNvPr id="3" name="Content Placeholder 2"/>
          <p:cNvSpPr>
            <a:spLocks noGrp="1"/>
          </p:cNvSpPr>
          <p:nvPr>
            <p:ph idx="1"/>
          </p:nvPr>
        </p:nvSpPr>
        <p:spPr/>
        <p:txBody>
          <a:bodyPr>
            <a:normAutofit fontScale="92500"/>
          </a:bodyPr>
          <a:lstStyle/>
          <a:p>
            <a:pPr>
              <a:buNone/>
            </a:pPr>
            <a:r>
              <a:rPr lang="en-GB" dirty="0"/>
              <a:t>The important things about a shaggy dog story is </a:t>
            </a:r>
            <a:endParaRPr lang="en-GB" dirty="0" smtClean="0"/>
          </a:p>
          <a:p>
            <a:pPr>
              <a:buNone/>
            </a:pPr>
            <a:r>
              <a:rPr lang="en-GB" dirty="0" smtClean="0"/>
              <a:t>that </a:t>
            </a:r>
            <a:r>
              <a:rPr lang="en-GB" dirty="0"/>
              <a:t>you </a:t>
            </a:r>
            <a:r>
              <a:rPr lang="en-GB" b="1" i="1" dirty="0"/>
              <a:t>embellish as you tell it. </a:t>
            </a:r>
            <a:endParaRPr lang="en-GB" b="1" i="1" dirty="0" smtClean="0"/>
          </a:p>
          <a:p>
            <a:pPr>
              <a:buNone/>
            </a:pPr>
            <a:r>
              <a:rPr lang="en-GB" dirty="0"/>
              <a:t>What does this mean…? </a:t>
            </a:r>
          </a:p>
          <a:p>
            <a:pPr>
              <a:buNone/>
            </a:pPr>
            <a:r>
              <a:rPr lang="en-GB" dirty="0"/>
              <a:t>To embellish is to elaborate, to add detail, to </a:t>
            </a:r>
          </a:p>
          <a:p>
            <a:pPr>
              <a:buNone/>
            </a:pPr>
            <a:r>
              <a:rPr lang="en-GB" dirty="0"/>
              <a:t>make it more descriptive and less plainly told. </a:t>
            </a:r>
          </a:p>
          <a:p>
            <a:pPr>
              <a:buNone/>
            </a:pPr>
            <a:r>
              <a:rPr lang="en-GB" dirty="0"/>
              <a:t>Here are two versions of a Shaggy Dog story: </a:t>
            </a:r>
            <a:endParaRPr lang="en-GB" dirty="0" smtClean="0"/>
          </a:p>
          <a:p>
            <a:pPr>
              <a:buNone/>
            </a:pPr>
            <a:r>
              <a:rPr lang="en-GB" dirty="0" smtClean="0"/>
              <a:t>Rabbit’s </a:t>
            </a:r>
            <a:r>
              <a:rPr lang="en-GB" dirty="0"/>
              <a:t>and Fox’s. </a:t>
            </a:r>
          </a:p>
          <a:p>
            <a:pPr>
              <a:buNone/>
            </a:pPr>
            <a:r>
              <a:rPr lang="en-GB" dirty="0"/>
              <a:t>Read them carefully. Then say which you like best.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Rabbit’s version </a:t>
            </a:r>
            <a:endParaRPr lang="en-GB" dirty="0"/>
          </a:p>
        </p:txBody>
      </p:sp>
      <p:sp>
        <p:nvSpPr>
          <p:cNvPr id="3" name="Content Placeholder 2"/>
          <p:cNvSpPr>
            <a:spLocks noGrp="1"/>
          </p:cNvSpPr>
          <p:nvPr>
            <p:ph idx="1"/>
          </p:nvPr>
        </p:nvSpPr>
        <p:spPr/>
        <p:txBody>
          <a:bodyPr>
            <a:normAutofit fontScale="62500" lnSpcReduction="20000"/>
          </a:bodyPr>
          <a:lstStyle/>
          <a:p>
            <a:pPr>
              <a:buNone/>
            </a:pPr>
            <a:r>
              <a:rPr lang="en-GB" dirty="0"/>
              <a:t>A really tall man turned into a small back street one day. He went up </a:t>
            </a:r>
            <a:r>
              <a:rPr lang="en-GB" dirty="0" smtClean="0"/>
              <a:t>to</a:t>
            </a:r>
          </a:p>
          <a:p>
            <a:pPr>
              <a:buNone/>
            </a:pPr>
            <a:r>
              <a:rPr lang="en-GB" dirty="0" smtClean="0"/>
              <a:t> </a:t>
            </a:r>
            <a:r>
              <a:rPr lang="en-GB" dirty="0"/>
              <a:t>the door of the first house on the road. He leant forward and used </a:t>
            </a:r>
            <a:r>
              <a:rPr lang="en-GB" dirty="0" smtClean="0"/>
              <a:t>his</a:t>
            </a:r>
          </a:p>
          <a:p>
            <a:pPr>
              <a:buNone/>
            </a:pPr>
            <a:r>
              <a:rPr lang="en-GB" dirty="0" smtClean="0"/>
              <a:t> </a:t>
            </a:r>
            <a:r>
              <a:rPr lang="en-GB" dirty="0"/>
              <a:t>head to ring the house’s doorbell. When the owner opened the door, </a:t>
            </a:r>
            <a:endParaRPr lang="en-GB" dirty="0" smtClean="0"/>
          </a:p>
          <a:p>
            <a:pPr>
              <a:buNone/>
            </a:pPr>
            <a:r>
              <a:rPr lang="en-GB" dirty="0" smtClean="0"/>
              <a:t>the </a:t>
            </a:r>
            <a:r>
              <a:rPr lang="en-GB" dirty="0"/>
              <a:t>tall man politely bowed. Without saying anything, he turned and </a:t>
            </a:r>
            <a:endParaRPr lang="en-GB" dirty="0" smtClean="0"/>
          </a:p>
          <a:p>
            <a:pPr>
              <a:buNone/>
            </a:pPr>
            <a:r>
              <a:rPr lang="en-GB" dirty="0" smtClean="0"/>
              <a:t>walked </a:t>
            </a:r>
            <a:r>
              <a:rPr lang="en-GB" dirty="0"/>
              <a:t>quickly on to the next house. Again, he used his face to press </a:t>
            </a:r>
            <a:endParaRPr lang="en-GB" dirty="0" smtClean="0"/>
          </a:p>
          <a:p>
            <a:pPr>
              <a:buNone/>
            </a:pPr>
            <a:r>
              <a:rPr lang="en-GB" dirty="0" smtClean="0"/>
              <a:t>the </a:t>
            </a:r>
            <a:r>
              <a:rPr lang="en-GB" dirty="0"/>
              <a:t>buzzer. Once again, when the owner answered the door, he bowed </a:t>
            </a:r>
            <a:endParaRPr lang="en-GB" dirty="0" smtClean="0"/>
          </a:p>
          <a:p>
            <a:pPr>
              <a:buNone/>
            </a:pPr>
            <a:r>
              <a:rPr lang="en-GB" dirty="0" smtClean="0"/>
              <a:t>most </a:t>
            </a:r>
            <a:r>
              <a:rPr lang="en-GB" dirty="0"/>
              <a:t>courteously, turned and went on. This happened all the way </a:t>
            </a:r>
            <a:endParaRPr lang="en-GB" dirty="0" smtClean="0"/>
          </a:p>
          <a:p>
            <a:pPr>
              <a:buNone/>
            </a:pPr>
            <a:r>
              <a:rPr lang="en-GB" dirty="0" smtClean="0"/>
              <a:t>down </a:t>
            </a:r>
            <a:r>
              <a:rPr lang="en-GB" dirty="0"/>
              <a:t>the street, from No 1 to No 33, with the tall man pressing </a:t>
            </a:r>
            <a:r>
              <a:rPr lang="en-GB" dirty="0" smtClean="0"/>
              <a:t>his</a:t>
            </a:r>
          </a:p>
          <a:p>
            <a:pPr>
              <a:buNone/>
            </a:pPr>
            <a:r>
              <a:rPr lang="en-GB" dirty="0" smtClean="0"/>
              <a:t> </a:t>
            </a:r>
            <a:r>
              <a:rPr lang="en-GB" dirty="0"/>
              <a:t>head on the doorbell of each and every house, then bowing </a:t>
            </a:r>
            <a:r>
              <a:rPr lang="en-GB" dirty="0" smtClean="0"/>
              <a:t>politely</a:t>
            </a:r>
          </a:p>
          <a:p>
            <a:pPr>
              <a:buNone/>
            </a:pPr>
            <a:r>
              <a:rPr lang="en-GB" dirty="0" smtClean="0"/>
              <a:t> </a:t>
            </a:r>
            <a:r>
              <a:rPr lang="en-GB" dirty="0"/>
              <a:t>and moving on. People on the street were rather startled. Some were </a:t>
            </a:r>
            <a:endParaRPr lang="en-GB" dirty="0" smtClean="0"/>
          </a:p>
          <a:p>
            <a:pPr>
              <a:buNone/>
            </a:pPr>
            <a:r>
              <a:rPr lang="en-GB" dirty="0" smtClean="0"/>
              <a:t>annoyed</a:t>
            </a:r>
            <a:r>
              <a:rPr lang="en-GB" dirty="0"/>
              <a:t>, but they all watched him in great puzzlement. “Who on earth is that </a:t>
            </a:r>
            <a:endParaRPr lang="en-GB" dirty="0" smtClean="0"/>
          </a:p>
          <a:p>
            <a:pPr>
              <a:buNone/>
            </a:pPr>
            <a:r>
              <a:rPr lang="en-GB" dirty="0" smtClean="0"/>
              <a:t>man</a:t>
            </a:r>
            <a:r>
              <a:rPr lang="en-GB" dirty="0"/>
              <a:t>?” asked one old lady. “I’m not quite sure,” replied her friendly neighbour</a:t>
            </a:r>
            <a:r>
              <a:rPr lang="en-GB" dirty="0" smtClean="0"/>
              <a:t>,</a:t>
            </a:r>
          </a:p>
          <a:p>
            <a:pPr>
              <a:buNone/>
            </a:pPr>
            <a:r>
              <a:rPr lang="en-GB" dirty="0" smtClean="0"/>
              <a:t>“</a:t>
            </a:r>
            <a:r>
              <a:rPr lang="en-GB" dirty="0"/>
              <a:t>but his face rings a bell.” 	</a:t>
            </a:r>
          </a:p>
          <a:p>
            <a:pPr>
              <a:buNone/>
            </a:pPr>
            <a:r>
              <a:rPr lang="en-GB" dirty="0"/>
              <a:t>	</a:t>
            </a:r>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Fox’s version </a:t>
            </a:r>
            <a:endParaRPr lang="en-GB" dirty="0"/>
          </a:p>
        </p:txBody>
      </p:sp>
      <p:sp>
        <p:nvSpPr>
          <p:cNvPr id="3" name="Content Placeholder 2"/>
          <p:cNvSpPr>
            <a:spLocks noGrp="1"/>
          </p:cNvSpPr>
          <p:nvPr>
            <p:ph idx="1"/>
          </p:nvPr>
        </p:nvSpPr>
        <p:spPr/>
        <p:txBody>
          <a:bodyPr>
            <a:normAutofit fontScale="77500" lnSpcReduction="20000"/>
          </a:bodyPr>
          <a:lstStyle/>
          <a:p>
            <a:pPr>
              <a:buNone/>
            </a:pPr>
            <a:r>
              <a:rPr lang="en-GB" dirty="0"/>
              <a:t>One day, a man went down a street. He went up to the first </a:t>
            </a:r>
            <a:endParaRPr lang="en-GB" dirty="0" smtClean="0"/>
          </a:p>
          <a:p>
            <a:pPr>
              <a:buNone/>
            </a:pPr>
            <a:r>
              <a:rPr lang="en-GB" dirty="0" smtClean="0"/>
              <a:t>house </a:t>
            </a:r>
            <a:r>
              <a:rPr lang="en-GB" dirty="0"/>
              <a:t>front door. He leant forward and used his head to </a:t>
            </a:r>
            <a:r>
              <a:rPr lang="en-GB" dirty="0" smtClean="0"/>
              <a:t>ring</a:t>
            </a:r>
          </a:p>
          <a:p>
            <a:pPr>
              <a:buNone/>
            </a:pPr>
            <a:r>
              <a:rPr lang="en-GB" dirty="0" smtClean="0"/>
              <a:t> </a:t>
            </a:r>
            <a:r>
              <a:rPr lang="en-GB" dirty="0"/>
              <a:t>the house’s doorbell. When the owner opened the door, the </a:t>
            </a:r>
            <a:endParaRPr lang="en-GB" dirty="0" smtClean="0"/>
          </a:p>
          <a:p>
            <a:pPr>
              <a:buNone/>
            </a:pPr>
            <a:r>
              <a:rPr lang="en-GB" dirty="0" smtClean="0"/>
              <a:t>man </a:t>
            </a:r>
            <a:r>
              <a:rPr lang="en-GB" dirty="0"/>
              <a:t>bowed and then walked on to the next house. Again, </a:t>
            </a:r>
            <a:r>
              <a:rPr lang="en-GB" dirty="0" smtClean="0"/>
              <a:t>he</a:t>
            </a:r>
          </a:p>
          <a:p>
            <a:pPr>
              <a:buNone/>
            </a:pPr>
            <a:r>
              <a:rPr lang="en-GB" dirty="0" smtClean="0"/>
              <a:t> </a:t>
            </a:r>
            <a:r>
              <a:rPr lang="en-GB" dirty="0"/>
              <a:t>used his face to press the buzzer and bowed when the </a:t>
            </a:r>
            <a:r>
              <a:rPr lang="en-GB" dirty="0" smtClean="0"/>
              <a:t>owner</a:t>
            </a:r>
          </a:p>
          <a:p>
            <a:pPr>
              <a:buNone/>
            </a:pPr>
            <a:r>
              <a:rPr lang="en-GB" dirty="0" smtClean="0"/>
              <a:t> </a:t>
            </a:r>
            <a:r>
              <a:rPr lang="en-GB" dirty="0"/>
              <a:t>answered the door. This happened all the way down the </a:t>
            </a:r>
            <a:endParaRPr lang="en-GB" dirty="0" smtClean="0"/>
          </a:p>
          <a:p>
            <a:pPr>
              <a:buNone/>
            </a:pPr>
            <a:r>
              <a:rPr lang="en-GB" dirty="0" smtClean="0"/>
              <a:t>street</a:t>
            </a:r>
            <a:r>
              <a:rPr lang="en-GB" dirty="0"/>
              <a:t>, at each house, with the man pressing his head on the </a:t>
            </a:r>
            <a:endParaRPr lang="en-GB" dirty="0" smtClean="0"/>
          </a:p>
          <a:p>
            <a:pPr>
              <a:buNone/>
            </a:pPr>
            <a:r>
              <a:rPr lang="en-GB" dirty="0" smtClean="0"/>
              <a:t>doorbell </a:t>
            </a:r>
            <a:r>
              <a:rPr lang="en-GB" dirty="0"/>
              <a:t>at every house in turn. </a:t>
            </a:r>
          </a:p>
          <a:p>
            <a:pPr>
              <a:buNone/>
            </a:pPr>
            <a:r>
              <a:rPr lang="en-GB" dirty="0"/>
              <a:t>“Who is that man?” asked a house owner. “I’m not quite </a:t>
            </a:r>
            <a:endParaRPr lang="en-GB" dirty="0" smtClean="0"/>
          </a:p>
          <a:p>
            <a:pPr>
              <a:buNone/>
            </a:pPr>
            <a:r>
              <a:rPr lang="en-GB" dirty="0" smtClean="0"/>
              <a:t>sure</a:t>
            </a:r>
            <a:r>
              <a:rPr lang="en-GB" dirty="0"/>
              <a:t>,” replied his neighbour, “but his face rings a bell.” 	</a:t>
            </a:r>
          </a:p>
          <a:p>
            <a:pPr>
              <a:buNone/>
            </a:pPr>
            <a:r>
              <a:rPr lang="en-GB" dirty="0"/>
              <a:t>	</a:t>
            </a:r>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buNone/>
            </a:pPr>
            <a:r>
              <a:rPr lang="en-GB" dirty="0"/>
              <a:t>It makes a much better joke if you add </a:t>
            </a:r>
            <a:endParaRPr lang="en-GB" dirty="0" smtClean="0"/>
          </a:p>
          <a:p>
            <a:pPr>
              <a:buNone/>
            </a:pPr>
            <a:r>
              <a:rPr lang="en-GB" dirty="0" smtClean="0"/>
              <a:t>descriptions </a:t>
            </a:r>
            <a:r>
              <a:rPr lang="en-GB" dirty="0"/>
              <a:t>and information as you go. </a:t>
            </a:r>
          </a:p>
          <a:p>
            <a:pPr>
              <a:buNone/>
            </a:pPr>
            <a:r>
              <a:rPr lang="en-GB" dirty="0"/>
              <a:t>And you delay the </a:t>
            </a:r>
            <a:r>
              <a:rPr lang="en-GB" dirty="0" smtClean="0"/>
              <a:t>punch line </a:t>
            </a:r>
            <a:r>
              <a:rPr lang="en-GB" dirty="0"/>
              <a:t>– which makes </a:t>
            </a:r>
            <a:r>
              <a:rPr lang="en-GB" dirty="0" smtClean="0"/>
              <a:t>it</a:t>
            </a:r>
          </a:p>
          <a:p>
            <a:pPr>
              <a:buNone/>
            </a:pPr>
            <a:r>
              <a:rPr lang="en-GB" dirty="0" smtClean="0"/>
              <a:t>all the </a:t>
            </a:r>
            <a:r>
              <a:rPr lang="en-GB" dirty="0"/>
              <a:t>funnier! </a:t>
            </a:r>
          </a:p>
        </p:txBody>
      </p:sp>
      <p:pic>
        <p:nvPicPr>
          <p:cNvPr id="26626" name="Picture 2" descr="See the source image"/>
          <p:cNvPicPr>
            <a:picLocks noChangeAspect="1" noChangeArrowheads="1"/>
          </p:cNvPicPr>
          <p:nvPr/>
        </p:nvPicPr>
        <p:blipFill>
          <a:blip r:embed="rId2" cstate="print"/>
          <a:srcRect/>
          <a:stretch>
            <a:fillRect/>
          </a:stretch>
        </p:blipFill>
        <p:spPr bwMode="auto">
          <a:xfrm>
            <a:off x="4355976" y="3933056"/>
            <a:ext cx="4514850" cy="2727971"/>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
            </a:r>
            <a:br>
              <a:rPr lang="en-GB" dirty="0"/>
            </a:br>
            <a:r>
              <a:rPr lang="en-GB" dirty="0"/>
              <a:t> </a:t>
            </a:r>
            <a:br>
              <a:rPr lang="en-GB" dirty="0"/>
            </a:br>
            <a:r>
              <a:rPr lang="en-GB" dirty="0"/>
              <a:t>Watch this video about writing </a:t>
            </a:r>
            <a:r>
              <a:rPr lang="en-GB" dirty="0" smtClean="0"/>
              <a:t>jokes. </a:t>
            </a:r>
            <a:r>
              <a:rPr lang="en-GB" dirty="0"/>
              <a:t/>
            </a:r>
            <a:br>
              <a:rPr lang="en-GB" dirty="0"/>
            </a:br>
            <a:endParaRPr lang="en-GB" dirty="0"/>
          </a:p>
        </p:txBody>
      </p:sp>
      <p:sp>
        <p:nvSpPr>
          <p:cNvPr id="3" name="Content Placeholder 2"/>
          <p:cNvSpPr>
            <a:spLocks noGrp="1"/>
          </p:cNvSpPr>
          <p:nvPr>
            <p:ph idx="1"/>
          </p:nvPr>
        </p:nvSpPr>
        <p:spPr>
          <a:xfrm>
            <a:off x="457200" y="1600201"/>
            <a:ext cx="8229600" cy="1108720"/>
          </a:xfrm>
        </p:spPr>
        <p:txBody>
          <a:bodyPr/>
          <a:lstStyle/>
          <a:p>
            <a:r>
              <a:rPr lang="en-GB" dirty="0" smtClean="0">
                <a:hlinkClick r:id="rId2"/>
              </a:rPr>
              <a:t>https://www.bbc.co.uk/programmes/p04v9hkx</a:t>
            </a:r>
            <a:endParaRPr lang="en-GB" dirty="0"/>
          </a:p>
        </p:txBody>
      </p:sp>
      <p:pic>
        <p:nvPicPr>
          <p:cNvPr id="25604" name="Picture 4" descr="See the source image"/>
          <p:cNvPicPr>
            <a:picLocks noChangeAspect="1" noChangeArrowheads="1"/>
          </p:cNvPicPr>
          <p:nvPr/>
        </p:nvPicPr>
        <p:blipFill>
          <a:blip r:embed="rId3" cstate="print"/>
          <a:srcRect/>
          <a:stretch>
            <a:fillRect/>
          </a:stretch>
        </p:blipFill>
        <p:spPr bwMode="auto">
          <a:xfrm>
            <a:off x="2267744" y="3140968"/>
            <a:ext cx="4549395" cy="3312368"/>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a:t> </a:t>
            </a:r>
            <a:br>
              <a:rPr lang="en-GB" dirty="0"/>
            </a:br>
            <a:r>
              <a:rPr lang="en-GB" dirty="0" smtClean="0"/>
              <a:t>Read “I’ve got a new job.” Choose the best </a:t>
            </a:r>
            <a:r>
              <a:rPr lang="en-GB" dirty="0" smtClean="0"/>
              <a:t>punch lines </a:t>
            </a:r>
            <a:r>
              <a:rPr lang="en-GB" dirty="0" smtClean="0"/>
              <a:t>for the jokes. </a:t>
            </a:r>
            <a:br>
              <a:rPr lang="en-GB" dirty="0" smtClean="0"/>
            </a:br>
            <a:r>
              <a:rPr lang="en-GB" i="1" dirty="0"/>
              <a:t/>
            </a:r>
            <a:br>
              <a:rPr lang="en-GB" i="1" dirty="0"/>
            </a:b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395536" y="1916833"/>
            <a:ext cx="8568952" cy="2884562"/>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Possible </a:t>
            </a:r>
            <a:r>
              <a:rPr lang="en-GB" dirty="0" err="1" smtClean="0"/>
              <a:t>Punchlines</a:t>
            </a:r>
            <a:endParaRPr lang="en-GB"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683568" y="1484784"/>
            <a:ext cx="8064895" cy="3888432"/>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1043608" y="5467350"/>
            <a:ext cx="7477125" cy="139065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
            </a:r>
            <a:br>
              <a:rPr lang="en-GB" dirty="0"/>
            </a:br>
            <a:r>
              <a:rPr lang="en-GB" dirty="0"/>
              <a:t> </a:t>
            </a:r>
            <a:br>
              <a:rPr lang="en-GB" dirty="0"/>
            </a:br>
            <a:r>
              <a:rPr lang="en-GB" dirty="0"/>
              <a:t>Try to write your ‘I’ve got a new job’ jokes. </a:t>
            </a:r>
            <a:br>
              <a:rPr lang="en-GB" dirty="0"/>
            </a:br>
            <a:endParaRPr lang="en-GB"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611560" y="1916832"/>
            <a:ext cx="8208912" cy="367240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Writing jokes</a:t>
            </a:r>
            <a:endParaRPr lang="en-GB" dirty="0"/>
          </a:p>
        </p:txBody>
      </p:sp>
      <p:sp>
        <p:nvSpPr>
          <p:cNvPr id="3" name="Content Placeholder 2"/>
          <p:cNvSpPr>
            <a:spLocks noGrp="1"/>
          </p:cNvSpPr>
          <p:nvPr>
            <p:ph idx="1"/>
          </p:nvPr>
        </p:nvSpPr>
        <p:spPr/>
        <p:txBody>
          <a:bodyPr/>
          <a:lstStyle/>
          <a:p>
            <a:pPr>
              <a:buNone/>
            </a:pPr>
            <a:r>
              <a:rPr lang="en-GB" dirty="0" smtClean="0"/>
              <a:t>Watch </a:t>
            </a:r>
            <a:r>
              <a:rPr lang="en-GB" dirty="0"/>
              <a:t>these top five tips about writing jokes: </a:t>
            </a:r>
          </a:p>
          <a:p>
            <a:pPr>
              <a:buNone/>
            </a:pPr>
            <a:r>
              <a:rPr lang="en-GB" dirty="0">
                <a:hlinkClick r:id="rId2"/>
              </a:rPr>
              <a:t>https://</a:t>
            </a:r>
            <a:r>
              <a:rPr lang="en-GB" dirty="0" smtClean="0">
                <a:hlinkClick r:id="rId2"/>
              </a:rPr>
              <a:t>www.bbc.co.uk/programmes/p04v9hmz</a:t>
            </a:r>
            <a:endParaRPr lang="en-GB" dirty="0" smtClean="0"/>
          </a:p>
          <a:p>
            <a:pPr>
              <a:buNone/>
            </a:pPr>
            <a:r>
              <a:rPr lang="en-GB" dirty="0" smtClean="0"/>
              <a:t>  </a:t>
            </a:r>
            <a:endParaRPr lang="en-GB" dirty="0"/>
          </a:p>
          <a:p>
            <a:pPr>
              <a:buNone/>
            </a:pPr>
            <a:r>
              <a:rPr lang="en-GB" dirty="0"/>
              <a:t>Try following these tips and writing some of </a:t>
            </a:r>
            <a:r>
              <a:rPr lang="en-GB" dirty="0" smtClean="0"/>
              <a:t>your</a:t>
            </a:r>
          </a:p>
          <a:p>
            <a:pPr>
              <a:buNone/>
            </a:pPr>
            <a:r>
              <a:rPr lang="en-GB" dirty="0" smtClean="0"/>
              <a:t>own </a:t>
            </a:r>
            <a:r>
              <a:rPr lang="en-GB" dirty="0"/>
              <a:t>jokes.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Make a joke book</a:t>
            </a:r>
            <a:endParaRPr lang="en-GB" dirty="0"/>
          </a:p>
        </p:txBody>
      </p:sp>
      <p:sp>
        <p:nvSpPr>
          <p:cNvPr id="3" name="Content Placeholder 2"/>
          <p:cNvSpPr>
            <a:spLocks noGrp="1"/>
          </p:cNvSpPr>
          <p:nvPr>
            <p:ph idx="1"/>
          </p:nvPr>
        </p:nvSpPr>
        <p:spPr/>
        <p:txBody>
          <a:bodyPr>
            <a:normAutofit/>
          </a:bodyPr>
          <a:lstStyle/>
          <a:p>
            <a:pPr>
              <a:buNone/>
            </a:pPr>
            <a:r>
              <a:rPr lang="en-GB" dirty="0" smtClean="0"/>
              <a:t>Collect </a:t>
            </a:r>
            <a:r>
              <a:rPr lang="en-GB" dirty="0"/>
              <a:t>your favourite jokes from One </a:t>
            </a:r>
            <a:r>
              <a:rPr lang="en-GB" dirty="0" smtClean="0"/>
              <a:t>Liners and</a:t>
            </a:r>
          </a:p>
          <a:p>
            <a:pPr>
              <a:buNone/>
            </a:pPr>
            <a:r>
              <a:rPr lang="en-GB" dirty="0" smtClean="0"/>
              <a:t> </a:t>
            </a:r>
            <a:r>
              <a:rPr lang="en-GB" dirty="0" smtClean="0"/>
              <a:t>Shaggy </a:t>
            </a:r>
            <a:r>
              <a:rPr lang="en-GB" dirty="0"/>
              <a:t>Dog </a:t>
            </a:r>
            <a:r>
              <a:rPr lang="en-GB" dirty="0" smtClean="0"/>
              <a:t>Stories and </a:t>
            </a:r>
            <a:r>
              <a:rPr lang="en-GB" dirty="0"/>
              <a:t>the </a:t>
            </a:r>
            <a:r>
              <a:rPr lang="en-GB" dirty="0" smtClean="0"/>
              <a:t>jokes </a:t>
            </a:r>
            <a:r>
              <a:rPr lang="en-GB" dirty="0"/>
              <a:t>that you </a:t>
            </a:r>
            <a:r>
              <a:rPr lang="en-GB" dirty="0" smtClean="0"/>
              <a:t>have</a:t>
            </a:r>
          </a:p>
          <a:p>
            <a:pPr>
              <a:buNone/>
            </a:pPr>
            <a:r>
              <a:rPr lang="en-GB" dirty="0" smtClean="0"/>
              <a:t>written </a:t>
            </a:r>
            <a:r>
              <a:rPr lang="en-GB" dirty="0"/>
              <a:t>yourself. </a:t>
            </a:r>
            <a:endParaRPr lang="en-GB" dirty="0" smtClean="0"/>
          </a:p>
          <a:p>
            <a:pPr>
              <a:buNone/>
            </a:pPr>
            <a:r>
              <a:rPr lang="en-GB" dirty="0" smtClean="0"/>
              <a:t>Add any other </a:t>
            </a:r>
            <a:r>
              <a:rPr lang="en-GB" dirty="0"/>
              <a:t>favourite jokes that </a:t>
            </a:r>
            <a:r>
              <a:rPr lang="en-GB" dirty="0" smtClean="0"/>
              <a:t>you </a:t>
            </a:r>
            <a:r>
              <a:rPr lang="en-GB" dirty="0"/>
              <a:t>have. </a:t>
            </a:r>
          </a:p>
          <a:p>
            <a:pPr marL="514350" indent="-514350">
              <a:buNone/>
            </a:pPr>
            <a:r>
              <a:rPr lang="en-GB" dirty="0" smtClean="0"/>
              <a:t>Make a book to write your jokes in. </a:t>
            </a:r>
            <a:endParaRPr lang="en-GB" dirty="0" smtClean="0"/>
          </a:p>
          <a:p>
            <a:pPr marL="514350" indent="-514350">
              <a:buNone/>
            </a:pPr>
            <a:r>
              <a:rPr lang="en-GB" dirty="0" smtClean="0"/>
              <a:t>Add </a:t>
            </a:r>
            <a:r>
              <a:rPr lang="en-GB" dirty="0"/>
              <a:t>comic </a:t>
            </a:r>
            <a:r>
              <a:rPr lang="en-GB" dirty="0" smtClean="0"/>
              <a:t>illustrations </a:t>
            </a:r>
            <a:r>
              <a:rPr lang="en-GB" dirty="0"/>
              <a:t>too. </a:t>
            </a:r>
          </a:p>
          <a:p>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L.C. Can I write an escape  plan? </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Escape Puzzles</a:t>
            </a:r>
            <a:endParaRPr lang="en-GB" dirty="0"/>
          </a:p>
        </p:txBody>
      </p:sp>
      <p:sp>
        <p:nvSpPr>
          <p:cNvPr id="3" name="Content Placeholder 2"/>
          <p:cNvSpPr>
            <a:spLocks noGrp="1"/>
          </p:cNvSpPr>
          <p:nvPr>
            <p:ph idx="1"/>
          </p:nvPr>
        </p:nvSpPr>
        <p:spPr/>
        <p:txBody>
          <a:bodyPr>
            <a:normAutofit/>
          </a:bodyPr>
          <a:lstStyle/>
          <a:p>
            <a:pPr>
              <a:buNone/>
            </a:pPr>
            <a:r>
              <a:rPr lang="en-GB" dirty="0" smtClean="0"/>
              <a:t>Read </a:t>
            </a:r>
            <a:r>
              <a:rPr lang="en-GB" dirty="0"/>
              <a:t>Escape Puzzles. Can you work </a:t>
            </a:r>
            <a:endParaRPr lang="en-GB" dirty="0" smtClean="0"/>
          </a:p>
          <a:p>
            <a:pPr>
              <a:buNone/>
            </a:pPr>
            <a:r>
              <a:rPr lang="en-GB" dirty="0" smtClean="0"/>
              <a:t>out solutions to </a:t>
            </a:r>
            <a:r>
              <a:rPr lang="en-GB" dirty="0"/>
              <a:t>any of them? </a:t>
            </a:r>
            <a:endParaRPr lang="en-GB" dirty="0" smtClean="0"/>
          </a:p>
          <a:p>
            <a:pPr>
              <a:buNone/>
            </a:pPr>
            <a:r>
              <a:rPr lang="en-GB" dirty="0" smtClean="0"/>
              <a:t>Have </a:t>
            </a:r>
            <a:r>
              <a:rPr lang="en-GB" dirty="0"/>
              <a:t>a </a:t>
            </a:r>
            <a:r>
              <a:rPr lang="en-GB" dirty="0" smtClean="0"/>
              <a:t>go </a:t>
            </a:r>
            <a:r>
              <a:rPr lang="en-GB" dirty="0"/>
              <a:t>at a couple of them. </a:t>
            </a:r>
          </a:p>
          <a:p>
            <a:pPr>
              <a:buNone/>
            </a:pPr>
            <a:r>
              <a:rPr lang="en-GB" dirty="0" smtClean="0"/>
              <a:t>Check </a:t>
            </a:r>
            <a:r>
              <a:rPr lang="en-GB" dirty="0" smtClean="0"/>
              <a:t>the </a:t>
            </a:r>
            <a:r>
              <a:rPr lang="en-GB" dirty="0" smtClean="0"/>
              <a:t>solutions</a:t>
            </a:r>
            <a:r>
              <a:rPr lang="en-GB" dirty="0" smtClean="0"/>
              <a:t>. Which </a:t>
            </a:r>
            <a:r>
              <a:rPr lang="en-GB" dirty="0"/>
              <a:t>do you think is </a:t>
            </a:r>
            <a:endParaRPr lang="en-GB" dirty="0" smtClean="0"/>
          </a:p>
          <a:p>
            <a:pPr>
              <a:buNone/>
            </a:pPr>
            <a:r>
              <a:rPr lang="en-GB" dirty="0" smtClean="0"/>
              <a:t>cleverest</a:t>
            </a:r>
            <a:r>
              <a:rPr lang="en-GB" dirty="0"/>
              <a:t>? </a:t>
            </a:r>
          </a:p>
          <a:p>
            <a:pPr>
              <a:buNone/>
            </a:pPr>
            <a:r>
              <a:rPr lang="en-GB" dirty="0" smtClean="0"/>
              <a:t>Learn </a:t>
            </a:r>
            <a:r>
              <a:rPr lang="en-GB" dirty="0"/>
              <a:t>your favourite off-by-heart and try it </a:t>
            </a:r>
            <a:r>
              <a:rPr lang="en-GB" dirty="0" smtClean="0"/>
              <a:t>out</a:t>
            </a:r>
          </a:p>
          <a:p>
            <a:pPr>
              <a:buNone/>
            </a:pPr>
            <a:r>
              <a:rPr lang="en-GB" dirty="0" smtClean="0"/>
              <a:t>on </a:t>
            </a:r>
            <a:r>
              <a:rPr lang="en-GB" dirty="0"/>
              <a:t>other people. </a:t>
            </a:r>
          </a:p>
          <a:p>
            <a:endParaRPr lang="en-GB" dirty="0"/>
          </a:p>
        </p:txBody>
      </p:sp>
      <p:sp>
        <p:nvSpPr>
          <p:cNvPr id="18434" name="AutoShape 2" descr="Image result for escape room puzzle"/>
          <p:cNvSpPr>
            <a:spLocks noChangeAspect="1" noChangeArrowheads="1"/>
          </p:cNvSpPr>
          <p:nvPr/>
        </p:nvSpPr>
        <p:spPr bwMode="auto">
          <a:xfrm>
            <a:off x="63500" y="-685800"/>
            <a:ext cx="1343025" cy="14382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8436" name="Picture 4" descr="See the source image"/>
          <p:cNvPicPr>
            <a:picLocks noChangeAspect="1" noChangeArrowheads="1"/>
          </p:cNvPicPr>
          <p:nvPr/>
        </p:nvPicPr>
        <p:blipFill>
          <a:blip r:embed="rId2" cstate="print"/>
          <a:srcRect/>
          <a:stretch>
            <a:fillRect/>
          </a:stretch>
        </p:blipFill>
        <p:spPr bwMode="auto">
          <a:xfrm>
            <a:off x="6588224" y="332656"/>
            <a:ext cx="2247900" cy="203835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Escape Puzzles</a:t>
            </a:r>
            <a:endParaRPr lang="en-GB" dirty="0"/>
          </a:p>
        </p:txBody>
      </p:sp>
      <p:sp>
        <p:nvSpPr>
          <p:cNvPr id="3" name="Content Placeholder 2"/>
          <p:cNvSpPr>
            <a:spLocks noGrp="1"/>
          </p:cNvSpPr>
          <p:nvPr>
            <p:ph idx="1"/>
          </p:nvPr>
        </p:nvSpPr>
        <p:spPr/>
        <p:txBody>
          <a:bodyPr>
            <a:normAutofit fontScale="92500" lnSpcReduction="20000"/>
          </a:bodyPr>
          <a:lstStyle/>
          <a:p>
            <a:endParaRPr lang="en-GB" dirty="0"/>
          </a:p>
          <a:p>
            <a:pPr>
              <a:buNone/>
            </a:pPr>
            <a:r>
              <a:rPr lang="en-GB" dirty="0"/>
              <a:t>Two convicts are locked in a cell. There is an </a:t>
            </a:r>
            <a:endParaRPr lang="en-GB" dirty="0" smtClean="0"/>
          </a:p>
          <a:p>
            <a:pPr>
              <a:buNone/>
            </a:pPr>
            <a:r>
              <a:rPr lang="en-GB" dirty="0" smtClean="0"/>
              <a:t>unbarred </a:t>
            </a:r>
            <a:r>
              <a:rPr lang="en-GB" dirty="0"/>
              <a:t>window high up in the cell. No matter if </a:t>
            </a:r>
            <a:endParaRPr lang="en-GB" dirty="0" smtClean="0"/>
          </a:p>
          <a:p>
            <a:pPr>
              <a:buNone/>
            </a:pPr>
            <a:r>
              <a:rPr lang="en-GB" dirty="0" smtClean="0"/>
              <a:t>they </a:t>
            </a:r>
            <a:r>
              <a:rPr lang="en-GB" dirty="0"/>
              <a:t>stand on the bed or one on top of the other, </a:t>
            </a:r>
            <a:endParaRPr lang="en-GB" dirty="0" smtClean="0"/>
          </a:p>
          <a:p>
            <a:pPr>
              <a:buNone/>
            </a:pPr>
            <a:r>
              <a:rPr lang="en-GB" dirty="0" smtClean="0"/>
              <a:t>they </a:t>
            </a:r>
            <a:r>
              <a:rPr lang="en-GB" dirty="0"/>
              <a:t>can’t reach the window to escape. They </a:t>
            </a:r>
            <a:r>
              <a:rPr lang="en-GB" dirty="0" smtClean="0"/>
              <a:t>then</a:t>
            </a:r>
          </a:p>
          <a:p>
            <a:pPr>
              <a:buNone/>
            </a:pPr>
            <a:r>
              <a:rPr lang="en-GB" dirty="0" smtClean="0"/>
              <a:t>decide </a:t>
            </a:r>
            <a:r>
              <a:rPr lang="en-GB" dirty="0"/>
              <a:t>to tunnel out. However, they give up </a:t>
            </a:r>
            <a:r>
              <a:rPr lang="en-GB" dirty="0" smtClean="0"/>
              <a:t>with</a:t>
            </a:r>
          </a:p>
          <a:p>
            <a:pPr>
              <a:buNone/>
            </a:pPr>
            <a:r>
              <a:rPr lang="en-GB" dirty="0" smtClean="0"/>
              <a:t>the </a:t>
            </a:r>
            <a:r>
              <a:rPr lang="en-GB" dirty="0"/>
              <a:t>tunnelling because it will take too long. Finally</a:t>
            </a:r>
            <a:r>
              <a:rPr lang="en-GB" dirty="0" smtClean="0"/>
              <a:t>,</a:t>
            </a:r>
          </a:p>
          <a:p>
            <a:pPr>
              <a:buNone/>
            </a:pPr>
            <a:r>
              <a:rPr lang="en-GB" dirty="0" smtClean="0"/>
              <a:t>one </a:t>
            </a:r>
            <a:r>
              <a:rPr lang="en-GB" dirty="0"/>
              <a:t>of the convicts figures out how to escape from </a:t>
            </a:r>
            <a:endParaRPr lang="en-GB" dirty="0" smtClean="0"/>
          </a:p>
          <a:p>
            <a:pPr>
              <a:buNone/>
            </a:pPr>
            <a:r>
              <a:rPr lang="en-GB" dirty="0" smtClean="0"/>
              <a:t>the </a:t>
            </a:r>
            <a:r>
              <a:rPr lang="en-GB" dirty="0"/>
              <a:t>cell. What is their plan? </a:t>
            </a:r>
          </a:p>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Escape Puzzles</a:t>
            </a:r>
            <a:endParaRPr lang="en-GB" dirty="0"/>
          </a:p>
        </p:txBody>
      </p:sp>
      <p:sp>
        <p:nvSpPr>
          <p:cNvPr id="3" name="Content Placeholder 2"/>
          <p:cNvSpPr>
            <a:spLocks noGrp="1"/>
          </p:cNvSpPr>
          <p:nvPr>
            <p:ph idx="1"/>
          </p:nvPr>
        </p:nvSpPr>
        <p:spPr/>
        <p:txBody>
          <a:bodyPr>
            <a:normAutofit fontScale="77500" lnSpcReduction="20000"/>
          </a:bodyPr>
          <a:lstStyle/>
          <a:p>
            <a:pPr>
              <a:buNone/>
            </a:pPr>
            <a:r>
              <a:rPr lang="en-GB" dirty="0" smtClean="0"/>
              <a:t>Their </a:t>
            </a:r>
            <a:r>
              <a:rPr lang="en-GB" dirty="0"/>
              <a:t>plan is to dig the tunnel and pile up the dirt to climb </a:t>
            </a:r>
            <a:endParaRPr lang="en-GB" dirty="0" smtClean="0"/>
          </a:p>
          <a:p>
            <a:pPr>
              <a:buNone/>
            </a:pPr>
            <a:r>
              <a:rPr lang="en-GB" dirty="0" smtClean="0"/>
              <a:t>up </a:t>
            </a:r>
            <a:r>
              <a:rPr lang="en-GB" dirty="0"/>
              <a:t>to the window to escape. </a:t>
            </a:r>
          </a:p>
          <a:p>
            <a:pPr>
              <a:buNone/>
            </a:pPr>
            <a:endParaRPr lang="en-GB" dirty="0" smtClean="0"/>
          </a:p>
          <a:p>
            <a:pPr>
              <a:buNone/>
            </a:pPr>
            <a:endParaRPr lang="en-GB" dirty="0"/>
          </a:p>
          <a:p>
            <a:pPr>
              <a:buNone/>
            </a:pPr>
            <a:r>
              <a:rPr lang="en-GB" dirty="0"/>
              <a:t>A woman is trapped in a room. In the room there is a </a:t>
            </a:r>
            <a:endParaRPr lang="en-GB" dirty="0" smtClean="0"/>
          </a:p>
          <a:p>
            <a:pPr>
              <a:buNone/>
            </a:pPr>
            <a:r>
              <a:rPr lang="en-GB" dirty="0" smtClean="0"/>
              <a:t>table</a:t>
            </a:r>
            <a:r>
              <a:rPr lang="en-GB" dirty="0"/>
              <a:t>, chair, two doors, and a small hole in the ceiling </a:t>
            </a:r>
            <a:endParaRPr lang="en-GB" dirty="0" smtClean="0"/>
          </a:p>
          <a:p>
            <a:pPr>
              <a:buNone/>
            </a:pPr>
            <a:r>
              <a:rPr lang="en-GB" dirty="0" smtClean="0"/>
              <a:t>thirty </a:t>
            </a:r>
            <a:r>
              <a:rPr lang="en-GB" dirty="0"/>
              <a:t>centimetres in diameter. Behind one of the doors is an </a:t>
            </a:r>
            <a:endParaRPr lang="en-GB" dirty="0" smtClean="0"/>
          </a:p>
          <a:p>
            <a:pPr>
              <a:buNone/>
            </a:pPr>
            <a:r>
              <a:rPr lang="en-GB" dirty="0" smtClean="0"/>
              <a:t>extremely </a:t>
            </a:r>
            <a:r>
              <a:rPr lang="en-GB" dirty="0"/>
              <a:t>hungry lion that hasn't eaten in a couple of days. </a:t>
            </a:r>
            <a:endParaRPr lang="en-GB" dirty="0" smtClean="0"/>
          </a:p>
          <a:p>
            <a:pPr>
              <a:buNone/>
            </a:pPr>
            <a:r>
              <a:rPr lang="en-GB" dirty="0" smtClean="0"/>
              <a:t>Behind </a:t>
            </a:r>
            <a:r>
              <a:rPr lang="en-GB" dirty="0"/>
              <a:t>the other door is a glass tunnel that magnifies the </a:t>
            </a:r>
            <a:r>
              <a:rPr lang="en-GB" dirty="0" smtClean="0"/>
              <a:t>sun</a:t>
            </a:r>
          </a:p>
          <a:p>
            <a:pPr>
              <a:buNone/>
            </a:pPr>
            <a:r>
              <a:rPr lang="en-GB" dirty="0" smtClean="0"/>
              <a:t> </a:t>
            </a:r>
            <a:r>
              <a:rPr lang="en-GB" dirty="0"/>
              <a:t>creating temperatures so high that even opening the door </a:t>
            </a:r>
            <a:endParaRPr lang="en-GB" dirty="0" smtClean="0"/>
          </a:p>
          <a:p>
            <a:pPr>
              <a:buNone/>
            </a:pPr>
            <a:r>
              <a:rPr lang="en-GB" dirty="0" smtClean="0"/>
              <a:t>could </a:t>
            </a:r>
            <a:r>
              <a:rPr lang="en-GB" dirty="0"/>
              <a:t>kill you. How does she escape? </a:t>
            </a:r>
          </a:p>
          <a:p>
            <a:pPr>
              <a:buNone/>
            </a:pPr>
            <a:endParaRPr lang="en-GB" dirty="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Escape Puzzles</a:t>
            </a:r>
            <a:endParaRPr lang="en-GB" dirty="0"/>
          </a:p>
        </p:txBody>
      </p:sp>
      <p:sp>
        <p:nvSpPr>
          <p:cNvPr id="3" name="Content Placeholder 2"/>
          <p:cNvSpPr>
            <a:spLocks noGrp="1"/>
          </p:cNvSpPr>
          <p:nvPr>
            <p:ph idx="1"/>
          </p:nvPr>
        </p:nvSpPr>
        <p:spPr>
          <a:xfrm>
            <a:off x="0" y="1628800"/>
            <a:ext cx="8229600" cy="4525963"/>
          </a:xfrm>
        </p:spPr>
        <p:txBody>
          <a:bodyPr>
            <a:normAutofit fontScale="85000" lnSpcReduction="10000"/>
          </a:bodyPr>
          <a:lstStyle/>
          <a:p>
            <a:endParaRPr lang="en-GB" dirty="0"/>
          </a:p>
          <a:p>
            <a:pPr>
              <a:buNone/>
            </a:pPr>
            <a:r>
              <a:rPr lang="en-GB" dirty="0" smtClean="0"/>
              <a:t>     She </a:t>
            </a:r>
            <a:r>
              <a:rPr lang="en-GB" dirty="0"/>
              <a:t>waits until it is night (she can tell through the hole in the ceiling) then leaves through the glass tunnel. </a:t>
            </a:r>
          </a:p>
          <a:p>
            <a:pPr>
              <a:buNone/>
            </a:pPr>
            <a:endParaRPr lang="en-GB" dirty="0"/>
          </a:p>
          <a:p>
            <a:pPr>
              <a:buNone/>
            </a:pPr>
            <a:r>
              <a:rPr lang="en-GB" dirty="0" smtClean="0"/>
              <a:t>    A </a:t>
            </a:r>
            <a:r>
              <a:rPr lang="en-GB" dirty="0"/>
              <a:t>man is trapped in a room by his enemies. He is given the chance to leave through one of three rooms. The first is full of raging fires, the second is full of assassins with loaded guns, and the third is full of lions that haven't eaten in 3 years. Which room is safest for him? </a:t>
            </a:r>
          </a:p>
          <a:p>
            <a:pPr>
              <a:buNone/>
            </a:pPr>
            <a:r>
              <a:rPr lang="en-GB" dirty="0"/>
              <a:t>	</a:t>
            </a:r>
          </a:p>
          <a:p>
            <a:pPr>
              <a:buNone/>
            </a:pP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Escape Puzzles</a:t>
            </a:r>
            <a:endParaRPr lang="en-GB" dirty="0"/>
          </a:p>
        </p:txBody>
      </p:sp>
      <p:sp>
        <p:nvSpPr>
          <p:cNvPr id="3" name="Content Placeholder 2"/>
          <p:cNvSpPr>
            <a:spLocks noGrp="1"/>
          </p:cNvSpPr>
          <p:nvPr>
            <p:ph idx="1"/>
          </p:nvPr>
        </p:nvSpPr>
        <p:spPr/>
        <p:txBody>
          <a:bodyPr>
            <a:normAutofit lnSpcReduction="10000"/>
          </a:bodyPr>
          <a:lstStyle/>
          <a:p>
            <a:endParaRPr lang="en-GB" dirty="0"/>
          </a:p>
          <a:p>
            <a:pPr>
              <a:buNone/>
            </a:pPr>
            <a:r>
              <a:rPr lang="en-GB" dirty="0" smtClean="0"/>
              <a:t>     The </a:t>
            </a:r>
            <a:r>
              <a:rPr lang="en-GB" dirty="0"/>
              <a:t>third room. Lions that haven't eaten in three years are dead. </a:t>
            </a:r>
          </a:p>
          <a:p>
            <a:pPr>
              <a:buNone/>
            </a:pPr>
            <a:endParaRPr lang="en-GB" dirty="0"/>
          </a:p>
          <a:p>
            <a:pPr>
              <a:buNone/>
            </a:pPr>
            <a:r>
              <a:rPr lang="en-GB" dirty="0" smtClean="0"/>
              <a:t>    There </a:t>
            </a:r>
            <a:r>
              <a:rPr lang="en-GB" dirty="0"/>
              <a:t>are two doors and there is one guard for each door. One door leads to life and the other leads to death. You only have one question to ask and you can </a:t>
            </a:r>
          </a:p>
          <a:p>
            <a:pPr>
              <a:buNone/>
            </a:pPr>
            <a:r>
              <a:rPr lang="en-GB" dirty="0"/>
              <a:t>	</a:t>
            </a:r>
          </a:p>
          <a:p>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Escape Puzzles</a:t>
            </a:r>
            <a:endParaRPr lang="en-GB" dirty="0"/>
          </a:p>
        </p:txBody>
      </p:sp>
      <p:sp>
        <p:nvSpPr>
          <p:cNvPr id="3" name="Content Placeholder 2"/>
          <p:cNvSpPr>
            <a:spLocks noGrp="1"/>
          </p:cNvSpPr>
          <p:nvPr>
            <p:ph idx="1"/>
          </p:nvPr>
        </p:nvSpPr>
        <p:spPr/>
        <p:txBody>
          <a:bodyPr>
            <a:normAutofit fontScale="70000" lnSpcReduction="20000"/>
          </a:bodyPr>
          <a:lstStyle/>
          <a:p>
            <a:endParaRPr lang="en-GB" dirty="0"/>
          </a:p>
          <a:p>
            <a:pPr>
              <a:buNone/>
            </a:pPr>
            <a:r>
              <a:rPr lang="en-GB" dirty="0" smtClean="0"/>
              <a:t>     You </a:t>
            </a:r>
            <a:r>
              <a:rPr lang="en-GB" dirty="0"/>
              <a:t>would ask: "If I were to ask the other guard which door leads to life, what would he say?" The guard that tells the truth knows that the other guard would lie. So he tells the truth and points to the door that leads to death. The guard that lies knows that the other guard would tell the truth. So he lies and points to the door that leads to death. Both guards point to the death door. </a:t>
            </a:r>
          </a:p>
          <a:p>
            <a:pPr>
              <a:buNone/>
            </a:pPr>
            <a:endParaRPr lang="en-GB" dirty="0"/>
          </a:p>
          <a:p>
            <a:pPr>
              <a:buNone/>
            </a:pPr>
            <a:endParaRPr lang="en-GB" dirty="0" smtClean="0"/>
          </a:p>
          <a:p>
            <a:pPr>
              <a:buNone/>
            </a:pPr>
            <a:r>
              <a:rPr lang="en-GB" dirty="0" smtClean="0"/>
              <a:t>      A </a:t>
            </a:r>
            <a:r>
              <a:rPr lang="en-GB" dirty="0"/>
              <a:t>man is inside a prison cell. The cell is completely empty except for the man and a table. There are no doors or windows to escape from. There is also a desert surrounding the prison. At the edge of the desert is a town. The man escapes and traverses the desert to reach the town without walking over the desert. How? </a:t>
            </a:r>
          </a:p>
          <a:p>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Escape Puzzles</a:t>
            </a:r>
            <a:endParaRPr lang="en-GB" dirty="0"/>
          </a:p>
        </p:txBody>
      </p:sp>
      <p:sp>
        <p:nvSpPr>
          <p:cNvPr id="3" name="Content Placeholder 2"/>
          <p:cNvSpPr>
            <a:spLocks noGrp="1"/>
          </p:cNvSpPr>
          <p:nvPr>
            <p:ph idx="1"/>
          </p:nvPr>
        </p:nvSpPr>
        <p:spPr/>
        <p:txBody>
          <a:bodyPr>
            <a:normAutofit fontScale="92500" lnSpcReduction="10000"/>
          </a:bodyPr>
          <a:lstStyle/>
          <a:p>
            <a:pPr>
              <a:buNone/>
            </a:pPr>
            <a:r>
              <a:rPr lang="en-GB" dirty="0" smtClean="0"/>
              <a:t>    The </a:t>
            </a:r>
            <a:r>
              <a:rPr lang="en-GB" dirty="0"/>
              <a:t>man hits his hand on the table until it is sore. He then uses the saw to chop the table into two halves. He puts the two halves together to make a whole. He jumps through the hole and lands in the desert. He shouts and shouts until his voice is hoarse. He jumps onto the horse and rides to the town. Before he gets to the town, he comes across a river. He then remembers that the banks close at 5pm. So he waits until 5pm and crosses the river into town. </a:t>
            </a:r>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Escapes</a:t>
            </a:r>
            <a:endParaRPr lang="en-GB" dirty="0"/>
          </a:p>
        </p:txBody>
      </p:sp>
      <p:sp>
        <p:nvSpPr>
          <p:cNvPr id="3" name="Content Placeholder 2"/>
          <p:cNvSpPr>
            <a:spLocks noGrp="1"/>
          </p:cNvSpPr>
          <p:nvPr>
            <p:ph idx="1"/>
          </p:nvPr>
        </p:nvSpPr>
        <p:spPr/>
        <p:txBody>
          <a:bodyPr>
            <a:normAutofit fontScale="92500"/>
          </a:bodyPr>
          <a:lstStyle/>
          <a:p>
            <a:pPr>
              <a:buNone/>
            </a:pPr>
            <a:r>
              <a:rPr lang="en-GB" dirty="0" smtClean="0"/>
              <a:t>Watch </a:t>
            </a:r>
            <a:r>
              <a:rPr lang="en-GB" dirty="0"/>
              <a:t>Anthony Horowitz talking about the top </a:t>
            </a:r>
            <a:r>
              <a:rPr lang="en-GB" dirty="0" smtClean="0"/>
              <a:t>five</a:t>
            </a:r>
          </a:p>
          <a:p>
            <a:pPr>
              <a:buNone/>
            </a:pPr>
            <a:r>
              <a:rPr lang="en-GB" dirty="0" smtClean="0"/>
              <a:t> </a:t>
            </a:r>
            <a:r>
              <a:rPr lang="en-GB" dirty="0"/>
              <a:t>escapes for Alex Rider (the character he </a:t>
            </a:r>
            <a:r>
              <a:rPr lang="en-GB" dirty="0" smtClean="0"/>
              <a:t>writes</a:t>
            </a:r>
          </a:p>
          <a:p>
            <a:pPr>
              <a:buNone/>
            </a:pPr>
            <a:r>
              <a:rPr lang="en-GB" dirty="0" smtClean="0"/>
              <a:t> </a:t>
            </a:r>
            <a:r>
              <a:rPr lang="en-GB" dirty="0"/>
              <a:t>about). </a:t>
            </a:r>
          </a:p>
          <a:p>
            <a:pPr>
              <a:buNone/>
            </a:pPr>
            <a:r>
              <a:rPr lang="en-GB" dirty="0">
                <a:hlinkClick r:id="rId2"/>
              </a:rPr>
              <a:t>https://</a:t>
            </a:r>
            <a:r>
              <a:rPr lang="en-GB" dirty="0" smtClean="0">
                <a:hlinkClick r:id="rId2"/>
              </a:rPr>
              <a:t>www.youtube.com/watch?v=ZiGlRtbXKiI</a:t>
            </a:r>
            <a:endParaRPr lang="en-GB" dirty="0" smtClean="0"/>
          </a:p>
          <a:p>
            <a:pPr>
              <a:buNone/>
            </a:pPr>
            <a:endParaRPr lang="en-GB" dirty="0"/>
          </a:p>
          <a:p>
            <a:pPr>
              <a:buNone/>
            </a:pPr>
            <a:r>
              <a:rPr lang="en-GB" dirty="0" smtClean="0"/>
              <a:t>Read </a:t>
            </a:r>
            <a:r>
              <a:rPr lang="en-GB" dirty="0" smtClean="0"/>
              <a:t>the Alex </a:t>
            </a:r>
            <a:r>
              <a:rPr lang="en-GB" dirty="0"/>
              <a:t>Rider </a:t>
            </a:r>
            <a:r>
              <a:rPr lang="en-GB" dirty="0" smtClean="0"/>
              <a:t>extract</a:t>
            </a:r>
            <a:r>
              <a:rPr lang="en-GB" dirty="0"/>
              <a:t>. Underline all the </a:t>
            </a:r>
            <a:endParaRPr lang="en-GB" dirty="0" smtClean="0"/>
          </a:p>
          <a:p>
            <a:pPr>
              <a:buNone/>
            </a:pPr>
            <a:r>
              <a:rPr lang="en-GB" dirty="0" smtClean="0"/>
              <a:t>challenges that </a:t>
            </a:r>
            <a:r>
              <a:rPr lang="en-GB" dirty="0"/>
              <a:t>Alex faces as he tries to escape </a:t>
            </a:r>
            <a:r>
              <a:rPr lang="en-GB" dirty="0" smtClean="0"/>
              <a:t>the</a:t>
            </a:r>
          </a:p>
          <a:p>
            <a:pPr>
              <a:buNone/>
            </a:pPr>
            <a:r>
              <a:rPr lang="en-GB" dirty="0" smtClean="0"/>
              <a:t>prison</a:t>
            </a:r>
            <a:r>
              <a:rPr lang="en-GB" dirty="0"/>
              <a:t>. </a:t>
            </a:r>
          </a:p>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Can you write how Alex escapes? </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1. Alex </a:t>
            </a:r>
            <a:r>
              <a:rPr lang="en-GB" dirty="0" smtClean="0"/>
              <a:t>is hidden in a broken-down car. It has been lifted into a car-crusher. 	</a:t>
            </a:r>
          </a:p>
          <a:p>
            <a:pPr>
              <a:buNone/>
            </a:pPr>
            <a:r>
              <a:rPr lang="en-GB" dirty="0" smtClean="0"/>
              <a:t>2. Alex </a:t>
            </a:r>
            <a:r>
              <a:rPr lang="en-GB" dirty="0" smtClean="0"/>
              <a:t>is imprisoned a school in the mountains. There are no skis or snowboards. He cannot leave on foot. 	</a:t>
            </a:r>
          </a:p>
          <a:p>
            <a:pPr>
              <a:buNone/>
            </a:pPr>
            <a:r>
              <a:rPr lang="en-GB" dirty="0" smtClean="0"/>
              <a:t>3. Alex </a:t>
            </a:r>
            <a:r>
              <a:rPr lang="en-GB" dirty="0" smtClean="0"/>
              <a:t>is fighting in zero-gravity. </a:t>
            </a:r>
          </a:p>
          <a:p>
            <a:pPr>
              <a:buNone/>
            </a:pPr>
            <a:r>
              <a:rPr lang="en-GB" dirty="0" smtClean="0"/>
              <a:t>4. Alex </a:t>
            </a:r>
            <a:r>
              <a:rPr lang="en-GB" dirty="0" smtClean="0"/>
              <a:t>is in a sabotaged car that has sunk fifty metres into a frozen lake. 	</a:t>
            </a:r>
          </a:p>
          <a:p>
            <a:pPr>
              <a:buNone/>
            </a:pPr>
            <a:r>
              <a:rPr lang="en-GB" dirty="0" smtClean="0"/>
              <a:t>5. Alex </a:t>
            </a:r>
            <a:r>
              <a:rPr lang="en-GB" dirty="0" smtClean="0"/>
              <a:t>is locked in a maximum-security prison in Gibraltar. 	</a:t>
            </a:r>
          </a:p>
          <a:p>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L.C. Can I complete a puzzle?</a:t>
            </a:r>
            <a:endParaRPr lang="en-GB" dirty="0"/>
          </a:p>
        </p:txBody>
      </p:sp>
      <p:pic>
        <p:nvPicPr>
          <p:cNvPr id="9218" name="Picture 2" descr="See the source image"/>
          <p:cNvPicPr>
            <a:picLocks noChangeAspect="1" noChangeArrowheads="1"/>
          </p:cNvPicPr>
          <p:nvPr/>
        </p:nvPicPr>
        <p:blipFill>
          <a:blip r:embed="rId2" cstate="print"/>
          <a:srcRect/>
          <a:stretch>
            <a:fillRect/>
          </a:stretch>
        </p:blipFill>
        <p:spPr bwMode="auto">
          <a:xfrm>
            <a:off x="3707904" y="2996952"/>
            <a:ext cx="5238750" cy="3524251"/>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88640"/>
            <a:ext cx="8229600" cy="1143000"/>
          </a:xfrm>
        </p:spPr>
        <p:txBody>
          <a:bodyPr/>
          <a:lstStyle/>
          <a:p>
            <a:pPr algn="l"/>
            <a:r>
              <a:rPr lang="en-GB" b="1" dirty="0" smtClean="0"/>
              <a:t>Complete a </a:t>
            </a:r>
            <a:r>
              <a:rPr lang="en-GB" b="1" dirty="0" err="1" smtClean="0"/>
              <a:t>Crosspoints</a:t>
            </a:r>
            <a:r>
              <a:rPr lang="en-GB" b="1" dirty="0" smtClean="0"/>
              <a:t> puzzle</a:t>
            </a:r>
            <a:endParaRPr lang="en-GB" dirty="0"/>
          </a:p>
        </p:txBody>
      </p:sp>
      <p:sp>
        <p:nvSpPr>
          <p:cNvPr id="3" name="Content Placeholder 2"/>
          <p:cNvSpPr>
            <a:spLocks noGrp="1"/>
          </p:cNvSpPr>
          <p:nvPr>
            <p:ph idx="1"/>
          </p:nvPr>
        </p:nvSpPr>
        <p:spPr>
          <a:xfrm>
            <a:off x="457200" y="1196753"/>
            <a:ext cx="8229600" cy="2880320"/>
          </a:xfrm>
        </p:spPr>
        <p:txBody>
          <a:bodyPr>
            <a:normAutofit/>
          </a:bodyPr>
          <a:lstStyle/>
          <a:p>
            <a:pPr>
              <a:buNone/>
            </a:pPr>
            <a:r>
              <a:rPr lang="en-GB" sz="2400" dirty="0" smtClean="0"/>
              <a:t>Fill in this grid with words of your choice. You </a:t>
            </a:r>
            <a:r>
              <a:rPr lang="en-GB" sz="2400" dirty="0" smtClean="0"/>
              <a:t> gain </a:t>
            </a:r>
            <a:r>
              <a:rPr lang="en-GB" sz="2400" dirty="0" smtClean="0"/>
              <a:t>points for </a:t>
            </a:r>
            <a:endParaRPr lang="en-GB" sz="2400" dirty="0" smtClean="0"/>
          </a:p>
          <a:p>
            <a:pPr>
              <a:buNone/>
            </a:pPr>
            <a:r>
              <a:rPr lang="en-GB" sz="2400" dirty="0" smtClean="0"/>
              <a:t>certain </a:t>
            </a:r>
            <a:r>
              <a:rPr lang="en-GB" sz="2400" dirty="0" smtClean="0"/>
              <a:t>letters. Different </a:t>
            </a:r>
            <a:r>
              <a:rPr lang="en-GB" sz="2400" dirty="0" smtClean="0"/>
              <a:t>letters get </a:t>
            </a:r>
            <a:r>
              <a:rPr lang="en-GB" sz="2400" dirty="0" smtClean="0"/>
              <a:t>different scores. A letter </a:t>
            </a:r>
            <a:endParaRPr lang="en-GB" sz="2400" dirty="0" smtClean="0"/>
          </a:p>
          <a:p>
            <a:pPr>
              <a:buNone/>
            </a:pPr>
            <a:r>
              <a:rPr lang="en-GB" sz="2400" dirty="0" smtClean="0"/>
              <a:t>which </a:t>
            </a:r>
            <a:r>
              <a:rPr lang="en-GB" sz="2400" dirty="0" smtClean="0"/>
              <a:t>falls on a </a:t>
            </a:r>
            <a:r>
              <a:rPr lang="en-GB" sz="2400" dirty="0" smtClean="0"/>
              <a:t>‘</a:t>
            </a:r>
            <a:r>
              <a:rPr lang="en-GB" sz="2400" dirty="0" smtClean="0"/>
              <a:t>cross’ square is counted twice. How high a </a:t>
            </a:r>
            <a:r>
              <a:rPr lang="en-GB" sz="2400" dirty="0" smtClean="0"/>
              <a:t>score</a:t>
            </a:r>
          </a:p>
          <a:p>
            <a:pPr>
              <a:buNone/>
            </a:pPr>
            <a:r>
              <a:rPr lang="en-GB" sz="2400" dirty="0" smtClean="0"/>
              <a:t>can </a:t>
            </a:r>
            <a:r>
              <a:rPr lang="en-GB" sz="2400" dirty="0" smtClean="0"/>
              <a:t>you get? </a:t>
            </a:r>
            <a:endParaRPr lang="en-GB" sz="2400" dirty="0"/>
          </a:p>
        </p:txBody>
      </p:sp>
      <p:pic>
        <p:nvPicPr>
          <p:cNvPr id="1026" name="Picture 2"/>
          <p:cNvPicPr>
            <a:picLocks noChangeAspect="1" noChangeArrowheads="1"/>
          </p:cNvPicPr>
          <p:nvPr/>
        </p:nvPicPr>
        <p:blipFill>
          <a:blip r:embed="rId2" cstate="print"/>
          <a:srcRect/>
          <a:stretch>
            <a:fillRect/>
          </a:stretch>
        </p:blipFill>
        <p:spPr bwMode="auto">
          <a:xfrm>
            <a:off x="611560" y="3068960"/>
            <a:ext cx="4075732" cy="3463305"/>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5724128" y="2636912"/>
            <a:ext cx="2562225" cy="3933081"/>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Complete a </a:t>
            </a:r>
            <a:r>
              <a:rPr lang="en-GB" b="1" dirty="0" err="1" smtClean="0"/>
              <a:t>Crosspoints</a:t>
            </a:r>
            <a:r>
              <a:rPr lang="en-GB" b="1" dirty="0" smtClean="0"/>
              <a:t> </a:t>
            </a:r>
            <a:r>
              <a:rPr lang="en-GB" b="1" dirty="0" smtClean="0"/>
              <a:t>puzzle.</a:t>
            </a:r>
            <a:endParaRPr lang="en-GB" dirty="0"/>
          </a:p>
        </p:txBody>
      </p:sp>
      <p:pic>
        <p:nvPicPr>
          <p:cNvPr id="4" name="Content Placeholder 3"/>
          <p:cNvPicPr>
            <a:picLocks noGrp="1" noChangeAspect="1" noChangeArrowheads="1"/>
          </p:cNvPicPr>
          <p:nvPr>
            <p:ph idx="1"/>
          </p:nvPr>
        </p:nvPicPr>
        <p:blipFill>
          <a:blip r:embed="rId2" cstate="print"/>
          <a:srcRect/>
          <a:stretch>
            <a:fillRect/>
          </a:stretch>
        </p:blipFill>
        <p:spPr bwMode="auto">
          <a:xfrm>
            <a:off x="467544" y="1556792"/>
            <a:ext cx="2217639" cy="4525963"/>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3203848" y="1412776"/>
            <a:ext cx="5613448" cy="4824536"/>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smtClean="0"/>
              <a:t>Complete a </a:t>
            </a:r>
            <a:r>
              <a:rPr lang="en-GB" b="1" dirty="0" err="1" smtClean="0"/>
              <a:t>Crosspoints</a:t>
            </a:r>
            <a:r>
              <a:rPr lang="en-GB" b="1" dirty="0" smtClean="0"/>
              <a:t> puzzle</a:t>
            </a:r>
            <a:endParaRPr lang="en-GB" dirty="0"/>
          </a:p>
        </p:txBody>
      </p:sp>
      <p:sp>
        <p:nvSpPr>
          <p:cNvPr id="3" name="Content Placeholder 2"/>
          <p:cNvSpPr>
            <a:spLocks noGrp="1"/>
          </p:cNvSpPr>
          <p:nvPr>
            <p:ph idx="1"/>
          </p:nvPr>
        </p:nvSpPr>
        <p:spPr/>
        <p:txBody>
          <a:bodyPr/>
          <a:lstStyle/>
          <a:p>
            <a:pPr>
              <a:buNone/>
            </a:pPr>
            <a:r>
              <a:rPr lang="en-GB" dirty="0" smtClean="0"/>
              <a:t>Use the other </a:t>
            </a:r>
            <a:r>
              <a:rPr lang="en-GB" dirty="0" err="1" smtClean="0"/>
              <a:t>Crosspoint</a:t>
            </a:r>
            <a:r>
              <a:rPr lang="en-GB" dirty="0" smtClean="0"/>
              <a:t> Grids yourself to try </a:t>
            </a:r>
            <a:r>
              <a:rPr lang="en-GB" dirty="0" smtClean="0"/>
              <a:t>to</a:t>
            </a:r>
          </a:p>
          <a:p>
            <a:pPr>
              <a:buNone/>
            </a:pPr>
            <a:r>
              <a:rPr lang="en-GB" dirty="0" smtClean="0"/>
              <a:t>beat </a:t>
            </a:r>
            <a:r>
              <a:rPr lang="en-GB" dirty="0" smtClean="0"/>
              <a:t>your score OR challenge someone else to </a:t>
            </a:r>
            <a:endParaRPr lang="en-GB" dirty="0" smtClean="0"/>
          </a:p>
          <a:p>
            <a:pPr>
              <a:buNone/>
            </a:pPr>
            <a:r>
              <a:rPr lang="en-GB" dirty="0" smtClean="0"/>
              <a:t>play </a:t>
            </a:r>
            <a:r>
              <a:rPr lang="en-GB" dirty="0" smtClean="0"/>
              <a:t>the game and see how they do.</a:t>
            </a:r>
            <a:endParaRPr lang="en-GB" dirty="0"/>
          </a:p>
        </p:txBody>
      </p:sp>
      <p:pic>
        <p:nvPicPr>
          <p:cNvPr id="3074" name="Picture 2"/>
          <p:cNvPicPr>
            <a:picLocks noChangeAspect="1" noChangeArrowheads="1"/>
          </p:cNvPicPr>
          <p:nvPr/>
        </p:nvPicPr>
        <p:blipFill>
          <a:blip r:embed="rId3" cstate="print"/>
          <a:srcRect/>
          <a:stretch>
            <a:fillRect/>
          </a:stretch>
        </p:blipFill>
        <p:spPr bwMode="auto">
          <a:xfrm>
            <a:off x="395536" y="3717032"/>
            <a:ext cx="4267200" cy="2808312"/>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a:stretch>
            <a:fillRect/>
          </a:stretch>
        </p:blipFill>
        <p:spPr bwMode="auto">
          <a:xfrm>
            <a:off x="4572000" y="3600450"/>
            <a:ext cx="4210050" cy="325755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Complete a </a:t>
            </a:r>
            <a:r>
              <a:rPr lang="en-GB" b="1" dirty="0" err="1" smtClean="0"/>
              <a:t>Crosspoints</a:t>
            </a:r>
            <a:r>
              <a:rPr lang="en-GB" b="1" dirty="0" smtClean="0"/>
              <a:t> </a:t>
            </a:r>
            <a:r>
              <a:rPr lang="en-GB" b="1" dirty="0" smtClean="0"/>
              <a:t>puzzle.</a:t>
            </a:r>
            <a:endParaRPr lang="en-GB"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251520" y="1556792"/>
            <a:ext cx="4152900" cy="4968552"/>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4499992" y="1484784"/>
            <a:ext cx="3898776" cy="504056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Complete a </a:t>
            </a:r>
            <a:r>
              <a:rPr lang="en-GB" b="1" dirty="0" err="1" smtClean="0"/>
              <a:t>Crosspoints</a:t>
            </a:r>
            <a:r>
              <a:rPr lang="en-GB" b="1" dirty="0" smtClean="0"/>
              <a:t> puzzle</a:t>
            </a:r>
            <a:endParaRPr lang="en-GB"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467544" y="1556792"/>
            <a:ext cx="4267200" cy="4680520"/>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4572000" y="1412776"/>
            <a:ext cx="4127376" cy="4752528"/>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smtClean="0"/>
              <a:t>Can you make your own </a:t>
            </a:r>
            <a:r>
              <a:rPr lang="en-GB" dirty="0" err="1" smtClean="0"/>
              <a:t>Crosspoints</a:t>
            </a:r>
            <a:r>
              <a:rPr lang="en-GB" dirty="0" smtClean="0"/>
              <a:t> challenge?  </a:t>
            </a:r>
            <a:endParaRPr lang="en-GB" dirty="0"/>
          </a:p>
        </p:txBody>
      </p:sp>
      <p:sp>
        <p:nvSpPr>
          <p:cNvPr id="3" name="Content Placeholder 2"/>
          <p:cNvSpPr>
            <a:spLocks noGrp="1"/>
          </p:cNvSpPr>
          <p:nvPr>
            <p:ph idx="1"/>
          </p:nvPr>
        </p:nvSpPr>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TotalTime>
  <Words>2619</Words>
  <Application>Microsoft Office PowerPoint</Application>
  <PresentationFormat>On-screen Show (4:3)</PresentationFormat>
  <Paragraphs>255</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English Y5 and Y6 13.7.20  </vt:lpstr>
      <vt:lpstr>Slide 2</vt:lpstr>
      <vt:lpstr>I say, I say, I  say.................</vt:lpstr>
      <vt:lpstr>I say, I say, I  say.................</vt:lpstr>
      <vt:lpstr>Slide 5</vt:lpstr>
      <vt:lpstr>Slide 6</vt:lpstr>
      <vt:lpstr>I say, I say, I  say.................</vt:lpstr>
      <vt:lpstr>I say, I say, I  say.................</vt:lpstr>
      <vt:lpstr>I say, I say, I  say.................</vt:lpstr>
      <vt:lpstr>I say, I say, I  say.................</vt:lpstr>
      <vt:lpstr>I say, I say, I  say.................</vt:lpstr>
      <vt:lpstr>I say, I say, I  say.................</vt:lpstr>
      <vt:lpstr>I say, I say, I  say.................</vt:lpstr>
      <vt:lpstr>Shaggy Dog Stories</vt:lpstr>
      <vt:lpstr>Shaggy Dog Stories</vt:lpstr>
      <vt:lpstr>Shaggy Dog Stories</vt:lpstr>
      <vt:lpstr>Shaggy Dog Stories</vt:lpstr>
      <vt:lpstr>How to Tell Shaggy Dog Stories </vt:lpstr>
      <vt:lpstr>Rabbit’s version </vt:lpstr>
      <vt:lpstr>Fox’s version </vt:lpstr>
      <vt:lpstr>Slide 21</vt:lpstr>
      <vt:lpstr>   Watch this video about writing jokes.  </vt:lpstr>
      <vt:lpstr>   Read “I’ve got a new job.” Choose the best punch lines for the jokes.   </vt:lpstr>
      <vt:lpstr>Possible Punchlines</vt:lpstr>
      <vt:lpstr>   Try to write your ‘I’ve got a new job’ jokes.  </vt:lpstr>
      <vt:lpstr>Writing jokes</vt:lpstr>
      <vt:lpstr>Make a joke book</vt:lpstr>
      <vt:lpstr>Slide 28</vt:lpstr>
      <vt:lpstr>Escape Puzzles</vt:lpstr>
      <vt:lpstr>Escape Puzzles</vt:lpstr>
      <vt:lpstr>Escape Puzzles</vt:lpstr>
      <vt:lpstr>Escape Puzzles</vt:lpstr>
      <vt:lpstr>Escape Puzzles</vt:lpstr>
      <vt:lpstr>Escape Puzzles</vt:lpstr>
      <vt:lpstr>Escape Puzzles</vt:lpstr>
      <vt:lpstr>Escapes</vt:lpstr>
      <vt:lpstr>Can you write how Alex escapes? </vt:lpstr>
      <vt:lpstr>Slide 38</vt:lpstr>
      <vt:lpstr>Complete a Crosspoints puzzle</vt:lpstr>
      <vt:lpstr>Complete a Crosspoints puzzle.</vt:lpstr>
      <vt:lpstr>Complete a Crosspoints puzzle</vt:lpstr>
      <vt:lpstr>Complete a Crosspoints puzzle.</vt:lpstr>
      <vt:lpstr>Complete a Crosspoints puzzle</vt:lpstr>
      <vt:lpstr>Can you make your own Crosspoints challenge?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StaffLaws</dc:creator>
  <cp:lastModifiedBy>StaffLaws</cp:lastModifiedBy>
  <cp:revision>13</cp:revision>
  <dcterms:created xsi:type="dcterms:W3CDTF">2020-07-04T16:16:20Z</dcterms:created>
  <dcterms:modified xsi:type="dcterms:W3CDTF">2020-07-07T20:12:56Z</dcterms:modified>
</cp:coreProperties>
</file>