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9" r:id="rId11"/>
    <p:sldId id="270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86" autoAdjust="0"/>
    <p:restoredTop sz="95332" autoAdjust="0"/>
  </p:normalViewPr>
  <p:slideViewPr>
    <p:cSldViewPr snapToGrid="0">
      <p:cViewPr varScale="1">
        <p:scale>
          <a:sx n="83" d="100"/>
          <a:sy n="83" d="100"/>
        </p:scale>
        <p:origin x="69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701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488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307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182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918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1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118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207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376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289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0116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1150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4EA7F-8F59-4206-91B2-8BC4B155AAA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74F4D-E29C-478A-BA89-43A273EF5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195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8011" y="512763"/>
            <a:ext cx="10477002" cy="1168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1524000" y="854076"/>
            <a:ext cx="88915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3600" dirty="0">
                <a:latin typeface="+mn-lt"/>
                <a:ea typeface="Sassoon Infant Rg" pitchFamily="50" charset="0"/>
                <a:cs typeface="Sassoon Infant Rg" pitchFamily="50" charset="0"/>
              </a:rPr>
              <a:t>L.C. Can I use and identify pronouns? </a:t>
            </a:r>
            <a:endParaRPr lang="en-GB" altLang="en-US" sz="3600" dirty="0" smtClean="0">
              <a:latin typeface="+mn-lt"/>
              <a:ea typeface="Sassoon Infant Rg" pitchFamily="50" charset="0"/>
              <a:cs typeface="Sassoon Infant Rg" pitchFamily="50" charset="0"/>
            </a:endParaRPr>
          </a:p>
          <a:p>
            <a:pPr eaLnBrk="1" hangingPunct="1"/>
            <a:r>
              <a:rPr lang="en-GB" altLang="en-US" sz="3600" dirty="0" smtClean="0">
                <a:latin typeface="+mn-lt"/>
                <a:ea typeface="Sassoon Infant Rg" pitchFamily="50" charset="0"/>
                <a:cs typeface="Sassoon Infant Rg" pitchFamily="50" charset="0"/>
              </a:rPr>
              <a:t>Toolkit  </a:t>
            </a:r>
            <a:endParaRPr lang="en-GB" altLang="en-US" sz="3600" dirty="0">
              <a:latin typeface="+mn-lt"/>
              <a:ea typeface="Sassoon Infant Rg" pitchFamily="50" charset="0"/>
              <a:cs typeface="Sassoon Infant Rg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21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00594" y="478091"/>
            <a:ext cx="4902926" cy="9937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39" name="Title 20"/>
          <p:cNvSpPr>
            <a:spLocks noGrp="1"/>
          </p:cNvSpPr>
          <p:nvPr>
            <p:ph type="title"/>
          </p:nvPr>
        </p:nvSpPr>
        <p:spPr>
          <a:xfrm>
            <a:off x="400595" y="478091"/>
            <a:ext cx="8328934" cy="993775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Pronouns: The Rules</a:t>
            </a:r>
          </a:p>
        </p:txBody>
      </p:sp>
      <p:sp>
        <p:nvSpPr>
          <p:cNvPr id="17414" name="Rectangle 1"/>
          <p:cNvSpPr>
            <a:spLocks noChangeArrowheads="1"/>
          </p:cNvSpPr>
          <p:nvPr/>
        </p:nvSpPr>
        <p:spPr bwMode="auto">
          <a:xfrm>
            <a:off x="400594" y="1568451"/>
            <a:ext cx="9759406" cy="563231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400" dirty="0">
                <a:latin typeface="+mn-lt"/>
              </a:rPr>
              <a:t>Pronouns are words used to replace a noun. Without pronouns, spoken and written English would be very repetitive</a:t>
            </a:r>
            <a:r>
              <a:rPr lang="en-GB" sz="2400" dirty="0" smtClean="0">
                <a:latin typeface="+mn-lt"/>
              </a:rPr>
              <a:t>.</a:t>
            </a:r>
            <a:r>
              <a:rPr lang="en-GB" sz="2400" dirty="0">
                <a:latin typeface="+mn-lt"/>
              </a:rPr>
              <a:t> </a:t>
            </a:r>
            <a:endParaRPr lang="en-GB" sz="2400" dirty="0" smtClean="0">
              <a:latin typeface="+mn-lt"/>
            </a:endParaRPr>
          </a:p>
          <a:p>
            <a:pPr>
              <a:defRPr/>
            </a:pPr>
            <a:endParaRPr lang="en-GB" sz="2400" dirty="0">
              <a:latin typeface="+mn-lt"/>
            </a:endParaRPr>
          </a:p>
          <a:p>
            <a:pPr>
              <a:defRPr/>
            </a:pPr>
            <a:r>
              <a:rPr lang="en-GB" sz="2400" dirty="0" smtClean="0">
                <a:latin typeface="+mn-lt"/>
              </a:rPr>
              <a:t>For example:</a:t>
            </a:r>
          </a:p>
          <a:p>
            <a:pPr>
              <a:defRPr/>
            </a:pPr>
            <a:r>
              <a:rPr lang="en-GB" sz="2400" dirty="0" smtClean="0">
                <a:latin typeface="+mn-lt"/>
              </a:rPr>
              <a:t>Sam </a:t>
            </a:r>
            <a:r>
              <a:rPr lang="en-GB" sz="2400" dirty="0">
                <a:latin typeface="+mn-lt"/>
              </a:rPr>
              <a:t>heard a </a:t>
            </a:r>
            <a:r>
              <a:rPr lang="en-GB" sz="2400" dirty="0" smtClean="0">
                <a:latin typeface="+mn-lt"/>
              </a:rPr>
              <a:t>strange noise </a:t>
            </a:r>
            <a:r>
              <a:rPr lang="en-GB" sz="2400" dirty="0">
                <a:latin typeface="+mn-lt"/>
              </a:rPr>
              <a:t>from </a:t>
            </a:r>
            <a:r>
              <a:rPr lang="en-GB" sz="2400" dirty="0" smtClean="0">
                <a:latin typeface="+mn-lt"/>
              </a:rPr>
              <a:t>inside the cavern. </a:t>
            </a:r>
            <a:r>
              <a:rPr lang="en-GB" sz="2400" dirty="0" smtClean="0">
                <a:latin typeface="+mn-lt"/>
              </a:rPr>
              <a:t>There </a:t>
            </a:r>
            <a:r>
              <a:rPr lang="en-GB" sz="2400" dirty="0">
                <a:latin typeface="+mn-lt"/>
              </a:rPr>
              <a:t>was definitely something inside </a:t>
            </a:r>
            <a:r>
              <a:rPr lang="en-GB" sz="2400" dirty="0">
                <a:solidFill>
                  <a:srgbClr val="FF0000"/>
                </a:solidFill>
                <a:latin typeface="+mn-lt"/>
              </a:rPr>
              <a:t>it</a:t>
            </a:r>
            <a:r>
              <a:rPr lang="en-GB" sz="2400" dirty="0" smtClean="0">
                <a:latin typeface="+mn-lt"/>
              </a:rPr>
              <a:t>.</a:t>
            </a:r>
            <a:r>
              <a:rPr lang="en-GB" sz="2400" dirty="0">
                <a:latin typeface="+mn-lt"/>
              </a:rPr>
              <a:t> </a:t>
            </a:r>
            <a:endParaRPr lang="en-GB" sz="2400" dirty="0" smtClean="0">
              <a:latin typeface="+mn-lt"/>
            </a:endParaRPr>
          </a:p>
          <a:p>
            <a:pPr>
              <a:defRPr/>
            </a:pPr>
            <a:endParaRPr lang="en-GB" sz="2400" dirty="0">
              <a:latin typeface="+mn-lt"/>
            </a:endParaRPr>
          </a:p>
          <a:p>
            <a:pPr>
              <a:defRPr/>
            </a:pPr>
            <a:r>
              <a:rPr lang="en-GB" sz="2400" dirty="0" smtClean="0">
                <a:latin typeface="+mn-lt"/>
              </a:rPr>
              <a:t>Nicola </a:t>
            </a:r>
            <a:r>
              <a:rPr lang="en-GB" sz="2400" dirty="0">
                <a:latin typeface="+mn-lt"/>
              </a:rPr>
              <a:t>loves to play golf. </a:t>
            </a:r>
            <a:r>
              <a:rPr lang="en-GB" sz="2400" dirty="0" smtClean="0">
                <a:latin typeface="+mn-lt"/>
              </a:rPr>
              <a:t>She finds </a:t>
            </a:r>
            <a:r>
              <a:rPr lang="en-GB" sz="2400" dirty="0" smtClean="0">
                <a:solidFill>
                  <a:srgbClr val="FF0000"/>
                </a:solidFill>
                <a:latin typeface="+mn-lt"/>
              </a:rPr>
              <a:t>it</a:t>
            </a:r>
            <a:r>
              <a:rPr lang="en-GB" sz="2400" dirty="0" smtClean="0">
                <a:latin typeface="+mn-lt"/>
              </a:rPr>
              <a:t> very relaxing. </a:t>
            </a:r>
            <a:endParaRPr lang="en-GB" sz="2400" dirty="0" smtClean="0">
              <a:latin typeface="+mn-lt"/>
            </a:endParaRPr>
          </a:p>
          <a:p>
            <a:pPr>
              <a:defRPr/>
            </a:pPr>
            <a:endParaRPr lang="en-US" sz="2400" dirty="0">
              <a:latin typeface="+mn-lt"/>
            </a:endParaRPr>
          </a:p>
          <a:p>
            <a:pPr>
              <a:defRPr/>
            </a:pPr>
            <a:r>
              <a:rPr lang="en-US" sz="2400" dirty="0" smtClean="0">
                <a:latin typeface="+mn-lt"/>
              </a:rPr>
              <a:t>Nova played in the crisp snow. </a:t>
            </a:r>
            <a:r>
              <a:rPr lang="en-US" sz="2400" dirty="0" smtClean="0">
                <a:solidFill>
                  <a:srgbClr val="FF0000"/>
                </a:solidFill>
                <a:latin typeface="+mn-lt"/>
              </a:rPr>
              <a:t>She</a:t>
            </a:r>
            <a:r>
              <a:rPr lang="en-US" sz="2400" dirty="0" smtClean="0">
                <a:latin typeface="+mn-lt"/>
              </a:rPr>
              <a:t> left </a:t>
            </a:r>
            <a:r>
              <a:rPr lang="en-US" sz="2400" dirty="0" smtClean="0">
                <a:solidFill>
                  <a:srgbClr val="FF0000"/>
                </a:solidFill>
                <a:latin typeface="+mn-lt"/>
              </a:rPr>
              <a:t>her</a:t>
            </a:r>
            <a:r>
              <a:rPr lang="en-US" sz="2400" dirty="0" smtClean="0">
                <a:latin typeface="+mn-lt"/>
              </a:rPr>
              <a:t> paw prints in </a:t>
            </a:r>
            <a:r>
              <a:rPr lang="en-US" sz="2400" dirty="0" smtClean="0">
                <a:solidFill>
                  <a:srgbClr val="FF0000"/>
                </a:solidFill>
                <a:latin typeface="+mn-lt"/>
              </a:rPr>
              <a:t>it</a:t>
            </a:r>
            <a:r>
              <a:rPr lang="en-US" sz="2400" dirty="0" smtClean="0">
                <a:latin typeface="+mn-lt"/>
              </a:rPr>
              <a:t>. </a:t>
            </a:r>
            <a:endParaRPr lang="en-US" sz="2400" dirty="0">
              <a:latin typeface="+mn-lt"/>
            </a:endParaRPr>
          </a:p>
          <a:p>
            <a:pPr>
              <a:defRPr/>
            </a:pPr>
            <a:endParaRPr lang="en-GB" sz="2400" dirty="0">
              <a:latin typeface="+mn-lt"/>
            </a:endParaRPr>
          </a:p>
          <a:p>
            <a:pPr>
              <a:defRPr/>
            </a:pPr>
            <a:endParaRPr lang="en-GB" sz="2400" dirty="0">
              <a:latin typeface="+mn-lt"/>
            </a:endParaRPr>
          </a:p>
          <a:p>
            <a:pPr>
              <a:defRPr/>
            </a:pPr>
            <a:endParaRPr lang="en-GB" dirty="0" smtClean="0">
              <a:latin typeface="+mn-lt"/>
            </a:endParaRPr>
          </a:p>
          <a:p>
            <a:pPr>
              <a:defRPr/>
            </a:pPr>
            <a:endParaRPr lang="en-GB" dirty="0" smtClean="0">
              <a:latin typeface="+mn-lt"/>
            </a:endParaRPr>
          </a:p>
          <a:p>
            <a:pPr>
              <a:defRPr/>
            </a:pPr>
            <a:endParaRPr lang="en-US" b="1" dirty="0">
              <a:latin typeface="+mn-lt"/>
            </a:endParaRPr>
          </a:p>
          <a:p>
            <a:pPr>
              <a:defRPr/>
            </a:pPr>
            <a:endParaRPr lang="en-GB" b="1" dirty="0">
              <a:latin typeface="+mn-lt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817357" y="5080800"/>
            <a:ext cx="9009062" cy="3698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32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838200" y="644434"/>
            <a:ext cx="6947263" cy="77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Personal Pronouns: The Rules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197736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>
                <a:latin typeface="+mn-lt"/>
              </a:rPr>
              <a:t>Personal pronouns </a:t>
            </a:r>
            <a:r>
              <a:rPr lang="en-GB" dirty="0" smtClean="0">
                <a:latin typeface="+mn-lt"/>
              </a:rPr>
              <a:t>represent </a:t>
            </a:r>
            <a:r>
              <a:rPr lang="en-GB" b="1" dirty="0" smtClean="0">
                <a:latin typeface="+mn-lt"/>
              </a:rPr>
              <a:t>people, places </a:t>
            </a:r>
            <a:r>
              <a:rPr lang="en-GB" dirty="0" smtClean="0">
                <a:latin typeface="+mn-lt"/>
              </a:rPr>
              <a:t>and</a:t>
            </a:r>
            <a:r>
              <a:rPr lang="en-GB" b="1" dirty="0" smtClean="0">
                <a:latin typeface="+mn-lt"/>
              </a:rPr>
              <a:t> things</a:t>
            </a:r>
            <a:r>
              <a:rPr lang="en-GB" dirty="0" smtClean="0">
                <a:latin typeface="+mn-lt"/>
              </a:rPr>
              <a:t>. They </a:t>
            </a:r>
            <a:r>
              <a:rPr lang="en-GB" b="1" dirty="0" smtClean="0">
                <a:latin typeface="+mn-lt"/>
              </a:rPr>
              <a:t>refer back </a:t>
            </a:r>
            <a:r>
              <a:rPr lang="en-GB" dirty="0" smtClean="0">
                <a:latin typeface="+mn-lt"/>
              </a:rPr>
              <a:t>to</a:t>
            </a:r>
            <a:r>
              <a:rPr lang="en-GB" b="1" dirty="0" smtClean="0">
                <a:latin typeface="+mn-lt"/>
              </a:rPr>
              <a:t> </a:t>
            </a:r>
            <a:r>
              <a:rPr lang="en-GB" dirty="0" smtClean="0">
                <a:latin typeface="+mn-lt"/>
              </a:rPr>
              <a:t>either the </a:t>
            </a:r>
            <a:r>
              <a:rPr lang="en-GB" b="1" dirty="0" smtClean="0">
                <a:latin typeface="+mn-lt"/>
              </a:rPr>
              <a:t>object </a:t>
            </a:r>
            <a:r>
              <a:rPr lang="en-GB" dirty="0" smtClean="0">
                <a:latin typeface="+mn-lt"/>
              </a:rPr>
              <a:t>or </a:t>
            </a:r>
            <a:r>
              <a:rPr lang="en-GB" b="1" dirty="0" smtClean="0">
                <a:latin typeface="+mn-lt"/>
              </a:rPr>
              <a:t>subject</a:t>
            </a:r>
            <a:r>
              <a:rPr lang="en-GB" dirty="0" smtClean="0">
                <a:latin typeface="+mn-lt"/>
              </a:rPr>
              <a:t> of the sentence. Personal pronouns often signal whether the noun they refer back to is </a:t>
            </a:r>
            <a:r>
              <a:rPr lang="en-GB" b="1" dirty="0" smtClean="0">
                <a:latin typeface="+mn-lt"/>
              </a:rPr>
              <a:t>singular</a:t>
            </a:r>
            <a:r>
              <a:rPr lang="en-GB" dirty="0" smtClean="0">
                <a:latin typeface="+mn-lt"/>
              </a:rPr>
              <a:t> or</a:t>
            </a:r>
            <a:r>
              <a:rPr lang="en-GB" b="1" dirty="0" smtClean="0">
                <a:latin typeface="+mn-lt"/>
              </a:rPr>
              <a:t> plural </a:t>
            </a:r>
            <a:r>
              <a:rPr lang="en-GB" dirty="0" smtClean="0">
                <a:latin typeface="+mn-lt"/>
              </a:rPr>
              <a:t>and its </a:t>
            </a:r>
            <a:r>
              <a:rPr lang="en-GB" b="1" dirty="0" smtClean="0">
                <a:latin typeface="+mn-lt"/>
              </a:rPr>
              <a:t>gender</a:t>
            </a:r>
            <a:r>
              <a:rPr lang="en-GB" dirty="0" smtClean="0">
                <a:latin typeface="+mn-lt"/>
              </a:rPr>
              <a:t>.</a:t>
            </a:r>
          </a:p>
          <a:p>
            <a:pPr marL="0" indent="0">
              <a:buNone/>
            </a:pPr>
            <a:r>
              <a:rPr lang="en-GB" b="1" dirty="0" smtClean="0"/>
              <a:t>E.g. He</a:t>
            </a:r>
            <a:r>
              <a:rPr lang="en-GB" dirty="0" smtClean="0"/>
              <a:t> </a:t>
            </a:r>
            <a:r>
              <a:rPr lang="en-GB" dirty="0"/>
              <a:t>pointed at </a:t>
            </a:r>
            <a:r>
              <a:rPr lang="en-GB" b="1" dirty="0"/>
              <a:t>her</a:t>
            </a:r>
            <a:r>
              <a:rPr lang="en-GB" dirty="0"/>
              <a:t>. </a:t>
            </a:r>
            <a:r>
              <a:rPr lang="en-GB" b="1" dirty="0"/>
              <a:t>She</a:t>
            </a:r>
            <a:r>
              <a:rPr lang="en-GB" dirty="0"/>
              <a:t> </a:t>
            </a:r>
            <a:r>
              <a:rPr lang="en-GB" dirty="0" smtClean="0"/>
              <a:t>pointed to </a:t>
            </a:r>
            <a:r>
              <a:rPr lang="en-GB" b="1" dirty="0"/>
              <a:t>him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4015695" y="4422775"/>
            <a:ext cx="4073525" cy="2435225"/>
            <a:chOff x="498475" y="3223034"/>
            <a:chExt cx="4073525" cy="2435383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498475" y="3223034"/>
              <a:ext cx="4073525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498475" y="5658417"/>
              <a:ext cx="4073525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5477691" y="4386410"/>
            <a:ext cx="931818" cy="19730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GB" altLang="en-US" b="1" dirty="0">
              <a:solidFill>
                <a:schemeClr val="tx1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97979" y="4386411"/>
            <a:ext cx="30469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them      him     you</a:t>
            </a:r>
          </a:p>
          <a:p>
            <a:r>
              <a:rPr lang="en-US" sz="2400" dirty="0" smtClean="0"/>
              <a:t>it             you     I    </a:t>
            </a:r>
          </a:p>
          <a:p>
            <a:r>
              <a:rPr lang="en-US" sz="2400" dirty="0" smtClean="0"/>
              <a:t>we          she     he                     they       us        me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1916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38200" y="644435"/>
            <a:ext cx="7326745" cy="7704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814252" y="468312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Possessive Pronouns: The Rules</a:t>
            </a:r>
          </a:p>
        </p:txBody>
      </p:sp>
      <p:sp>
        <p:nvSpPr>
          <p:cNvPr id="3" name="Rectangle 2"/>
          <p:cNvSpPr/>
          <p:nvPr/>
        </p:nvSpPr>
        <p:spPr>
          <a:xfrm>
            <a:off x="661851" y="1473201"/>
            <a:ext cx="9502913" cy="8239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61" name="Rectangle 1"/>
          <p:cNvSpPr>
            <a:spLocks noChangeArrowheads="1"/>
          </p:cNvSpPr>
          <p:nvPr/>
        </p:nvSpPr>
        <p:spPr bwMode="auto">
          <a:xfrm>
            <a:off x="814252" y="1719115"/>
            <a:ext cx="9512164" cy="452431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400" b="1" dirty="0">
                <a:latin typeface="+mn-lt"/>
              </a:rPr>
              <a:t>Possessive pronouns </a:t>
            </a:r>
            <a:r>
              <a:rPr lang="en-GB" sz="2400" dirty="0">
                <a:latin typeface="+mn-lt"/>
              </a:rPr>
              <a:t>show you the </a:t>
            </a:r>
            <a:r>
              <a:rPr lang="en-GB" sz="2400" b="1" dirty="0">
                <a:latin typeface="+mn-lt"/>
              </a:rPr>
              <a:t>ownership</a:t>
            </a:r>
            <a:r>
              <a:rPr lang="en-GB" sz="2400" dirty="0">
                <a:latin typeface="+mn-lt"/>
              </a:rPr>
              <a:t> of something. There are not to be confused with possessive apostrophe </a:t>
            </a:r>
            <a:r>
              <a:rPr lang="en-GB" sz="2400" dirty="0" smtClean="0">
                <a:latin typeface="+mn-lt"/>
              </a:rPr>
              <a:t>words such Ben’s pencil or Simon’s trousers.  </a:t>
            </a:r>
            <a:r>
              <a:rPr lang="en-GB" sz="2400" b="1" dirty="0">
                <a:latin typeface="+mn-lt"/>
              </a:rPr>
              <a:t>They don’t need an </a:t>
            </a:r>
            <a:r>
              <a:rPr lang="en-GB" sz="2400" b="1" dirty="0" smtClean="0">
                <a:latin typeface="+mn-lt"/>
              </a:rPr>
              <a:t>apostrophe</a:t>
            </a:r>
            <a:r>
              <a:rPr lang="en-GB" sz="2400" dirty="0" smtClean="0">
                <a:latin typeface="+mn-lt"/>
              </a:rPr>
              <a:t>!</a:t>
            </a:r>
            <a:endParaRPr lang="en-GB" sz="2400" dirty="0" smtClean="0">
              <a:latin typeface="+mn-lt"/>
            </a:endParaRPr>
          </a:p>
          <a:p>
            <a:pPr>
              <a:defRPr/>
            </a:pPr>
            <a:r>
              <a:rPr lang="en-US" sz="2400" dirty="0" smtClean="0">
                <a:latin typeface="+mn-lt"/>
              </a:rPr>
              <a:t>E.g. He rode </a:t>
            </a:r>
            <a:r>
              <a:rPr lang="en-US" sz="2400" b="1" dirty="0" smtClean="0">
                <a:latin typeface="+mn-lt"/>
              </a:rPr>
              <a:t>his</a:t>
            </a:r>
            <a:r>
              <a:rPr lang="en-US" sz="2400" dirty="0" smtClean="0">
                <a:latin typeface="+mn-lt"/>
              </a:rPr>
              <a:t> bike home. </a:t>
            </a:r>
          </a:p>
          <a:p>
            <a:pPr>
              <a:defRPr/>
            </a:pPr>
            <a:endParaRPr lang="en-US" sz="2400" dirty="0">
              <a:latin typeface="+mn-lt"/>
            </a:endParaRPr>
          </a:p>
          <a:p>
            <a:pPr>
              <a:defRPr/>
            </a:pPr>
            <a:endParaRPr lang="en-US" sz="2400" dirty="0" smtClean="0">
              <a:latin typeface="+mn-lt"/>
            </a:endParaRPr>
          </a:p>
          <a:p>
            <a:pPr>
              <a:defRPr/>
            </a:pPr>
            <a:r>
              <a:rPr lang="en-US" sz="2400" dirty="0" smtClean="0">
                <a:latin typeface="+mn-lt"/>
              </a:rPr>
              <a:t>mine      yours      ours      his </a:t>
            </a:r>
          </a:p>
          <a:p>
            <a:pPr>
              <a:defRPr/>
            </a:pPr>
            <a:endParaRPr lang="en-US" sz="2400" dirty="0">
              <a:latin typeface="+mn-lt"/>
            </a:endParaRPr>
          </a:p>
          <a:p>
            <a:pPr>
              <a:defRPr/>
            </a:pPr>
            <a:endParaRPr lang="en-US" sz="2400" dirty="0" smtClean="0">
              <a:latin typeface="+mn-lt"/>
            </a:endParaRPr>
          </a:p>
          <a:p>
            <a:pPr>
              <a:defRPr/>
            </a:pPr>
            <a:r>
              <a:rPr lang="en-US" sz="2400" dirty="0" smtClean="0">
                <a:latin typeface="+mn-lt"/>
              </a:rPr>
              <a:t>her        theirs      its </a:t>
            </a:r>
          </a:p>
          <a:p>
            <a:pPr>
              <a:defRPr/>
            </a:pPr>
            <a:endParaRPr lang="en-US" sz="2400" dirty="0">
              <a:latin typeface="+mn-lt"/>
            </a:endParaRPr>
          </a:p>
          <a:p>
            <a:pPr>
              <a:defRPr/>
            </a:pPr>
            <a:endParaRPr lang="en-GB" sz="2400" dirty="0">
              <a:latin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901646" y="4251326"/>
            <a:ext cx="1210854" cy="7516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6395" name="Group 6"/>
          <p:cNvGrpSpPr>
            <a:grpSpLocks/>
          </p:cNvGrpSpPr>
          <p:nvPr/>
        </p:nvGrpSpPr>
        <p:grpSpPr bwMode="auto">
          <a:xfrm>
            <a:off x="1920875" y="4423954"/>
            <a:ext cx="4135802" cy="1515292"/>
            <a:chOff x="493713" y="3097027"/>
            <a:chExt cx="4073524" cy="1938427"/>
          </a:xfrm>
        </p:grpSpPr>
        <p:cxnSp>
          <p:nvCxnSpPr>
            <p:cNvPr id="27" name="Straight Connector 26"/>
            <p:cNvCxnSpPr/>
            <p:nvPr/>
          </p:nvCxnSpPr>
          <p:spPr>
            <a:xfrm>
              <a:off x="493713" y="3097027"/>
              <a:ext cx="4073524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93713" y="5035454"/>
              <a:ext cx="4073524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8985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332411" y="644434"/>
            <a:ext cx="6812348" cy="77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1262743" y="479426"/>
            <a:ext cx="8938533" cy="993775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Relative Pronouns: The Rules</a:t>
            </a:r>
          </a:p>
        </p:txBody>
      </p:sp>
      <p:sp>
        <p:nvSpPr>
          <p:cNvPr id="3" name="Rectangle 2"/>
          <p:cNvSpPr/>
          <p:nvPr/>
        </p:nvSpPr>
        <p:spPr>
          <a:xfrm>
            <a:off x="2027239" y="1473201"/>
            <a:ext cx="8137525" cy="8239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61" name="Rectangle 1"/>
          <p:cNvSpPr>
            <a:spLocks noChangeArrowheads="1"/>
          </p:cNvSpPr>
          <p:nvPr/>
        </p:nvSpPr>
        <p:spPr bwMode="auto">
          <a:xfrm>
            <a:off x="1332411" y="1698625"/>
            <a:ext cx="8830765" cy="181588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800" b="1" dirty="0">
                <a:latin typeface="+mn-lt"/>
              </a:rPr>
              <a:t>Relative pronouns </a:t>
            </a:r>
            <a:r>
              <a:rPr lang="en-GB" sz="2800" dirty="0">
                <a:latin typeface="+mn-lt"/>
              </a:rPr>
              <a:t>are the first words used in a </a:t>
            </a:r>
            <a:r>
              <a:rPr lang="en-GB" sz="2800" b="1" dirty="0">
                <a:latin typeface="+mn-lt"/>
              </a:rPr>
              <a:t>relative clause</a:t>
            </a:r>
            <a:r>
              <a:rPr lang="en-GB" sz="2800" dirty="0" smtClean="0">
                <a:latin typeface="+mn-lt"/>
              </a:rPr>
              <a:t>.</a:t>
            </a:r>
          </a:p>
          <a:p>
            <a:pPr>
              <a:defRPr/>
            </a:pPr>
            <a:endParaRPr lang="en-GB" sz="2800" dirty="0">
              <a:latin typeface="+mn-lt"/>
            </a:endParaRPr>
          </a:p>
          <a:p>
            <a:pPr>
              <a:defRPr/>
            </a:pPr>
            <a:r>
              <a:rPr lang="en-US" sz="2800" dirty="0" smtClean="0">
                <a:latin typeface="+mn-lt"/>
              </a:rPr>
              <a:t>that     </a:t>
            </a:r>
            <a:r>
              <a:rPr lang="en-US" sz="2800" dirty="0" smtClean="0">
                <a:latin typeface="+mn-lt"/>
              </a:rPr>
              <a:t>     who        </a:t>
            </a:r>
            <a:r>
              <a:rPr lang="en-US" sz="2800" dirty="0" smtClean="0">
                <a:latin typeface="+mn-lt"/>
              </a:rPr>
              <a:t>whom         which          whose </a:t>
            </a:r>
            <a:endParaRPr lang="en-GB" sz="2800" dirty="0" smtClean="0">
              <a:latin typeface="+mn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0157935" y="2818698"/>
            <a:ext cx="5762777" cy="850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332411" y="4036091"/>
            <a:ext cx="8832354" cy="3038762"/>
            <a:chOff x="284669" y="3284732"/>
            <a:chExt cx="8356093" cy="3028098"/>
          </a:xfrm>
        </p:grpSpPr>
        <p:sp>
          <p:nvSpPr>
            <p:cNvPr id="19" name="Rectangle 18"/>
            <p:cNvSpPr/>
            <p:nvPr/>
          </p:nvSpPr>
          <p:spPr>
            <a:xfrm>
              <a:off x="503237" y="3284732"/>
              <a:ext cx="8137525" cy="11983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Rectangle 1"/>
            <p:cNvSpPr>
              <a:spLocks noChangeArrowheads="1"/>
            </p:cNvSpPr>
            <p:nvPr/>
          </p:nvSpPr>
          <p:spPr bwMode="auto">
            <a:xfrm>
              <a:off x="284669" y="3767250"/>
              <a:ext cx="8351329" cy="25455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>
                <a:defRPr/>
              </a:pPr>
              <a:r>
                <a:rPr lang="en-GB" sz="3200" dirty="0">
                  <a:latin typeface="+mn-lt"/>
                </a:rPr>
                <a:t>Jim, </a:t>
              </a:r>
              <a:r>
                <a:rPr lang="en-GB" sz="3200" dirty="0">
                  <a:solidFill>
                    <a:srgbClr val="FF0000"/>
                  </a:solidFill>
                  <a:latin typeface="+mn-lt"/>
                </a:rPr>
                <a:t>who</a:t>
              </a:r>
              <a:r>
                <a:rPr lang="en-GB" sz="3200" dirty="0">
                  <a:latin typeface="+mn-lt"/>
                </a:rPr>
                <a:t> was dressed as a superhero, was going to a fancy dress party</a:t>
              </a:r>
              <a:r>
                <a:rPr lang="en-GB" sz="3200" dirty="0" smtClean="0">
                  <a:latin typeface="+mn-lt"/>
                </a:rPr>
                <a:t>.</a:t>
              </a:r>
            </a:p>
            <a:p>
              <a:pPr>
                <a:defRPr/>
              </a:pPr>
              <a:endParaRPr lang="en-US" sz="3200" dirty="0">
                <a:latin typeface="+mn-lt"/>
              </a:endParaRPr>
            </a:p>
            <a:p>
              <a:pPr>
                <a:defRPr/>
              </a:pPr>
              <a:r>
                <a:rPr lang="en-US" sz="3200" dirty="0" smtClean="0">
                  <a:latin typeface="+mn-lt"/>
                </a:rPr>
                <a:t>His cat, </a:t>
              </a:r>
              <a:r>
                <a:rPr lang="en-US" sz="3200" dirty="0" smtClean="0">
                  <a:solidFill>
                    <a:srgbClr val="FF0000"/>
                  </a:solidFill>
                  <a:latin typeface="+mn-lt"/>
                </a:rPr>
                <a:t>whose</a:t>
              </a:r>
              <a:r>
                <a:rPr lang="en-US" sz="3200" dirty="0" smtClean="0">
                  <a:latin typeface="+mn-lt"/>
                </a:rPr>
                <a:t> name is </a:t>
              </a:r>
              <a:r>
                <a:rPr lang="en-US" sz="3200" dirty="0" err="1" smtClean="0">
                  <a:latin typeface="+mn-lt"/>
                </a:rPr>
                <a:t>Mr</a:t>
              </a:r>
              <a:r>
                <a:rPr lang="en-US" sz="3200" dirty="0" smtClean="0">
                  <a:latin typeface="+mn-lt"/>
                </a:rPr>
                <a:t> Pickle, brought a live rat in from the garden.</a:t>
              </a:r>
              <a:endParaRPr lang="en-GB" sz="32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691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582918" y="654028"/>
            <a:ext cx="6947263" cy="77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1663337" y="479426"/>
            <a:ext cx="8537939" cy="993775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Reflexive Pronouns: The Rules</a:t>
            </a:r>
          </a:p>
        </p:txBody>
      </p:sp>
      <p:sp>
        <p:nvSpPr>
          <p:cNvPr id="3" name="Rectangle 2"/>
          <p:cNvSpPr/>
          <p:nvPr/>
        </p:nvSpPr>
        <p:spPr>
          <a:xfrm>
            <a:off x="2027239" y="1473201"/>
            <a:ext cx="8137525" cy="8239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61" name="Rectangle 1"/>
          <p:cNvSpPr>
            <a:spLocks noChangeArrowheads="1"/>
          </p:cNvSpPr>
          <p:nvPr/>
        </p:nvSpPr>
        <p:spPr bwMode="auto">
          <a:xfrm>
            <a:off x="1582918" y="1698625"/>
            <a:ext cx="8580259" cy="181588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800" b="1" dirty="0">
                <a:latin typeface="+mn-lt"/>
              </a:rPr>
              <a:t>Reflexive pronouns </a:t>
            </a:r>
            <a:r>
              <a:rPr lang="en-GB" sz="2800" dirty="0">
                <a:latin typeface="+mn-lt"/>
              </a:rPr>
              <a:t>reflect back on an earlier noun or pronoun</a:t>
            </a:r>
            <a:r>
              <a:rPr lang="en-GB" sz="2800" dirty="0" smtClean="0">
                <a:latin typeface="+mn-lt"/>
              </a:rPr>
              <a:t>.</a:t>
            </a:r>
          </a:p>
          <a:p>
            <a:pPr>
              <a:defRPr/>
            </a:pPr>
            <a:endParaRPr lang="en-GB" sz="2800" dirty="0">
              <a:latin typeface="+mn-lt"/>
            </a:endParaRPr>
          </a:p>
          <a:p>
            <a:pPr>
              <a:defRPr/>
            </a:pPr>
            <a:r>
              <a:rPr lang="en-GB" sz="2800" dirty="0" smtClean="0">
                <a:latin typeface="+mn-lt"/>
              </a:rPr>
              <a:t>himself      </a:t>
            </a:r>
            <a:r>
              <a:rPr lang="en-GB" sz="2800" dirty="0" smtClean="0">
                <a:latin typeface="+mn-lt"/>
              </a:rPr>
              <a:t>yourself     myself    </a:t>
            </a:r>
            <a:r>
              <a:rPr lang="en-GB" sz="2800" dirty="0" smtClean="0">
                <a:latin typeface="+mn-lt"/>
              </a:rPr>
              <a:t>ourselves     themselves</a:t>
            </a:r>
            <a:endParaRPr lang="en-GB" sz="2800" dirty="0">
              <a:latin typeface="+mn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111252" y="3678918"/>
            <a:ext cx="8142288" cy="850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738992" y="3739931"/>
            <a:ext cx="8386627" cy="2481760"/>
            <a:chOff x="365759" y="3335664"/>
            <a:chExt cx="8275003" cy="2753405"/>
          </a:xfrm>
        </p:grpSpPr>
        <p:sp>
          <p:nvSpPr>
            <p:cNvPr id="19" name="Rectangle 18"/>
            <p:cNvSpPr/>
            <p:nvPr/>
          </p:nvSpPr>
          <p:spPr>
            <a:xfrm>
              <a:off x="503237" y="3335664"/>
              <a:ext cx="8137525" cy="11979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Rectangle 1"/>
            <p:cNvSpPr>
              <a:spLocks noChangeArrowheads="1"/>
            </p:cNvSpPr>
            <p:nvPr/>
          </p:nvSpPr>
          <p:spPr bwMode="auto">
            <a:xfrm>
              <a:off x="365759" y="3767231"/>
              <a:ext cx="8028940" cy="232183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>
                <a:defRPr/>
              </a:pPr>
              <a:r>
                <a:rPr lang="en-GB" sz="2800" dirty="0">
                  <a:latin typeface="+mn-lt"/>
                </a:rPr>
                <a:t>He taught </a:t>
              </a:r>
              <a:r>
                <a:rPr lang="en-GB" sz="2800" dirty="0">
                  <a:solidFill>
                    <a:srgbClr val="FF0000"/>
                  </a:solidFill>
                  <a:latin typeface="+mn-lt"/>
                </a:rPr>
                <a:t>himself</a:t>
              </a:r>
              <a:r>
                <a:rPr lang="en-GB" sz="2800" dirty="0">
                  <a:latin typeface="+mn-lt"/>
                </a:rPr>
                <a:t> to play the accordion</a:t>
              </a:r>
              <a:r>
                <a:rPr lang="en-GB" sz="2800" dirty="0" smtClean="0">
                  <a:latin typeface="+mn-lt"/>
                </a:rPr>
                <a:t>.</a:t>
              </a:r>
            </a:p>
            <a:p>
              <a:pPr>
                <a:defRPr/>
              </a:pPr>
              <a:endParaRPr lang="en-US" sz="2800" dirty="0">
                <a:latin typeface="+mn-lt"/>
              </a:endParaRPr>
            </a:p>
            <a:p>
              <a:pPr>
                <a:defRPr/>
              </a:pPr>
              <a:r>
                <a:rPr lang="en-US" sz="2800" dirty="0" smtClean="0">
                  <a:latin typeface="+mn-lt"/>
                </a:rPr>
                <a:t>I caught </a:t>
              </a:r>
              <a:r>
                <a:rPr lang="en-US" sz="2800" dirty="0" smtClean="0">
                  <a:solidFill>
                    <a:srgbClr val="FF0000"/>
                  </a:solidFill>
                  <a:latin typeface="+mn-lt"/>
                </a:rPr>
                <a:t>myself</a:t>
              </a:r>
              <a:r>
                <a:rPr lang="en-US" sz="2800" dirty="0" smtClean="0">
                  <a:latin typeface="+mn-lt"/>
                </a:rPr>
                <a:t> looking in the mirror.  </a:t>
              </a:r>
              <a:endParaRPr lang="en-GB" sz="28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1987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900382" y="594155"/>
            <a:ext cx="6947263" cy="77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Interrogative Pronouns: The Rules</a:t>
            </a:r>
          </a:p>
        </p:txBody>
      </p:sp>
      <p:sp>
        <p:nvSpPr>
          <p:cNvPr id="3" name="Rectangle 2"/>
          <p:cNvSpPr/>
          <p:nvPr/>
        </p:nvSpPr>
        <p:spPr>
          <a:xfrm>
            <a:off x="2027239" y="1473200"/>
            <a:ext cx="8137525" cy="1028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61" name="Rectangle 1"/>
          <p:cNvSpPr>
            <a:spLocks noChangeArrowheads="1"/>
          </p:cNvSpPr>
          <p:nvPr/>
        </p:nvSpPr>
        <p:spPr bwMode="auto">
          <a:xfrm>
            <a:off x="1570183" y="1663701"/>
            <a:ext cx="8478694" cy="13849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800" b="1" dirty="0">
                <a:latin typeface="+mn-lt"/>
              </a:rPr>
              <a:t>Interrogative pronouns </a:t>
            </a:r>
            <a:r>
              <a:rPr lang="en-GB" sz="2800" dirty="0">
                <a:latin typeface="+mn-lt"/>
              </a:rPr>
              <a:t>are used to </a:t>
            </a:r>
            <a:r>
              <a:rPr lang="en-GB" sz="2800" b="1" dirty="0">
                <a:latin typeface="+mn-lt"/>
              </a:rPr>
              <a:t>ask questions </a:t>
            </a:r>
            <a:r>
              <a:rPr lang="en-GB" sz="2800" dirty="0">
                <a:latin typeface="+mn-lt"/>
              </a:rPr>
              <a:t>when there is an </a:t>
            </a:r>
            <a:r>
              <a:rPr lang="en-GB" sz="2800" b="1" dirty="0">
                <a:latin typeface="+mn-lt"/>
              </a:rPr>
              <a:t>unknown subject </a:t>
            </a:r>
            <a:r>
              <a:rPr lang="en-GB" sz="2800" dirty="0">
                <a:latin typeface="+mn-lt"/>
              </a:rPr>
              <a:t>or</a:t>
            </a:r>
            <a:r>
              <a:rPr lang="en-GB" sz="2800" b="1" dirty="0">
                <a:latin typeface="+mn-lt"/>
              </a:rPr>
              <a:t> object</a:t>
            </a:r>
            <a:r>
              <a:rPr lang="en-GB" sz="2800" dirty="0" smtClean="0">
                <a:latin typeface="SF Cartoonist Hand" pitchFamily="2" charset="0"/>
              </a:rPr>
              <a:t>.</a:t>
            </a:r>
          </a:p>
          <a:p>
            <a:pPr>
              <a:defRPr/>
            </a:pPr>
            <a:endParaRPr lang="en-US" sz="2800" dirty="0">
              <a:latin typeface="SF Cartoonist Hand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348128" y="3502026"/>
            <a:ext cx="8142288" cy="85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2027238" y="3540125"/>
            <a:ext cx="4068762" cy="2552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11582256" y="9299093"/>
            <a:ext cx="2365427" cy="6673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9471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41" y="594155"/>
            <a:ext cx="7762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2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9745" y="723106"/>
            <a:ext cx="776287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interrogative pronouns English gramm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182" y="2796383"/>
            <a:ext cx="6261463" cy="404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90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1965855" y="571319"/>
            <a:ext cx="6947263" cy="77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Indefinite Pronouns: The Rules</a:t>
            </a:r>
          </a:p>
        </p:txBody>
      </p:sp>
      <p:sp>
        <p:nvSpPr>
          <p:cNvPr id="3" name="Rectangle 2"/>
          <p:cNvSpPr/>
          <p:nvPr/>
        </p:nvSpPr>
        <p:spPr>
          <a:xfrm>
            <a:off x="1209965" y="1473200"/>
            <a:ext cx="8400618" cy="1233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61" name="Rectangle 1"/>
          <p:cNvSpPr>
            <a:spLocks noChangeArrowheads="1"/>
          </p:cNvSpPr>
          <p:nvPr/>
        </p:nvSpPr>
        <p:spPr bwMode="auto">
          <a:xfrm>
            <a:off x="1209966" y="1607127"/>
            <a:ext cx="8702386" cy="520142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800" b="1" dirty="0">
                <a:latin typeface="+mn-lt"/>
              </a:rPr>
              <a:t>Indefinite pronouns </a:t>
            </a:r>
            <a:r>
              <a:rPr lang="en-GB" sz="2800" dirty="0">
                <a:latin typeface="+mn-lt"/>
              </a:rPr>
              <a:t>do not refer to any specific person or thing, but still can take the place of a noun</a:t>
            </a:r>
            <a:r>
              <a:rPr lang="en-GB" sz="2800" dirty="0" smtClean="0">
                <a:latin typeface="+mn-lt"/>
              </a:rPr>
              <a:t>.</a:t>
            </a:r>
          </a:p>
          <a:p>
            <a:pPr>
              <a:defRPr/>
            </a:pPr>
            <a:endParaRPr lang="en-US" dirty="0">
              <a:latin typeface="+mn-lt"/>
            </a:endParaRPr>
          </a:p>
          <a:p>
            <a:pPr>
              <a:defRPr/>
            </a:pPr>
            <a:endParaRPr lang="en-US" dirty="0" smtClean="0">
              <a:latin typeface="+mn-lt"/>
            </a:endParaRPr>
          </a:p>
          <a:p>
            <a:pPr>
              <a:defRPr/>
            </a:pPr>
            <a:r>
              <a:rPr lang="en-US" sz="2400" dirty="0" smtClean="0">
                <a:latin typeface="+mn-lt"/>
              </a:rPr>
              <a:t>somebody </a:t>
            </a:r>
          </a:p>
          <a:p>
            <a:pPr>
              <a:defRPr/>
            </a:pPr>
            <a:endParaRPr lang="en-US" sz="2400" dirty="0">
              <a:latin typeface="+mn-lt"/>
            </a:endParaRPr>
          </a:p>
          <a:p>
            <a:pPr>
              <a:defRPr/>
            </a:pPr>
            <a:r>
              <a:rPr lang="en-US" sz="2400" dirty="0" smtClean="0">
                <a:latin typeface="+mn-lt"/>
              </a:rPr>
              <a:t>nobody </a:t>
            </a:r>
          </a:p>
          <a:p>
            <a:pPr>
              <a:defRPr/>
            </a:pPr>
            <a:endParaRPr lang="en-US" sz="2400" dirty="0">
              <a:latin typeface="+mn-lt"/>
            </a:endParaRPr>
          </a:p>
          <a:p>
            <a:pPr>
              <a:defRPr/>
            </a:pPr>
            <a:r>
              <a:rPr lang="en-US" sz="2400" dirty="0" smtClean="0">
                <a:latin typeface="+mn-lt"/>
              </a:rPr>
              <a:t>anybody </a:t>
            </a:r>
          </a:p>
          <a:p>
            <a:pPr>
              <a:defRPr/>
            </a:pPr>
            <a:endParaRPr lang="en-US" sz="2400" dirty="0">
              <a:latin typeface="+mn-lt"/>
            </a:endParaRPr>
          </a:p>
          <a:p>
            <a:pPr>
              <a:defRPr/>
            </a:pPr>
            <a:r>
              <a:rPr lang="en-US" sz="2400" dirty="0" smtClean="0">
                <a:latin typeface="+mn-lt"/>
              </a:rPr>
              <a:t>no-one</a:t>
            </a:r>
            <a:endParaRPr lang="en-US" sz="2400" dirty="0">
              <a:latin typeface="+mn-lt"/>
            </a:endParaRPr>
          </a:p>
          <a:p>
            <a:pPr>
              <a:defRPr/>
            </a:pPr>
            <a:endParaRPr lang="en-US" sz="2400" dirty="0" smtClean="0">
              <a:latin typeface="+mn-lt"/>
            </a:endParaRPr>
          </a:p>
          <a:p>
            <a:pPr>
              <a:defRPr/>
            </a:pPr>
            <a:r>
              <a:rPr lang="en-US" sz="2400" dirty="0" smtClean="0">
                <a:latin typeface="+mn-lt"/>
              </a:rPr>
              <a:t>anyone</a:t>
            </a:r>
          </a:p>
          <a:p>
            <a:pPr>
              <a:defRPr/>
            </a:pPr>
            <a:endParaRPr lang="en-GB" sz="2400" dirty="0">
              <a:latin typeface="+mn-lt"/>
            </a:endParaRPr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290764" y="3221037"/>
            <a:ext cx="6802466" cy="369332"/>
            <a:chOff x="767152" y="3432046"/>
            <a:chExt cx="6802119" cy="368778"/>
          </a:xfrm>
        </p:grpSpPr>
        <p:sp>
          <p:nvSpPr>
            <p:cNvPr id="20506" name="Rectangle 25"/>
            <p:cNvSpPr>
              <a:spLocks noChangeArrowheads="1"/>
            </p:cNvSpPr>
            <p:nvPr/>
          </p:nvSpPr>
          <p:spPr bwMode="auto">
            <a:xfrm>
              <a:off x="767152" y="3432046"/>
              <a:ext cx="184722" cy="368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endParaRPr lang="en-GB" altLang="en-US" b="1" dirty="0">
                <a:ea typeface="Sassoon Infant Rg" pitchFamily="50" charset="0"/>
                <a:cs typeface="Sassoon Infant Rg" pitchFamily="50" charset="0"/>
              </a:endParaRPr>
            </a:p>
          </p:txBody>
        </p:sp>
        <p:sp>
          <p:nvSpPr>
            <p:cNvPr id="20507" name="Rectangle 26"/>
            <p:cNvSpPr>
              <a:spLocks noChangeArrowheads="1"/>
            </p:cNvSpPr>
            <p:nvPr/>
          </p:nvSpPr>
          <p:spPr bwMode="auto">
            <a:xfrm>
              <a:off x="3308385" y="3432046"/>
              <a:ext cx="184722" cy="368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endParaRPr lang="en-GB" altLang="en-US" b="1" dirty="0">
                <a:ea typeface="Sassoon Infant Rg" pitchFamily="50" charset="0"/>
                <a:cs typeface="Sassoon Infant Rg" pitchFamily="50" charset="0"/>
              </a:endParaRPr>
            </a:p>
          </p:txBody>
        </p:sp>
        <p:sp>
          <p:nvSpPr>
            <p:cNvPr id="20508" name="Rectangle 27"/>
            <p:cNvSpPr>
              <a:spLocks noChangeArrowheads="1"/>
            </p:cNvSpPr>
            <p:nvPr/>
          </p:nvSpPr>
          <p:spPr bwMode="auto">
            <a:xfrm>
              <a:off x="5666362" y="3432046"/>
              <a:ext cx="184722" cy="368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endParaRPr lang="en-GB" altLang="en-US" b="1" dirty="0">
                <a:ea typeface="Sassoon Infant Rg" pitchFamily="50" charset="0"/>
                <a:cs typeface="Sassoon Infant Rg" pitchFamily="50" charset="0"/>
              </a:endParaRPr>
            </a:p>
          </p:txBody>
        </p:sp>
        <p:sp>
          <p:nvSpPr>
            <p:cNvPr id="20509" name="Rectangle 30"/>
            <p:cNvSpPr>
              <a:spLocks noChangeArrowheads="1"/>
            </p:cNvSpPr>
            <p:nvPr/>
          </p:nvSpPr>
          <p:spPr bwMode="auto">
            <a:xfrm>
              <a:off x="7384549" y="3432046"/>
              <a:ext cx="184722" cy="368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endParaRPr lang="en-GB" altLang="en-US" b="1" dirty="0">
                <a:ea typeface="Sassoon Infant Rg" pitchFamily="50" charset="0"/>
                <a:cs typeface="Sassoon Infant Rg" pitchFamily="50" charset="0"/>
              </a:endParaRPr>
            </a:p>
          </p:txBody>
        </p:sp>
      </p:grp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376488" y="3816350"/>
            <a:ext cx="2368591" cy="553998"/>
            <a:chOff x="851745" y="4028068"/>
            <a:chExt cx="28426777" cy="322500"/>
          </a:xfrm>
        </p:grpSpPr>
        <p:sp>
          <p:nvSpPr>
            <p:cNvPr id="20502" name="Rectangle 33"/>
            <p:cNvSpPr>
              <a:spLocks noChangeArrowheads="1"/>
            </p:cNvSpPr>
            <p:nvPr/>
          </p:nvSpPr>
          <p:spPr bwMode="auto">
            <a:xfrm>
              <a:off x="851745" y="4028068"/>
              <a:ext cx="2217059" cy="21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endParaRPr lang="en-GB" altLang="en-US" b="1" dirty="0">
                <a:ea typeface="Sassoon Infant Rg" pitchFamily="50" charset="0"/>
                <a:cs typeface="Sassoon Infant Rg" pitchFamily="50" charset="0"/>
              </a:endParaRPr>
            </a:p>
          </p:txBody>
        </p:sp>
        <p:sp>
          <p:nvSpPr>
            <p:cNvPr id="20503" name="Rectangle 34"/>
            <p:cNvSpPr>
              <a:spLocks noChangeArrowheads="1"/>
            </p:cNvSpPr>
            <p:nvPr/>
          </p:nvSpPr>
          <p:spPr bwMode="auto">
            <a:xfrm>
              <a:off x="3286129" y="4028068"/>
              <a:ext cx="2217059" cy="21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endParaRPr lang="en-GB" altLang="en-US" b="1" dirty="0">
                <a:ea typeface="Sassoon Infant Rg" pitchFamily="50" charset="0"/>
                <a:cs typeface="Sassoon Infant Rg" pitchFamily="50" charset="0"/>
              </a:endParaRPr>
            </a:p>
          </p:txBody>
        </p:sp>
        <p:sp>
          <p:nvSpPr>
            <p:cNvPr id="20504" name="Rectangle 35"/>
            <p:cNvSpPr>
              <a:spLocks noChangeArrowheads="1"/>
            </p:cNvSpPr>
            <p:nvPr/>
          </p:nvSpPr>
          <p:spPr bwMode="auto">
            <a:xfrm flipH="1">
              <a:off x="12854777" y="4135568"/>
              <a:ext cx="16423745" cy="21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endParaRPr lang="en-GB" altLang="en-US" b="1" dirty="0">
                <a:ea typeface="Sassoon Infant Rg" pitchFamily="50" charset="0"/>
                <a:cs typeface="Sassoon Infant Rg" pitchFamily="50" charset="0"/>
              </a:endParaRPr>
            </a:p>
          </p:txBody>
        </p:sp>
      </p:grpSp>
      <p:grpSp>
        <p:nvGrpSpPr>
          <p:cNvPr id="8" name="Group 12"/>
          <p:cNvGrpSpPr>
            <a:grpSpLocks/>
          </p:cNvGrpSpPr>
          <p:nvPr/>
        </p:nvGrpSpPr>
        <p:grpSpPr bwMode="auto">
          <a:xfrm>
            <a:off x="5889876" y="9304337"/>
            <a:ext cx="9325843" cy="495300"/>
            <a:chOff x="504550" y="5596918"/>
            <a:chExt cx="8137525" cy="495907"/>
          </a:xfrm>
          <a:solidFill>
            <a:schemeClr val="bg1"/>
          </a:solidFill>
        </p:grpSpPr>
        <p:sp>
          <p:nvSpPr>
            <p:cNvPr id="49" name="Rectangle 48"/>
            <p:cNvSpPr/>
            <p:nvPr/>
          </p:nvSpPr>
          <p:spPr>
            <a:xfrm>
              <a:off x="504550" y="5596918"/>
              <a:ext cx="8137525" cy="49590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" name="Rectangle 1"/>
            <p:cNvSpPr>
              <a:spLocks noChangeArrowheads="1"/>
            </p:cNvSpPr>
            <p:nvPr/>
          </p:nvSpPr>
          <p:spPr bwMode="auto">
            <a:xfrm>
              <a:off x="756963" y="5660496"/>
              <a:ext cx="7621587" cy="368751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>
                <a:defRPr/>
              </a:pPr>
              <a:r>
                <a:rPr lang="en-GB" dirty="0">
                  <a:latin typeface="+mn-lt"/>
                </a:rPr>
                <a:t>There isn’t </a:t>
              </a:r>
              <a:r>
                <a:rPr lang="en-GB" b="1" dirty="0">
                  <a:latin typeface="+mn-lt"/>
                </a:rPr>
                <a:t>anyone</a:t>
              </a:r>
              <a:r>
                <a:rPr lang="en-GB" dirty="0">
                  <a:latin typeface="+mn-lt"/>
                </a:rPr>
                <a:t> at home.</a:t>
              </a:r>
            </a:p>
          </p:txBody>
        </p:sp>
      </p:grpSp>
      <p:pic>
        <p:nvPicPr>
          <p:cNvPr id="1026" name="Picture 2" descr="indefinite pronoun examp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737" y="2881939"/>
            <a:ext cx="4177574" cy="360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06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1865745" y="323273"/>
            <a:ext cx="5338619" cy="9419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1972253" y="378712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Pronouns: The Tricky Bits</a:t>
            </a:r>
          </a:p>
        </p:txBody>
      </p:sp>
      <p:sp>
        <p:nvSpPr>
          <p:cNvPr id="3" name="Rectangle 2"/>
          <p:cNvSpPr/>
          <p:nvPr/>
        </p:nvSpPr>
        <p:spPr>
          <a:xfrm>
            <a:off x="2027239" y="1331914"/>
            <a:ext cx="8137525" cy="777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2022475" y="2176464"/>
            <a:ext cx="8142288" cy="708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-332509" y="4641995"/>
            <a:ext cx="8851612" cy="690563"/>
            <a:chOff x="295773" y="4641184"/>
            <a:chExt cx="8343612" cy="691159"/>
          </a:xfrm>
          <a:solidFill>
            <a:schemeClr val="bg1"/>
          </a:solidFill>
        </p:grpSpPr>
        <p:sp>
          <p:nvSpPr>
            <p:cNvPr id="56" name="Rectangle 55"/>
            <p:cNvSpPr/>
            <p:nvPr/>
          </p:nvSpPr>
          <p:spPr>
            <a:xfrm>
              <a:off x="501860" y="4641184"/>
              <a:ext cx="8137525" cy="69115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3" name="Rectangle 1"/>
            <p:cNvSpPr>
              <a:spLocks noChangeArrowheads="1"/>
            </p:cNvSpPr>
            <p:nvPr/>
          </p:nvSpPr>
          <p:spPr bwMode="auto">
            <a:xfrm>
              <a:off x="295773" y="4801660"/>
              <a:ext cx="8081675" cy="523672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>
                <a:defRPr/>
              </a:pPr>
              <a:r>
                <a:rPr lang="en-GB" sz="2800" dirty="0">
                  <a:latin typeface="+mn-lt"/>
                </a:rPr>
                <a:t>Danielle and </a:t>
              </a:r>
              <a:r>
                <a:rPr lang="en-GB" sz="2800" b="1" dirty="0">
                  <a:latin typeface="+mn-lt"/>
                </a:rPr>
                <a:t>I</a:t>
              </a:r>
              <a:r>
                <a:rPr lang="en-GB" sz="2800" dirty="0">
                  <a:latin typeface="+mn-lt"/>
                </a:rPr>
                <a:t> worked at the computer. </a:t>
              </a:r>
            </a:p>
          </p:txBody>
        </p:sp>
      </p:grp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022475" y="3685455"/>
            <a:ext cx="8137525" cy="846137"/>
            <a:chOff x="503238" y="3712584"/>
            <a:chExt cx="8137525" cy="846124"/>
          </a:xfrm>
          <a:solidFill>
            <a:schemeClr val="bg1"/>
          </a:solidFill>
        </p:grpSpPr>
        <p:sp>
          <p:nvSpPr>
            <p:cNvPr id="54" name="Rectangle 53"/>
            <p:cNvSpPr/>
            <p:nvPr/>
          </p:nvSpPr>
          <p:spPr>
            <a:xfrm>
              <a:off x="503238" y="3712584"/>
              <a:ext cx="8137525" cy="84612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522" name="Rectangle 1"/>
            <p:cNvSpPr>
              <a:spLocks noChangeArrowheads="1"/>
            </p:cNvSpPr>
            <p:nvPr/>
          </p:nvSpPr>
          <p:spPr bwMode="auto">
            <a:xfrm flipV="1">
              <a:off x="4005942" y="4185362"/>
              <a:ext cx="4382408" cy="36932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endParaRPr lang="en-GB" altLang="en-US" dirty="0">
                <a:ea typeface="Sassoon Infant Rg" pitchFamily="50" charset="0"/>
                <a:cs typeface="Sassoon Infant Rg" pitchFamily="50" charset="0"/>
              </a:endParaRP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766618" y="5332556"/>
            <a:ext cx="11360726" cy="690562"/>
            <a:chOff x="498475" y="5414819"/>
            <a:chExt cx="10336698" cy="691159"/>
          </a:xfrm>
          <a:solidFill>
            <a:schemeClr val="bg1"/>
          </a:solidFill>
        </p:grpSpPr>
        <p:sp>
          <p:nvSpPr>
            <p:cNvPr id="57" name="Rectangle 56"/>
            <p:cNvSpPr/>
            <p:nvPr/>
          </p:nvSpPr>
          <p:spPr>
            <a:xfrm>
              <a:off x="498475" y="5414819"/>
              <a:ext cx="8137525" cy="69115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8" name="Rectangle 1"/>
            <p:cNvSpPr>
              <a:spLocks noChangeArrowheads="1"/>
            </p:cNvSpPr>
            <p:nvPr/>
          </p:nvSpPr>
          <p:spPr bwMode="auto">
            <a:xfrm>
              <a:off x="754062" y="5575295"/>
              <a:ext cx="10081111" cy="523672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>
                <a:defRPr/>
              </a:pPr>
              <a:r>
                <a:rPr lang="en-GB" sz="2800" b="1" dirty="0">
                  <a:latin typeface="+mn-lt"/>
                </a:rPr>
                <a:t>‘I’ </a:t>
              </a:r>
              <a:r>
                <a:rPr lang="en-GB" sz="2800" dirty="0">
                  <a:latin typeface="+mn-lt"/>
                </a:rPr>
                <a:t>is the correct pronoun to use. Always place the other person first.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-4617" y="698205"/>
            <a:ext cx="10891013" cy="1992608"/>
            <a:chOff x="499558" y="1640378"/>
            <a:chExt cx="10891997" cy="1993283"/>
          </a:xfrm>
        </p:grpSpPr>
        <p:sp>
          <p:nvSpPr>
            <p:cNvPr id="49" name="Rectangle 48"/>
            <p:cNvSpPr/>
            <p:nvPr/>
          </p:nvSpPr>
          <p:spPr>
            <a:xfrm>
              <a:off x="499558" y="2942864"/>
              <a:ext cx="8138260" cy="6907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" name="Rectangle 1"/>
            <p:cNvSpPr>
              <a:spLocks noChangeArrowheads="1"/>
            </p:cNvSpPr>
            <p:nvPr/>
          </p:nvSpPr>
          <p:spPr bwMode="auto">
            <a:xfrm>
              <a:off x="717065" y="3103256"/>
              <a:ext cx="7620688" cy="52339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>
                <a:defRPr/>
              </a:pPr>
              <a:r>
                <a:rPr lang="en-GB" sz="2800" b="1" dirty="0">
                  <a:latin typeface="+mn-lt"/>
                </a:rPr>
                <a:t>Me</a:t>
              </a:r>
              <a:r>
                <a:rPr lang="en-GB" sz="2800" dirty="0">
                  <a:latin typeface="+mn-lt"/>
                </a:rPr>
                <a:t> and Danielle worked at the computer. </a:t>
              </a:r>
            </a:p>
          </p:txBody>
        </p:sp>
        <p:pic>
          <p:nvPicPr>
            <p:cNvPr id="21518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247" b="8069"/>
            <a:stretch>
              <a:fillRect/>
            </a:stretch>
          </p:blipFill>
          <p:spPr bwMode="auto">
            <a:xfrm>
              <a:off x="9390174" y="1640378"/>
              <a:ext cx="2001381" cy="134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960582" y="3105835"/>
            <a:ext cx="104093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>
                <a:ea typeface="Sassoon Infant Rg" panose="02000503030000020003" pitchFamily="50" charset="0"/>
                <a:cs typeface="Sassoon Infant Rg" panose="02000503030000020003" pitchFamily="50" charset="0"/>
              </a:rPr>
              <a:t>This sentence is incorrect. Think about it… would ‘me worked at the computer’ be grammatically correct?</a:t>
            </a:r>
          </a:p>
        </p:txBody>
      </p:sp>
    </p:spTree>
    <p:extLst>
      <p:ext uri="{BB962C8B-B14F-4D97-AF65-F5344CB8AC3E}">
        <p14:creationId xmlns:p14="http://schemas.microsoft.com/office/powerpoint/2010/main" val="107825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38909" y="674255"/>
            <a:ext cx="3112655" cy="7666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Quick quiz!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Add the correct possessive pronoun. </a:t>
            </a:r>
          </a:p>
          <a:p>
            <a:endParaRPr lang="en-US" dirty="0"/>
          </a:p>
          <a:p>
            <a:r>
              <a:rPr lang="en-US" dirty="0" smtClean="0"/>
              <a:t>It’s my house - it’s ........</a:t>
            </a:r>
          </a:p>
          <a:p>
            <a:r>
              <a:rPr lang="en-US" dirty="0" smtClean="0"/>
              <a:t>It’s their cat- it’s ………</a:t>
            </a:r>
          </a:p>
          <a:p>
            <a:r>
              <a:rPr lang="en-US" dirty="0" smtClean="0"/>
              <a:t>It’s Laura’s pen- it’s ……..</a:t>
            </a:r>
          </a:p>
          <a:p>
            <a:r>
              <a:rPr lang="en-US" dirty="0" smtClean="0"/>
              <a:t>It’s Jack’s bike - it’s ……… </a:t>
            </a:r>
          </a:p>
          <a:p>
            <a:r>
              <a:rPr lang="en-US" dirty="0" smtClean="0"/>
              <a:t>It’s your idea - it’s ……</a:t>
            </a:r>
          </a:p>
          <a:p>
            <a:r>
              <a:rPr lang="en-US" dirty="0" smtClean="0"/>
              <a:t>It’s our money - it’s ……..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79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38909" y="674255"/>
            <a:ext cx="3112655" cy="7666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Quick quiz!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Add the correct possessive pronoun. </a:t>
            </a:r>
          </a:p>
          <a:p>
            <a:endParaRPr lang="en-US" dirty="0"/>
          </a:p>
          <a:p>
            <a:r>
              <a:rPr lang="en-US" dirty="0" smtClean="0"/>
              <a:t>It’s my house - it’s mine</a:t>
            </a:r>
          </a:p>
          <a:p>
            <a:r>
              <a:rPr lang="en-US" dirty="0" smtClean="0"/>
              <a:t>It’s their cat- it’s theirs</a:t>
            </a:r>
          </a:p>
          <a:p>
            <a:r>
              <a:rPr lang="en-US" dirty="0" smtClean="0"/>
              <a:t>It’s Laura’s pen- it’s hers</a:t>
            </a:r>
          </a:p>
          <a:p>
            <a:r>
              <a:rPr lang="en-US" dirty="0" smtClean="0"/>
              <a:t>It’s Jack’s bike - it’s his </a:t>
            </a:r>
          </a:p>
          <a:p>
            <a:r>
              <a:rPr lang="en-US" dirty="0" smtClean="0"/>
              <a:t>It’s your idea - it’s yours</a:t>
            </a:r>
          </a:p>
          <a:p>
            <a:r>
              <a:rPr lang="en-US" dirty="0" smtClean="0"/>
              <a:t>It’s our money - it’s ours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583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914400" y="701964"/>
            <a:ext cx="1071418" cy="6742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6618" y="2678545"/>
            <a:ext cx="10587182" cy="3498418"/>
          </a:xfrm>
        </p:spPr>
        <p:txBody>
          <a:bodyPr/>
          <a:lstStyle/>
          <a:p>
            <a:r>
              <a:rPr lang="en-US" dirty="0" smtClean="0"/>
              <a:t>Personal pronouns</a:t>
            </a:r>
          </a:p>
          <a:p>
            <a:r>
              <a:rPr lang="en-US" dirty="0" smtClean="0"/>
              <a:t>Possessive pronouns</a:t>
            </a:r>
            <a:endParaRPr lang="en-US" dirty="0"/>
          </a:p>
          <a:p>
            <a:r>
              <a:rPr lang="en-US" dirty="0" smtClean="0"/>
              <a:t>Relative pronouns</a:t>
            </a:r>
            <a:endParaRPr lang="en-US" dirty="0"/>
          </a:p>
          <a:p>
            <a:r>
              <a:rPr lang="en-US" dirty="0" smtClean="0"/>
              <a:t>Reflexive </a:t>
            </a:r>
            <a:r>
              <a:rPr lang="en-US" dirty="0"/>
              <a:t>pronouns</a:t>
            </a:r>
          </a:p>
          <a:p>
            <a:r>
              <a:rPr lang="en-US" dirty="0" smtClean="0"/>
              <a:t>Interrogative pronouns</a:t>
            </a:r>
            <a:endParaRPr lang="en-US" dirty="0"/>
          </a:p>
          <a:p>
            <a:r>
              <a:rPr lang="en-US" dirty="0" smtClean="0"/>
              <a:t>Indefinite </a:t>
            </a:r>
            <a:r>
              <a:rPr lang="en-US" dirty="0"/>
              <a:t>pronouns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6618" y="1690688"/>
            <a:ext cx="11102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Your task is to produce a double page spread/PowerPoint all about pronouns. </a:t>
            </a:r>
          </a:p>
          <a:p>
            <a:r>
              <a:rPr lang="en-US" sz="2400" dirty="0" smtClean="0"/>
              <a:t>You need to explain what each type is and give examples of when you would use them.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7755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546</Words>
  <Application>Microsoft Office PowerPoint</Application>
  <PresentationFormat>Widescreen</PresentationFormat>
  <Paragraphs>92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Sassoon Infant Rg</vt:lpstr>
      <vt:lpstr>SF Cartoonist Hand</vt:lpstr>
      <vt:lpstr>Office Theme</vt:lpstr>
      <vt:lpstr>PowerPoint Presentation</vt:lpstr>
      <vt:lpstr>Pronouns: The Rules</vt:lpstr>
      <vt:lpstr>Personal Pronouns: The Rules</vt:lpstr>
      <vt:lpstr>Possessive Pronouns: The Rules</vt:lpstr>
      <vt:lpstr>Relative Pronouns: The Rules</vt:lpstr>
      <vt:lpstr>Reflexive Pronouns: The Rules</vt:lpstr>
      <vt:lpstr>Interrogative Pronouns: The Rules</vt:lpstr>
      <vt:lpstr>Indefinite Pronouns: The Rules</vt:lpstr>
      <vt:lpstr>Pronouns: The Tricky Bits</vt:lpstr>
      <vt:lpstr>Quick quiz!</vt:lpstr>
      <vt:lpstr>Quick quiz!</vt:lpstr>
      <vt:lpstr>Task 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12</cp:revision>
  <dcterms:created xsi:type="dcterms:W3CDTF">2021-01-16T12:22:37Z</dcterms:created>
  <dcterms:modified xsi:type="dcterms:W3CDTF">2021-01-16T17:20:48Z</dcterms:modified>
</cp:coreProperties>
</file>