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82" r:id="rId3"/>
    <p:sldId id="321" r:id="rId4"/>
    <p:sldId id="367" r:id="rId5"/>
    <p:sldId id="368" r:id="rId6"/>
    <p:sldId id="369" r:id="rId7"/>
    <p:sldId id="33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DC8996-6596-0449-9142-36FA6D7FD6C2}" v="10" dt="2021-02-01T22:11:21.8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BDDC8996-6596-0449-9142-36FA6D7FD6C2}"/>
    <pc:docChg chg="modSld">
      <pc:chgData name="Vanessa Laws" userId="S::vanessa.laws@bramhopeprimaryschool.co.uk::ffd8d519-c878-4d94-89d7-97e24b34969f" providerId="AD" clId="Web-{BDDC8996-6596-0449-9142-36FA6D7FD6C2}" dt="2021-02-01T22:11:21.856" v="4" actId="20577"/>
      <pc:docMkLst>
        <pc:docMk/>
      </pc:docMkLst>
      <pc:sldChg chg="modSp">
        <pc:chgData name="Vanessa Laws" userId="S::vanessa.laws@bramhopeprimaryschool.co.uk::ffd8d519-c878-4d94-89d7-97e24b34969f" providerId="AD" clId="Web-{BDDC8996-6596-0449-9142-36FA6D7FD6C2}" dt="2021-02-01T22:10:55.309" v="2" actId="20577"/>
        <pc:sldMkLst>
          <pc:docMk/>
          <pc:sldMk cId="3863086319" sldId="368"/>
        </pc:sldMkLst>
        <pc:spChg chg="mod">
          <ac:chgData name="Vanessa Laws" userId="S::vanessa.laws@bramhopeprimaryschool.co.uk::ffd8d519-c878-4d94-89d7-97e24b34969f" providerId="AD" clId="Web-{BDDC8996-6596-0449-9142-36FA6D7FD6C2}" dt="2021-02-01T22:10:55.309" v="2" actId="20577"/>
          <ac:spMkLst>
            <pc:docMk/>
            <pc:sldMk cId="3863086319" sldId="368"/>
            <ac:spMk id="3" creationId="{08904002-4C78-4B70-9483-8F54011BDE59}"/>
          </ac:spMkLst>
        </pc:spChg>
      </pc:sldChg>
      <pc:sldChg chg="modSp">
        <pc:chgData name="Vanessa Laws" userId="S::vanessa.laws@bramhopeprimaryschool.co.uk::ffd8d519-c878-4d94-89d7-97e24b34969f" providerId="AD" clId="Web-{BDDC8996-6596-0449-9142-36FA6D7FD6C2}" dt="2021-02-01T22:11:21.856" v="4" actId="20577"/>
        <pc:sldMkLst>
          <pc:docMk/>
          <pc:sldMk cId="1431166569" sldId="369"/>
        </pc:sldMkLst>
        <pc:spChg chg="mod">
          <ac:chgData name="Vanessa Laws" userId="S::vanessa.laws@bramhopeprimaryschool.co.uk::ffd8d519-c878-4d94-89d7-97e24b34969f" providerId="AD" clId="Web-{BDDC8996-6596-0449-9142-36FA6D7FD6C2}" dt="2021-02-01T22:11:21.856" v="4" actId="20577"/>
          <ac:spMkLst>
            <pc:docMk/>
            <pc:sldMk cId="1431166569" sldId="369"/>
            <ac:spMk id="7" creationId="{DCC46707-B7D5-4EE7-AA59-62919A2CB33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7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62177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79124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2269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14384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5442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24611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04778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07575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14248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8705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33843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Twenty-three</a:t>
            </a:r>
          </a:p>
        </p:txBody>
      </p:sp>
    </p:spTree>
    <p:extLst>
      <p:ext uri="{BB962C8B-B14F-4D97-AF65-F5344CB8AC3E}">
        <p14:creationId xmlns:p14="http://schemas.microsoft.com/office/powerpoint/2010/main" val="1668782201"/>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3"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15362" name="Picture 2" descr="ᐈ Cartoon microphones stock images, Royalty Free microphone cartoon  pictures | download on Depositphotos®">
            <a:extLst>
              <a:ext uri="{FF2B5EF4-FFF2-40B4-BE49-F238E27FC236}">
                <a16:creationId xmlns:a16="http://schemas.microsoft.com/office/drawing/2014/main" id="{8D6319A5-541D-40AA-A40A-A7EF92C39C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56" r="4504" b="-2"/>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7"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a:xfrm>
            <a:off x="6846137" y="727626"/>
            <a:ext cx="4602152" cy="1718225"/>
          </a:xfrm>
        </p:spPr>
        <p:txBody>
          <a:bodyPr>
            <a:normAutofit/>
          </a:bodyPr>
          <a:lstStyle/>
          <a:p>
            <a:r>
              <a:rPr lang="en-GB" sz="3400"/>
              <a:t>LC: Can I </a:t>
            </a:r>
            <a:r>
              <a:rPr lang="en-US" sz="3400"/>
              <a:t>collect quotes from witnesses and family members</a:t>
            </a:r>
            <a:r>
              <a:rPr lang="en-GB" sz="3400"/>
              <a:t>?</a:t>
            </a:r>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a:xfrm>
            <a:off x="6846137" y="2538919"/>
            <a:ext cx="4602152" cy="3557805"/>
          </a:xfrm>
        </p:spPr>
        <p:txBody>
          <a:bodyPr>
            <a:normAutofit/>
          </a:bodyPr>
          <a:lstStyle/>
          <a:p>
            <a:pPr marL="0" indent="0">
              <a:buNone/>
            </a:pPr>
            <a:r>
              <a:rPr lang="en-GB" dirty="0"/>
              <a:t>Toolkit</a:t>
            </a:r>
          </a:p>
        </p:txBody>
      </p:sp>
    </p:spTree>
    <p:extLst>
      <p:ext uri="{BB962C8B-B14F-4D97-AF65-F5344CB8AC3E}">
        <p14:creationId xmlns:p14="http://schemas.microsoft.com/office/powerpoint/2010/main" val="1564677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8B4C50-F708-4DFE-BF95-6044C92A6877}"/>
              </a:ext>
            </a:extLst>
          </p:cNvPr>
          <p:cNvSpPr>
            <a:spLocks noGrp="1"/>
          </p:cNvSpPr>
          <p:nvPr>
            <p:ph type="title"/>
          </p:nvPr>
        </p:nvSpPr>
        <p:spPr>
          <a:xfrm>
            <a:off x="6579451" y="1783079"/>
            <a:ext cx="4957553" cy="1645920"/>
          </a:xfrm>
        </p:spPr>
        <p:txBody>
          <a:bodyPr>
            <a:normAutofit fontScale="90000"/>
          </a:bodyPr>
          <a:lstStyle/>
          <a:p>
            <a:r>
              <a:rPr lang="en-US" dirty="0"/>
              <a:t>Who may have provided each of the quotes (which of the people involved in the survival story) and how each quote might finish.</a:t>
            </a:r>
            <a:endParaRPr lang="en-GB" dirty="0"/>
          </a:p>
        </p:txBody>
      </p:sp>
      <p:sp>
        <p:nvSpPr>
          <p:cNvPr id="12" name="Rectangle 11">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4" name="Rectangle 13">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6" name="Picture 5">
            <a:extLst>
              <a:ext uri="{FF2B5EF4-FFF2-40B4-BE49-F238E27FC236}">
                <a16:creationId xmlns:a16="http://schemas.microsoft.com/office/drawing/2014/main" id="{D2E5C681-386A-418A-8E15-25F9882DFF56}"/>
              </a:ext>
            </a:extLst>
          </p:cNvPr>
          <p:cNvPicPr>
            <a:picLocks noChangeAspect="1"/>
          </p:cNvPicPr>
          <p:nvPr/>
        </p:nvPicPr>
        <p:blipFill rotWithShape="1">
          <a:blip r:embed="rId2"/>
          <a:srcRect l="35970" t="17687" r="37168" b="14830"/>
          <a:stretch/>
        </p:blipFill>
        <p:spPr>
          <a:xfrm>
            <a:off x="1628295" y="1004666"/>
            <a:ext cx="3431181" cy="484866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A3C7-6650-42F2-B9C1-4E013BACBE29}"/>
              </a:ext>
            </a:extLst>
          </p:cNvPr>
          <p:cNvSpPr>
            <a:spLocks noGrp="1"/>
          </p:cNvSpPr>
          <p:nvPr>
            <p:ph type="title"/>
          </p:nvPr>
        </p:nvSpPr>
        <p:spPr>
          <a:xfrm>
            <a:off x="1066800" y="905256"/>
            <a:ext cx="10058400" cy="1371600"/>
          </a:xfrm>
        </p:spPr>
        <p:txBody>
          <a:bodyPr>
            <a:normAutofit fontScale="90000"/>
          </a:bodyPr>
          <a:lstStyle/>
          <a:p>
            <a:r>
              <a:rPr lang="en-US" dirty="0"/>
              <a:t>What question do you think could have been asked of the witnesses/family members to elicit these responses?</a:t>
            </a:r>
            <a:br>
              <a:rPr lang="en-GB" dirty="0"/>
            </a:br>
            <a:endParaRPr lang="en-GB" dirty="0"/>
          </a:p>
        </p:txBody>
      </p:sp>
      <p:sp>
        <p:nvSpPr>
          <p:cNvPr id="3" name="Content Placeholder 2">
            <a:extLst>
              <a:ext uri="{FF2B5EF4-FFF2-40B4-BE49-F238E27FC236}">
                <a16:creationId xmlns:a16="http://schemas.microsoft.com/office/drawing/2014/main" id="{58037B16-D1E7-4103-8178-B0B2157B7773}"/>
              </a:ext>
            </a:extLst>
          </p:cNvPr>
          <p:cNvSpPr>
            <a:spLocks noGrp="1"/>
          </p:cNvSpPr>
          <p:nvPr>
            <p:ph idx="1"/>
          </p:nvPr>
        </p:nvSpPr>
        <p:spPr/>
        <p:txBody>
          <a:bodyPr/>
          <a:lstStyle/>
          <a:p>
            <a:pPr marL="0" indent="0">
              <a:buNone/>
            </a:pPr>
            <a:endParaRPr lang="en-GB" dirty="0"/>
          </a:p>
        </p:txBody>
      </p:sp>
      <p:sp>
        <p:nvSpPr>
          <p:cNvPr id="4" name="Cloud 3">
            <a:extLst>
              <a:ext uri="{FF2B5EF4-FFF2-40B4-BE49-F238E27FC236}">
                <a16:creationId xmlns:a16="http://schemas.microsoft.com/office/drawing/2014/main" id="{082431D0-642F-4C80-B027-909180175454}"/>
              </a:ext>
            </a:extLst>
          </p:cNvPr>
          <p:cNvSpPr/>
          <p:nvPr/>
        </p:nvSpPr>
        <p:spPr>
          <a:xfrm>
            <a:off x="1066800" y="3358777"/>
            <a:ext cx="3800475" cy="2024109"/>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
        <p:nvSpPr>
          <p:cNvPr id="5" name="Cloud 4">
            <a:extLst>
              <a:ext uri="{FF2B5EF4-FFF2-40B4-BE49-F238E27FC236}">
                <a16:creationId xmlns:a16="http://schemas.microsoft.com/office/drawing/2014/main" id="{08339DE8-7DCC-4204-A56C-A34E67091307}"/>
              </a:ext>
            </a:extLst>
          </p:cNvPr>
          <p:cNvSpPr/>
          <p:nvPr/>
        </p:nvSpPr>
        <p:spPr>
          <a:xfrm>
            <a:off x="4867275" y="2346722"/>
            <a:ext cx="3800475" cy="2024109"/>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
        <p:nvSpPr>
          <p:cNvPr id="6" name="Cloud 5">
            <a:extLst>
              <a:ext uri="{FF2B5EF4-FFF2-40B4-BE49-F238E27FC236}">
                <a16:creationId xmlns:a16="http://schemas.microsoft.com/office/drawing/2014/main" id="{A8ACCDF2-D16F-4650-9993-5665E970785E}"/>
              </a:ext>
            </a:extLst>
          </p:cNvPr>
          <p:cNvSpPr/>
          <p:nvPr/>
        </p:nvSpPr>
        <p:spPr>
          <a:xfrm>
            <a:off x="7448550" y="4045838"/>
            <a:ext cx="3800475" cy="2024109"/>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2875667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3"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16386" name="Picture 2" descr="Top journalists reveal the best reporting advice they have received -  Columbia Journalism Review">
            <a:extLst>
              <a:ext uri="{FF2B5EF4-FFF2-40B4-BE49-F238E27FC236}">
                <a16:creationId xmlns:a16="http://schemas.microsoft.com/office/drawing/2014/main" id="{934EE7B3-E554-43D7-825A-5AD9D3862F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941" r="39213"/>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7"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606A82D5-FB76-4AB3-9951-49A99BB7E7E3}"/>
              </a:ext>
            </a:extLst>
          </p:cNvPr>
          <p:cNvSpPr>
            <a:spLocks noGrp="1"/>
          </p:cNvSpPr>
          <p:nvPr>
            <p:ph type="title"/>
          </p:nvPr>
        </p:nvSpPr>
        <p:spPr>
          <a:xfrm>
            <a:off x="6374699" y="-97837"/>
            <a:ext cx="4602152" cy="1718225"/>
          </a:xfrm>
        </p:spPr>
        <p:txBody>
          <a:bodyPr>
            <a:normAutofit/>
          </a:bodyPr>
          <a:lstStyle/>
          <a:p>
            <a:r>
              <a:rPr lang="en-GB" dirty="0"/>
              <a:t>Quotes</a:t>
            </a:r>
          </a:p>
        </p:txBody>
      </p:sp>
      <p:sp>
        <p:nvSpPr>
          <p:cNvPr id="3" name="Content Placeholder 2">
            <a:extLst>
              <a:ext uri="{FF2B5EF4-FFF2-40B4-BE49-F238E27FC236}">
                <a16:creationId xmlns:a16="http://schemas.microsoft.com/office/drawing/2014/main" id="{08904002-4C78-4B70-9483-8F54011BDE59}"/>
              </a:ext>
            </a:extLst>
          </p:cNvPr>
          <p:cNvSpPr>
            <a:spLocks noGrp="1"/>
          </p:cNvSpPr>
          <p:nvPr>
            <p:ph idx="1"/>
          </p:nvPr>
        </p:nvSpPr>
        <p:spPr>
          <a:xfrm>
            <a:off x="6602094" y="986629"/>
            <a:ext cx="4602152" cy="3557805"/>
          </a:xfrm>
        </p:spPr>
        <p:txBody>
          <a:bodyPr vert="horz" lIns="91440" tIns="45720" rIns="91440" bIns="45720" rtlCol="0" anchor="t">
            <a:normAutofit/>
          </a:bodyPr>
          <a:lstStyle/>
          <a:p>
            <a:pPr marL="0" indent="0">
              <a:lnSpc>
                <a:spcPct val="100000"/>
              </a:lnSpc>
              <a:buNone/>
            </a:pPr>
            <a:r>
              <a:rPr lang="en-US" sz="1600" dirty="0"/>
              <a:t>In Thursday’s lesson, we will be writing the main body of the newspaper article (a continuation of the headline and orientation written yesterday). </a:t>
            </a:r>
          </a:p>
          <a:p>
            <a:pPr marL="0" indent="0">
              <a:lnSpc>
                <a:spcPct val="100000"/>
              </a:lnSpc>
              <a:buNone/>
            </a:pPr>
            <a:r>
              <a:rPr lang="en-US" sz="1600" dirty="0"/>
              <a:t>You may be including several perspectives within their report (1:mining company; 2:Larry’s bereaved family; 3:Webb’s and Long’s families; 4:escaped miners, 5:scientists/geologists) and therefore we need some quotes to include within the article to represent these views. </a:t>
            </a:r>
          </a:p>
          <a:p>
            <a:pPr marL="0" indent="0">
              <a:lnSpc>
                <a:spcPct val="100000"/>
              </a:lnSpc>
              <a:buNone/>
            </a:pPr>
            <a:endParaRPr lang="en-US" sz="1600" dirty="0"/>
          </a:p>
        </p:txBody>
      </p:sp>
      <p:sp>
        <p:nvSpPr>
          <p:cNvPr id="4" name="Rectangle 3">
            <a:extLst>
              <a:ext uri="{FF2B5EF4-FFF2-40B4-BE49-F238E27FC236}">
                <a16:creationId xmlns:a16="http://schemas.microsoft.com/office/drawing/2014/main" id="{2675E6BD-5A1A-4552-B2FD-B300778C3D88}"/>
              </a:ext>
            </a:extLst>
          </p:cNvPr>
          <p:cNvSpPr/>
          <p:nvPr/>
        </p:nvSpPr>
        <p:spPr>
          <a:xfrm>
            <a:off x="6516641" y="4544434"/>
            <a:ext cx="5259956" cy="18732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A quote is a phrase taken directly from a text or speech.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It’s important to carefully punctuate your quotations, so that the meaning is clear.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3863086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E7092-49AE-432A-9228-BB28443AC3E1}"/>
              </a:ext>
            </a:extLst>
          </p:cNvPr>
          <p:cNvSpPr>
            <a:spLocks noGrp="1"/>
          </p:cNvSpPr>
          <p:nvPr>
            <p:ph type="title"/>
          </p:nvPr>
        </p:nvSpPr>
        <p:spPr>
          <a:xfrm>
            <a:off x="374342" y="0"/>
            <a:ext cx="10058400" cy="1371600"/>
          </a:xfrm>
        </p:spPr>
        <p:txBody>
          <a:bodyPr/>
          <a:lstStyle/>
          <a:p>
            <a:r>
              <a:rPr lang="en-GB" dirty="0"/>
              <a:t>Interviewing</a:t>
            </a:r>
          </a:p>
        </p:txBody>
      </p:sp>
      <p:sp>
        <p:nvSpPr>
          <p:cNvPr id="7" name="Content Placeholder 6">
            <a:extLst>
              <a:ext uri="{FF2B5EF4-FFF2-40B4-BE49-F238E27FC236}">
                <a16:creationId xmlns:a16="http://schemas.microsoft.com/office/drawing/2014/main" id="{DCC46707-B7D5-4EE7-AA59-62919A2CB33C}"/>
              </a:ext>
            </a:extLst>
          </p:cNvPr>
          <p:cNvSpPr>
            <a:spLocks noGrp="1"/>
          </p:cNvSpPr>
          <p:nvPr>
            <p:ph idx="1"/>
          </p:nvPr>
        </p:nvSpPr>
        <p:spPr>
          <a:xfrm>
            <a:off x="374342" y="1144330"/>
            <a:ext cx="5721658" cy="4555133"/>
          </a:xfrm>
        </p:spPr>
        <p:txBody>
          <a:bodyPr vert="horz" lIns="91440" tIns="45720" rIns="91440" bIns="45720" rtlCol="0" anchor="t">
            <a:normAutofit/>
          </a:bodyPr>
          <a:lstStyle/>
          <a:p>
            <a:pPr marL="0" indent="0">
              <a:buNone/>
            </a:pPr>
            <a:r>
              <a:rPr lang="en-US" dirty="0"/>
              <a:t>I want to split the class into different groups if your birthday is January to February group 1, April or May group 2, June or July group 3, August or September group 4, October and December group 5.</a:t>
            </a:r>
          </a:p>
          <a:p>
            <a:pPr marL="0" indent="0">
              <a:buNone/>
            </a:pPr>
            <a:endParaRPr lang="en-US" dirty="0"/>
          </a:p>
          <a:p>
            <a:pPr marL="0" indent="0">
              <a:buNone/>
            </a:pPr>
            <a:r>
              <a:rPr lang="en-US" dirty="0"/>
              <a:t>Your group corresponds to your role.</a:t>
            </a:r>
          </a:p>
          <a:p>
            <a:pPr marL="0" indent="0">
              <a:buNone/>
            </a:pPr>
            <a:r>
              <a:rPr lang="en-US" dirty="0"/>
              <a:t>1:mining company; 2:Larry’s bereaved family; 3:Webb’s and Long’s families; 4:escaped miners, 5:scientists/geologists</a:t>
            </a:r>
          </a:p>
          <a:p>
            <a:pPr marL="0" indent="0">
              <a:buNone/>
            </a:pPr>
            <a:endParaRPr lang="en-US" dirty="0"/>
          </a:p>
          <a:p>
            <a:pPr marL="0" indent="0">
              <a:buNone/>
            </a:pPr>
            <a:r>
              <a:rPr lang="en-US" dirty="0"/>
              <a:t>Ask someone in your home to ask you the questions to the right. We are going to collate your answers on Teams to use as quotes in our news article writing.</a:t>
            </a:r>
            <a:endParaRPr lang="en-GB" dirty="0"/>
          </a:p>
        </p:txBody>
      </p:sp>
      <p:pic>
        <p:nvPicPr>
          <p:cNvPr id="8" name="Content Placeholder 4">
            <a:extLst>
              <a:ext uri="{FF2B5EF4-FFF2-40B4-BE49-F238E27FC236}">
                <a16:creationId xmlns:a16="http://schemas.microsoft.com/office/drawing/2014/main" id="{BFB398E2-7F3F-4A0B-AC8A-B6075C56CB28}"/>
              </a:ext>
            </a:extLst>
          </p:cNvPr>
          <p:cNvPicPr>
            <a:picLocks noChangeAspect="1"/>
          </p:cNvPicPr>
          <p:nvPr/>
        </p:nvPicPr>
        <p:blipFill rotWithShape="1">
          <a:blip r:embed="rId2"/>
          <a:srcRect l="35504" t="21951" r="37093" b="11397"/>
          <a:stretch/>
        </p:blipFill>
        <p:spPr>
          <a:xfrm>
            <a:off x="7273773" y="449252"/>
            <a:ext cx="4411113" cy="6035107"/>
          </a:xfrm>
          <a:prstGeom prst="rect">
            <a:avLst/>
          </a:prstGeom>
        </p:spPr>
      </p:pic>
    </p:spTree>
    <p:extLst>
      <p:ext uri="{BB962C8B-B14F-4D97-AF65-F5344CB8AC3E}">
        <p14:creationId xmlns:p14="http://schemas.microsoft.com/office/powerpoint/2010/main" val="1431166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73"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sp>
        <p:nvSpPr>
          <p:cNvPr id="75"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77"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6D3952F-07F0-4F2C-BDF5-DF411D8FA470}"/>
              </a:ext>
            </a:extLst>
          </p:cNvPr>
          <p:cNvSpPr>
            <a:spLocks noGrp="1"/>
          </p:cNvSpPr>
          <p:nvPr>
            <p:ph type="title"/>
          </p:nvPr>
        </p:nvSpPr>
        <p:spPr>
          <a:xfrm>
            <a:off x="6846137" y="727626"/>
            <a:ext cx="4602152" cy="1718225"/>
          </a:xfrm>
        </p:spPr>
        <p:txBody>
          <a:bodyPr>
            <a:normAutofit/>
          </a:bodyPr>
          <a:lstStyle/>
          <a:p>
            <a:r>
              <a:rPr lang="en-GB" dirty="0"/>
              <a:t>Before moving on</a:t>
            </a:r>
          </a:p>
        </p:txBody>
      </p:sp>
      <p:sp>
        <p:nvSpPr>
          <p:cNvPr id="3" name="Content Placeholder 2">
            <a:extLst>
              <a:ext uri="{FF2B5EF4-FFF2-40B4-BE49-F238E27FC236}">
                <a16:creationId xmlns:a16="http://schemas.microsoft.com/office/drawing/2014/main" id="{CCEAB943-E366-4AEE-81DF-32C6BD9E8A90}"/>
              </a:ext>
            </a:extLst>
          </p:cNvPr>
          <p:cNvSpPr>
            <a:spLocks noGrp="1"/>
          </p:cNvSpPr>
          <p:nvPr>
            <p:ph idx="1"/>
          </p:nvPr>
        </p:nvSpPr>
        <p:spPr>
          <a:xfrm>
            <a:off x="6846137" y="2538919"/>
            <a:ext cx="4602152" cy="3557805"/>
          </a:xfrm>
        </p:spPr>
        <p:txBody>
          <a:bodyPr>
            <a:normAutofit/>
          </a:bodyPr>
          <a:lstStyle/>
          <a:p>
            <a:pPr marL="0" indent="0">
              <a:buNone/>
            </a:pPr>
            <a:r>
              <a:rPr lang="en-GB" dirty="0"/>
              <a:t>Have a look how quotes are introduced in this news article. </a:t>
            </a:r>
          </a:p>
          <a:p>
            <a:pPr marL="0" indent="0">
              <a:buNone/>
            </a:pPr>
            <a:r>
              <a:rPr lang="en-GB" dirty="0"/>
              <a:t>What words has the journalist used?</a:t>
            </a:r>
          </a:p>
        </p:txBody>
      </p:sp>
      <p:pic>
        <p:nvPicPr>
          <p:cNvPr id="9" name="Picture 8">
            <a:extLst>
              <a:ext uri="{FF2B5EF4-FFF2-40B4-BE49-F238E27FC236}">
                <a16:creationId xmlns:a16="http://schemas.microsoft.com/office/drawing/2014/main" id="{6BC24227-3721-4690-AF6E-A527EAC89C3B}"/>
              </a:ext>
            </a:extLst>
          </p:cNvPr>
          <p:cNvPicPr/>
          <p:nvPr/>
        </p:nvPicPr>
        <p:blipFill rotWithShape="1">
          <a:blip r:embed="rId2"/>
          <a:srcRect l="41278" t="17666" r="23370" b="6515"/>
          <a:stretch/>
        </p:blipFill>
        <p:spPr bwMode="auto">
          <a:xfrm>
            <a:off x="278449" y="271478"/>
            <a:ext cx="5539646" cy="633297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193349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8</TotalTime>
  <Words>314</Words>
  <Application>Microsoft Office PowerPoint</Application>
  <PresentationFormat>Widescreen</PresentationFormat>
  <Paragraphs>22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SavonVTI</vt:lpstr>
      <vt:lpstr>Survivors </vt:lpstr>
      <vt:lpstr>LC: Can I collect quotes from witnesses and family members?</vt:lpstr>
      <vt:lpstr>Who may have provided each of the quotes (which of the people involved in the survival story) and how each quote might finish.</vt:lpstr>
      <vt:lpstr>What question do you think could have been asked of the witnesses/family members to elicit these responses? </vt:lpstr>
      <vt:lpstr>Quotes</vt:lpstr>
      <vt:lpstr>Interviewing</vt:lpstr>
      <vt:lpstr>Before moving 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8</cp:revision>
  <dcterms:created xsi:type="dcterms:W3CDTF">2021-01-31T17:49:30Z</dcterms:created>
  <dcterms:modified xsi:type="dcterms:W3CDTF">2021-02-01T22:11:22Z</dcterms:modified>
</cp:coreProperties>
</file>