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4" name="Group 13"/>
          <p:cNvGrpSpPr/>
          <p:nvPr/>
        </p:nvGrpSpPr>
        <p:grpSpPr>
          <a:xfrm>
            <a:off x="-1588" y="0"/>
            <a:ext cx="12193588" cy="6861555"/>
            <a:chOff x="-1588" y="0"/>
            <a:chExt cx="12193588" cy="6861555"/>
          </a:xfrm>
        </p:grpSpPr>
        <p:sp>
          <p:nvSpPr>
            <p:cNvPr id="9" name="Rectangle 8"/>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a:prstGeom prst="rect">
            <a:avLst/>
          </a:prstGeo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tx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rot="5400000">
            <a:off x="10158984" y="1792224"/>
            <a:ext cx="990599" cy="304799"/>
          </a:xfrm>
        </p:spPr>
        <p:txBody>
          <a:bodyPr/>
          <a:lstStyle>
            <a:lvl1pPr algn="l">
              <a:defRPr b="0">
                <a:solidFill>
                  <a:schemeClr val="bg1"/>
                </a:solidFill>
              </a:defRPr>
            </a:lvl1pPr>
          </a:lstStyle>
          <a:p>
            <a:fld id="{E9462EF3-3C4F-43EE-ACEE-D4B806740EA3}" type="datetimeFigureOut">
              <a:rPr lang="en-US" dirty="0"/>
              <a:pPr/>
              <a:t>7/9/2021</a:t>
            </a:fld>
            <a:endParaRPr lang="en-US" dirty="0"/>
          </a:p>
        </p:txBody>
      </p:sp>
      <p:sp>
        <p:nvSpPr>
          <p:cNvPr id="5" name="Footer Placeholder 4"/>
          <p:cNvSpPr>
            <a:spLocks noGrp="1"/>
          </p:cNvSpPr>
          <p:nvPr>
            <p:ph type="ftr" sz="quarter" idx="11"/>
          </p:nvPr>
        </p:nvSpPr>
        <p:spPr>
          <a:xfrm rot="5400000">
            <a:off x="8951976" y="3227832"/>
            <a:ext cx="3867912" cy="310896"/>
          </a:xfrm>
        </p:spPr>
        <p:txBody>
          <a:bodyPr/>
          <a:lstStyle>
            <a:lvl1pPr>
              <a:defRPr sz="1000" b="0">
                <a:solidFill>
                  <a:schemeClr val="bg1"/>
                </a:solidFill>
              </a:defRPr>
            </a:lvl1pPr>
          </a:lstStyle>
          <a:p>
            <a:endParaRPr lang="en-US" dirty="0"/>
          </a:p>
        </p:txBody>
      </p:sp>
      <p:sp>
        <p:nvSpPr>
          <p:cNvPr id="8" name="Rectangle 7"/>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9"/>
            <a:ext cx="8825659" cy="706964"/>
          </a:xfrm>
          <a:prstGeom prst="rect">
            <a:avLst/>
          </a:prstGeom>
        </p:spPr>
        <p:txBody>
          <a:bodyPr anchor="ct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76C0EF2-9919-473B-8215-8616BAF10692}" type="datetimeFigureOut">
              <a:rPr lang="en-US" dirty="0"/>
              <a:t>7/9/2021</a:t>
            </a:fld>
            <a:endParaRPr lang="en-US" dirty="0"/>
          </a:p>
        </p:txBody>
      </p:sp>
      <p:sp>
        <p:nvSpPr>
          <p:cNvPr id="5" name="Footer Placeholder 4"/>
          <p:cNvSpPr>
            <a:spLocks noGrp="1"/>
          </p:cNvSpPr>
          <p:nvPr>
            <p:ph type="ftr" sz="quarter" idx="11"/>
          </p:nvPr>
        </p:nvSpPr>
        <p:spPr/>
        <p:txBody>
          <a:bodyPr/>
          <a:lstStyle>
            <a:lvl1pPr>
              <a:defRPr sz="1000" b="1"/>
            </a:lvl1p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7" name="Group 16"/>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Rectangle 8"/>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9192"/>
            <a:ext cx="4343400" cy="2286000"/>
          </a:xfrm>
          <a:prstGeom prst="rect">
            <a:avLst/>
          </a:prstGeom>
        </p:spPr>
        <p:txBody>
          <a:bodyPr anchor="ctr" anchorCtr="0"/>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4576" y="2679192"/>
            <a:ext cx="3758184" cy="2286000"/>
          </a:xfrm>
        </p:spPr>
        <p:txBody>
          <a:bodyPr anchor="ctr" anchorCtr="0"/>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09472EB-AC54-4713-BFC2-BEB621108C63}" type="datetimeFigureOut">
              <a:rPr lang="en-US" dirty="0"/>
              <a:t>7/9/2021</a:t>
            </a:fld>
            <a:endParaRPr lang="en-US" dirty="0"/>
          </a:p>
        </p:txBody>
      </p:sp>
      <p:sp>
        <p:nvSpPr>
          <p:cNvPr id="5" name="Footer Placeholder 4"/>
          <p:cNvSpPr>
            <a:spLocks noGrp="1"/>
          </p:cNvSpPr>
          <p:nvPr>
            <p:ph type="ftr" sz="quarter" idx="11"/>
          </p:nvPr>
        </p:nvSpPr>
        <p:spPr/>
        <p:txBody>
          <a:bodyPr/>
          <a:lstStyle>
            <a:lvl1pPr>
              <a:defRPr sz="1000" b="1"/>
            </a:lvl1pPr>
          </a:lstStyle>
          <a:p>
            <a:endParaRPr lang="en-US" dirty="0"/>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54953" y="969264"/>
            <a:ext cx="8825659" cy="704088"/>
          </a:xfrm>
          <a:prstGeom prst="rect">
            <a:avLst/>
          </a:prstGeo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8032" cy="341630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76" y="2603500"/>
            <a:ext cx="4828032" cy="34163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9455A0C-791E-4545-B787-F98AD45CD761}" type="datetimeFigureOut">
              <a:rPr lang="en-US" dirty="0"/>
              <a:t>7/9/2021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54954" y="969264"/>
            <a:ext cx="8825659" cy="704088"/>
          </a:xfrm>
          <a:prstGeom prst="rect">
            <a:avLst/>
          </a:prstGeo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6040"/>
            <a:ext cx="482803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54954" y="3198448"/>
            <a:ext cx="4828032" cy="284378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76" y="2606040"/>
            <a:ext cx="482803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08711" y="3187921"/>
            <a:ext cx="4825160" cy="285431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2536B77-F4F4-4427-AC4F-9A623798AD82}" type="datetimeFigureOut">
              <a:rPr lang="en-US" dirty="0"/>
              <a:t>7/9/2021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52144" y="969264"/>
            <a:ext cx="8825659" cy="704088"/>
          </a:xfrm>
          <a:prstGeom prst="rect">
            <a:avLst/>
          </a:prstGeo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8BE790C-34EB-4565-8437-CACF4CDB7822}" type="datetimeFigureOut">
              <a:rPr lang="en-US" dirty="0"/>
              <a:t>7/9/2021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4A4C11-22B8-4A4E-8126-B3AF6B948A8E}" type="datetimeFigureOut">
              <a:rPr lang="en-US" dirty="0"/>
              <a:t>7/9/2021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Rectangle 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8" name="Group 17"/>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3" y="1298448"/>
            <a:ext cx="2793159" cy="1597152"/>
          </a:xfrm>
          <a:prstGeom prst="rect">
            <a:avLst/>
          </a:prstGeo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79008" y="1447800"/>
            <a:ext cx="5195997"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3" y="3129280"/>
            <a:ext cx="2793159" cy="2895599"/>
          </a:xfrm>
        </p:spPr>
        <p:txBody>
          <a:bodyPr/>
          <a:lstStyle>
            <a:lvl1pPr marL="0" indent="0">
              <a:buNone/>
              <a:defRPr sz="14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6ED06B6-C816-4861-964D-15A98395707D}" type="datetimeFigureOut">
              <a:rPr lang="en-US" dirty="0"/>
              <a:t>7/9/2021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8" name="Group 17"/>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a:prstGeom prst="rect">
            <a:avLst/>
          </a:prstGeo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0B1A8AB-EA7C-4B1B-9D73-E2551851FABE}" type="datetimeFigureOut">
              <a:rPr lang="en-US" dirty="0"/>
              <a:t>7/9/2021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17" name="Group 16"/>
          <p:cNvGrpSpPr/>
          <p:nvPr/>
        </p:nvGrpSpPr>
        <p:grpSpPr>
          <a:xfrm>
            <a:off x="-1588" y="0"/>
            <a:ext cx="12193588" cy="6861555"/>
            <a:chOff x="-1588" y="0"/>
            <a:chExt cx="12193588" cy="6861555"/>
          </a:xfrm>
        </p:grpSpPr>
        <p:sp>
          <p:nvSpPr>
            <p:cNvPr id="11" name="Rectangle 10"/>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7" y="4969927"/>
            <a:ext cx="8825657" cy="566738"/>
          </a:xfrm>
          <a:prstGeom prst="rect">
            <a:avLst/>
          </a:prstGeo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bwMode="gray">
          <a:xfrm>
            <a:off x="1154957" y="5536665"/>
            <a:ext cx="8825656" cy="493712"/>
          </a:xfrm>
        </p:spPr>
        <p:txBody>
          <a:bodyPr>
            <a:normAutofit/>
          </a:bodyPr>
          <a:lstStyle>
            <a:lvl1pPr marL="0" indent="0">
              <a:buNone/>
              <a:defRPr sz="12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36343B39-165A-4B68-AA5C-581F5336313C}" type="datetimeFigureOut">
              <a:rPr lang="en-US" dirty="0"/>
              <a:t>7/9/2021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6" name="Group 15"/>
          <p:cNvGrpSpPr/>
          <p:nvPr/>
        </p:nvGrpSpPr>
        <p:grpSpPr>
          <a:xfrm>
            <a:off x="-1588" y="0"/>
            <a:ext cx="12193588" cy="6861555"/>
            <a:chOff x="-1588" y="0"/>
            <a:chExt cx="12193588" cy="6861555"/>
          </a:xfrm>
        </p:grpSpPr>
        <p:sp>
          <p:nvSpPr>
            <p:cNvPr id="10" name="Rectangle 9"/>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0704"/>
            <a:ext cx="8833104" cy="1371600"/>
          </a:xfrm>
          <a:prstGeom prst="rect">
            <a:avLst/>
          </a:prstGeom>
        </p:spPr>
        <p:txBody>
          <a:bodyPr anchor="ctr" anchorCtr="0"/>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2144" y="3547872"/>
            <a:ext cx="8825659" cy="2478024"/>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942C8C57-33F9-4259-AC4F-0E3F5BEC9B94}" type="datetimeFigureOut">
              <a:rPr lang="en-US" dirty="0"/>
              <a:t>7/9/2021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1588" y="0"/>
            <a:ext cx="12193588" cy="6861555"/>
            <a:chOff x="-1588" y="0"/>
            <a:chExt cx="12193588" cy="6861555"/>
          </a:xfrm>
        </p:grpSpPr>
        <p:sp>
          <p:nvSpPr>
            <p:cNvPr id="16" name="Rectangle 15"/>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Oval 17"/>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7"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2" name="TextBox 11"/>
          <p:cNvSpPr txBox="1"/>
          <p:nvPr/>
        </p:nvSpPr>
        <p:spPr bwMode="gray">
          <a:xfrm>
            <a:off x="898295" y="596767"/>
            <a:ext cx="801912" cy="156966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9600" dirty="0">
                <a:solidFill>
                  <a:schemeClr val="tx2">
                    <a:lumMod val="40000"/>
                    <a:lumOff val="60000"/>
                  </a:schemeClr>
                </a:solidFill>
              </a:rPr>
              <a:t>“</a:t>
            </a:r>
          </a:p>
        </p:txBody>
      </p:sp>
      <p:sp>
        <p:nvSpPr>
          <p:cNvPr id="15" name="TextBox 14"/>
          <p:cNvSpPr txBox="1"/>
          <p:nvPr/>
        </p:nvSpPr>
        <p:spPr bwMode="gray">
          <a:xfrm>
            <a:off x="9715063" y="2629300"/>
            <a:ext cx="801912" cy="156966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9600" dirty="0">
                <a:solidFill>
                  <a:schemeClr val="tx2">
                    <a:lumMod val="40000"/>
                    <a:lumOff val="60000"/>
                  </a:schemeClr>
                </a:solidFill>
              </a:rPr>
              <a:t>”</a:t>
            </a:r>
          </a:p>
        </p:txBody>
      </p:sp>
      <p:sp>
        <p:nvSpPr>
          <p:cNvPr id="2" name="Title 1"/>
          <p:cNvSpPr>
            <a:spLocks noGrp="1"/>
          </p:cNvSpPr>
          <p:nvPr>
            <p:ph type="title"/>
          </p:nvPr>
        </p:nvSpPr>
        <p:spPr>
          <a:xfrm>
            <a:off x="1574801" y="980517"/>
            <a:ext cx="8460983" cy="2698249"/>
          </a:xfrm>
          <a:prstGeom prst="rect">
            <a:avLst/>
          </a:prstGeom>
        </p:spPr>
        <p:txBody>
          <a:bodyPr anchor="ctr" anchorCtr="0"/>
          <a:lstStyle>
            <a:lvl1pPr>
              <a:defRPr sz="4000"/>
            </a:lvl1pPr>
          </a:lstStyle>
          <a:p>
            <a:r>
              <a:rPr lang="en-US" smtClean="0"/>
              <a:t>Click to edit Master title style</a:t>
            </a:r>
            <a:endParaRPr lang="en-US" dirty="0"/>
          </a:p>
        </p:txBody>
      </p:sp>
      <p:sp>
        <p:nvSpPr>
          <p:cNvPr id="11" name="Text Placeholder 3"/>
          <p:cNvSpPr>
            <a:spLocks noGrp="1"/>
          </p:cNvSpPr>
          <p:nvPr>
            <p:ph type="body" sz="half" idx="14"/>
          </p:nvPr>
        </p:nvSpPr>
        <p:spPr bwMode="gray">
          <a:xfrm>
            <a:off x="1945945" y="3679987"/>
            <a:ext cx="7725772" cy="342174"/>
          </a:xfrm>
        </p:spPr>
        <p:txBody>
          <a:bodyPr vert="horz" lIns="91440" tIns="45720" rIns="91440" bIns="45720" rtlCol="0" anchor="t">
            <a:normAutofit/>
          </a:bodyPr>
          <a:lstStyle>
            <a:lvl1pPr>
              <a:buNone/>
              <a:defRPr lang="en-US" sz="1400" cap="small" dirty="0">
                <a:solidFill>
                  <a:schemeClr val="tx2">
                    <a:lumMod val="40000"/>
                    <a:lumOff val="60000"/>
                  </a:schemeClr>
                </a:solidFill>
                <a:latin typeface="+mn-lt"/>
              </a:defRPr>
            </a:lvl1pPr>
          </a:lstStyle>
          <a:p>
            <a:pPr marL="0" lvl="0" indent="0">
              <a:buNone/>
            </a:pPr>
            <a:r>
              <a:rPr lang="en-US" smtClean="0"/>
              <a:t>Edit Master text styles</a:t>
            </a:r>
          </a:p>
        </p:txBody>
      </p:sp>
      <p:sp>
        <p:nvSpPr>
          <p:cNvPr id="10" name="Text Placeholder 3"/>
          <p:cNvSpPr>
            <a:spLocks noGrp="1"/>
          </p:cNvSpPr>
          <p:nvPr>
            <p:ph type="body" sz="half" idx="2"/>
          </p:nvPr>
        </p:nvSpPr>
        <p:spPr>
          <a:xfrm>
            <a:off x="1154954" y="5029198"/>
            <a:ext cx="8825659" cy="997858"/>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8748772B-8FA2-401F-A0A1-A59855EDBC3E}" type="datetimeFigureOut">
              <a:rPr lang="en-US" dirty="0"/>
              <a:t>7/9/2021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23" name="Rectangle 2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6" name="Group 15"/>
          <p:cNvGrpSpPr/>
          <p:nvPr/>
        </p:nvGrpSpPr>
        <p:grpSpPr>
          <a:xfrm>
            <a:off x="-1588" y="0"/>
            <a:ext cx="12193588" cy="6861555"/>
            <a:chOff x="-1588" y="0"/>
            <a:chExt cx="12193588" cy="6861555"/>
          </a:xfrm>
        </p:grpSpPr>
        <p:sp>
          <p:nvSpPr>
            <p:cNvPr id="11" name="Rectangle 10"/>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3525"/>
            <a:ext cx="8865623" cy="1819656"/>
          </a:xfrm>
          <a:prstGeom prst="rect">
            <a:avLst/>
          </a:prstGeo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9200"/>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3DD5BDE-5A90-4611-82E9-0FC5746D30C5}" type="datetimeFigureOut">
              <a:rPr lang="en-US" dirty="0"/>
              <a:t>7/9/2021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312916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1154954" y="3179764"/>
            <a:ext cx="3129168"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12721" y="2603500"/>
            <a:ext cx="3145380"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4512721" y="3179764"/>
            <a:ext cx="3145380"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886700" y="2595032"/>
            <a:ext cx="3161029" cy="58473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886700" y="3179764"/>
            <a:ext cx="3161029"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4384991" y="2603500"/>
            <a:ext cx="32564" cy="3423554"/>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5824" y="2603500"/>
            <a:ext cx="0" cy="3423554"/>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1ADDA17D-0BEA-4E76-A7FC-F7C188BC48D1}" type="datetimeFigureOut">
              <a:rPr lang="en-US" dirty="0"/>
              <a:t>7/9/2021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nchor="ctr" anchorCtr="0"/>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5"/>
            <a:ext cx="3050438" cy="576260"/>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1334552" y="2610916"/>
            <a:ext cx="2691242" cy="158409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1154954" y="5109107"/>
            <a:ext cx="3050438"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68865" y="4532842"/>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474846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4568865" y="5109108"/>
            <a:ext cx="3050438" cy="91257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983433" y="4532842"/>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983433" y="5109107"/>
            <a:ext cx="3050438" cy="91794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4384245" y="2603500"/>
            <a:ext cx="1" cy="3461811"/>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7352" y="2603500"/>
            <a:ext cx="0" cy="3461811"/>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6909AC7D-18CA-4236-82B9-D75EB1D66EAE}" type="datetimeFigureOut">
              <a:rPr lang="en-US" dirty="0"/>
              <a:t>7/9/2021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595033"/>
            <a:ext cx="8825659" cy="3424768"/>
          </a:xfrm>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68300E-C023-45CD-A0BE-EDB7A8C6EA8B}" type="datetimeFigureOut">
              <a:rPr lang="en-US" dirty="0"/>
              <a:t>7/9/2021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p:cNvGrpSpPr/>
          <p:nvPr/>
        </p:nvGrpSpPr>
        <p:grpSpPr>
          <a:xfrm>
            <a:off x="-1588" y="0"/>
            <a:ext cx="12193588" cy="6861555"/>
            <a:chOff x="-1588" y="0"/>
            <a:chExt cx="12193588" cy="6861555"/>
          </a:xfrm>
        </p:grpSpPr>
        <p:sp>
          <p:nvSpPr>
            <p:cNvPr id="15" name="Rectangle 14"/>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6"/>
            <a:ext cx="1441567" cy="4748591"/>
          </a:xfrm>
          <a:prstGeom prst="rect">
            <a:avLst/>
          </a:prstGeo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5"/>
            <a:ext cx="6256025" cy="474859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B620EAD-E369-4933-8469-ED7764B56A1B}" type="datetimeFigureOut">
              <a:rPr lang="en-US" dirty="0"/>
              <a:t>7/9/2021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20" name="Rectangle 1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 name="Group 1"/>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19">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4"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7"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30"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2760" y="6391656"/>
            <a:ext cx="990599" cy="304799"/>
          </a:xfrm>
          <a:prstGeom prst="rect">
            <a:avLst/>
          </a:prstGeom>
        </p:spPr>
        <p:txBody>
          <a:bodyPr vert="horz" lIns="91440" tIns="45720" rIns="91440" bIns="45720" rtlCol="0" anchor="ctr" anchorCtr="0"/>
          <a:lstStyle>
            <a:lvl1pPr algn="r">
              <a:defRPr sz="1000" b="1" i="0">
                <a:solidFill>
                  <a:schemeClr val="accent1"/>
                </a:solidFill>
              </a:defRPr>
            </a:lvl1pPr>
          </a:lstStyle>
          <a:p>
            <a:fld id="{90786BE5-D2A3-4BF0-8B30-D7403E61B3DC}" type="datetimeFigureOut">
              <a:rPr lang="en-US" dirty="0"/>
              <a:t>7/9/2021</a:t>
            </a:fld>
            <a:endParaRPr lang="en-US" dirty="0"/>
          </a:p>
        </p:txBody>
      </p:sp>
      <p:sp>
        <p:nvSpPr>
          <p:cNvPr id="5" name="Footer Placeholder 4"/>
          <p:cNvSpPr>
            <a:spLocks noGrp="1"/>
          </p:cNvSpPr>
          <p:nvPr>
            <p:ph type="ftr" sz="quarter" idx="3"/>
          </p:nvPr>
        </p:nvSpPr>
        <p:spPr>
          <a:xfrm>
            <a:off x="557784" y="6391656"/>
            <a:ext cx="3867912" cy="310896"/>
          </a:xfrm>
          <a:prstGeom prst="rect">
            <a:avLst/>
          </a:prstGeom>
        </p:spPr>
        <p:txBody>
          <a:bodyPr vert="horz" lIns="91440" tIns="45720" rIns="91440" bIns="45720" rtlCol="0" anchor="ctr" anchorCtr="0"/>
          <a:lstStyle>
            <a:lvl1pPr algn="l">
              <a:defRPr sz="1000" b="1" i="0">
                <a:solidFill>
                  <a:schemeClr val="accent1"/>
                </a:solidFill>
              </a:defRPr>
            </a:lvl1pPr>
          </a:lstStyle>
          <a:p>
            <a:endParaRPr lang="en-US" dirty="0"/>
          </a:p>
        </p:txBody>
      </p:sp>
      <p:sp>
        <p:nvSpPr>
          <p:cNvPr id="29" name="Rectangle 2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87E8bQrX4Wg&amp;list=TLGGTBJSmbuqrZowOTA3MjAyMQ&amp;t=7s"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bbc.co.uk/bitesize/guides/zgb9kqt/revision/3"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L.C. Can I explain how </a:t>
            </a:r>
            <a:r>
              <a:rPr lang="en-US" dirty="0"/>
              <a:t>are dinosaur fossils formed?</a:t>
            </a:r>
            <a:br>
              <a:rPr lang="en-US" dirty="0"/>
            </a:br>
            <a:endParaRPr lang="en-GB" dirty="0"/>
          </a:p>
        </p:txBody>
      </p:sp>
      <p:sp>
        <p:nvSpPr>
          <p:cNvPr id="3" name="Subtitle 2"/>
          <p:cNvSpPr>
            <a:spLocks noGrp="1"/>
          </p:cNvSpPr>
          <p:nvPr>
            <p:ph type="subTitle" idx="1"/>
          </p:nvPr>
        </p:nvSpPr>
        <p:spPr/>
        <p:txBody>
          <a:bodyPr/>
          <a:lstStyle/>
          <a:p>
            <a:r>
              <a:rPr lang="en-GB" dirty="0" smtClean="0"/>
              <a:t>Toolkit </a:t>
            </a:r>
            <a:endParaRPr lang="en-GB" dirty="0"/>
          </a:p>
        </p:txBody>
      </p:sp>
    </p:spTree>
    <p:extLst>
      <p:ext uri="{BB962C8B-B14F-4D97-AF65-F5344CB8AC3E}">
        <p14:creationId xmlns:p14="http://schemas.microsoft.com/office/powerpoint/2010/main" val="25715148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Fossilisation</a:t>
            </a:r>
            <a:endParaRPr lang="en-GB" dirty="0"/>
          </a:p>
        </p:txBody>
      </p:sp>
      <p:sp>
        <p:nvSpPr>
          <p:cNvPr id="3" name="Content Placeholder 2"/>
          <p:cNvSpPr>
            <a:spLocks noGrp="1"/>
          </p:cNvSpPr>
          <p:nvPr>
            <p:ph idx="1"/>
          </p:nvPr>
        </p:nvSpPr>
        <p:spPr>
          <a:xfrm>
            <a:off x="644434" y="2481943"/>
            <a:ext cx="9336179" cy="3537857"/>
          </a:xfrm>
        </p:spPr>
        <p:txBody>
          <a:bodyPr/>
          <a:lstStyle/>
          <a:p>
            <a:pPr marL="0" indent="0">
              <a:buNone/>
            </a:pPr>
            <a:r>
              <a:rPr lang="en-US" dirty="0"/>
              <a:t>Although dinosaurs lived many millions of years ago, we know that they existed because some of them turned into fossils when they died. Watch our animation to discover how this happened, and explore the process in more detail below</a:t>
            </a:r>
            <a:r>
              <a:rPr lang="en-US" dirty="0" smtClean="0"/>
              <a:t>.</a:t>
            </a:r>
            <a:endParaRPr lang="en-GB" dirty="0"/>
          </a:p>
          <a:p>
            <a:pPr marL="0" indent="0">
              <a:buNone/>
            </a:pPr>
            <a:r>
              <a:rPr lang="en-GB" dirty="0">
                <a:hlinkClick r:id="rId2"/>
              </a:rPr>
              <a:t>https://</a:t>
            </a:r>
            <a:r>
              <a:rPr lang="en-GB" dirty="0" smtClean="0">
                <a:hlinkClick r:id="rId2"/>
              </a:rPr>
              <a:t>www.youtube.com/watch?v=87E8bQrX4Wg&amp;list=TLGGTBJSmbuqrZowOTA3MjAyMQ&amp;t=7s</a:t>
            </a:r>
            <a:endParaRPr lang="en-GB" dirty="0" smtClean="0"/>
          </a:p>
          <a:p>
            <a:pPr marL="0" indent="0">
              <a:buNone/>
            </a:pPr>
            <a:endParaRPr lang="en-GB" dirty="0"/>
          </a:p>
        </p:txBody>
      </p:sp>
    </p:spTree>
    <p:extLst>
      <p:ext uri="{BB962C8B-B14F-4D97-AF65-F5344CB8AC3E}">
        <p14:creationId xmlns:p14="http://schemas.microsoft.com/office/powerpoint/2010/main" val="30479485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2150" y="809897"/>
            <a:ext cx="9118464" cy="870736"/>
          </a:xfrm>
        </p:spPr>
        <p:txBody>
          <a:bodyPr/>
          <a:lstStyle/>
          <a:p>
            <a:r>
              <a:rPr lang="en-US" dirty="0"/>
              <a:t>What is a fossil?</a:t>
            </a:r>
            <a:br>
              <a:rPr lang="en-US" dirty="0"/>
            </a:br>
            <a:endParaRPr lang="en-GB" dirty="0"/>
          </a:p>
        </p:txBody>
      </p:sp>
      <p:sp>
        <p:nvSpPr>
          <p:cNvPr id="3" name="Content Placeholder 2"/>
          <p:cNvSpPr>
            <a:spLocks noGrp="1"/>
          </p:cNvSpPr>
          <p:nvPr>
            <p:ph idx="1"/>
          </p:nvPr>
        </p:nvSpPr>
        <p:spPr>
          <a:xfrm>
            <a:off x="426721" y="2673530"/>
            <a:ext cx="6679474" cy="3346269"/>
          </a:xfrm>
        </p:spPr>
        <p:txBody>
          <a:bodyPr>
            <a:normAutofit lnSpcReduction="10000"/>
          </a:bodyPr>
          <a:lstStyle/>
          <a:p>
            <a:r>
              <a:rPr lang="en-US" dirty="0" smtClean="0"/>
              <a:t>A </a:t>
            </a:r>
            <a:r>
              <a:rPr lang="en-US" dirty="0"/>
              <a:t>fossil is physical evidence of a prehistoric plant or animal. This may be their preserved remains or other traces, such as marks they made in the ground while they were alive.</a:t>
            </a:r>
          </a:p>
          <a:p>
            <a:r>
              <a:rPr lang="en-US" dirty="0" err="1"/>
              <a:t>Fossilised</a:t>
            </a:r>
            <a:r>
              <a:rPr lang="en-US" dirty="0"/>
              <a:t> remains - including fossil bones and teeth - are known as body fossils. </a:t>
            </a:r>
            <a:r>
              <a:rPr lang="en-US" dirty="0" err="1"/>
              <a:t>Fossilised</a:t>
            </a:r>
            <a:r>
              <a:rPr lang="en-US" dirty="0"/>
              <a:t> shells are also body fossils.</a:t>
            </a:r>
          </a:p>
          <a:p>
            <a:r>
              <a:rPr lang="en-US" dirty="0"/>
              <a:t>Other </a:t>
            </a:r>
            <a:r>
              <a:rPr lang="en-US" dirty="0" err="1"/>
              <a:t>fossilised</a:t>
            </a:r>
            <a:r>
              <a:rPr lang="en-US" dirty="0"/>
              <a:t> signs of a plant or animal are called trace fossils. Dinosaur trace fossils include footprints, imprints of their skin or feathers, </a:t>
            </a:r>
            <a:r>
              <a:rPr lang="en-US" dirty="0" smtClean="0"/>
              <a:t>and poo called coprolites. .</a:t>
            </a:r>
            <a:endParaRPr lang="en-GB" dirty="0"/>
          </a:p>
        </p:txBody>
      </p:sp>
      <p:pic>
        <p:nvPicPr>
          <p:cNvPr id="1026" name="Picture 2" descr="Four dinosaur coprolit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4551" y="862147"/>
            <a:ext cx="4306674" cy="285967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aryonyx cla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2217" y="4320124"/>
            <a:ext cx="2928572" cy="19446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36054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Does everything </a:t>
            </a:r>
            <a:r>
              <a:rPr lang="en-US" dirty="0" err="1"/>
              <a:t>fossilise</a:t>
            </a:r>
            <a:r>
              <a:rPr lang="en-US" dirty="0"/>
              <a:t>?</a:t>
            </a:r>
            <a:br>
              <a:rPr lang="en-US" dirty="0"/>
            </a:br>
            <a:endParaRPr lang="en-GB" dirty="0"/>
          </a:p>
        </p:txBody>
      </p:sp>
      <p:sp>
        <p:nvSpPr>
          <p:cNvPr id="3" name="Content Placeholder 2"/>
          <p:cNvSpPr>
            <a:spLocks noGrp="1"/>
          </p:cNvSpPr>
          <p:nvPr>
            <p:ph idx="1"/>
          </p:nvPr>
        </p:nvSpPr>
        <p:spPr>
          <a:xfrm>
            <a:off x="383178" y="2551611"/>
            <a:ext cx="6862353" cy="3468189"/>
          </a:xfrm>
        </p:spPr>
        <p:txBody>
          <a:bodyPr/>
          <a:lstStyle/>
          <a:p>
            <a:r>
              <a:rPr lang="en-US" dirty="0" smtClean="0"/>
              <a:t>Do </a:t>
            </a:r>
            <a:r>
              <a:rPr lang="en-US" dirty="0"/>
              <a:t>all living things turn into a fossil once they die? No! Very few things do. A specific set of circumstances and conditions are needed for </a:t>
            </a:r>
            <a:r>
              <a:rPr lang="en-US" dirty="0" err="1"/>
              <a:t>fossilisation</a:t>
            </a:r>
            <a:r>
              <a:rPr lang="en-US" dirty="0"/>
              <a:t> to occur, so it is actually a very rare event.</a:t>
            </a:r>
          </a:p>
          <a:p>
            <a:r>
              <a:rPr lang="en-US" dirty="0"/>
              <a:t>Most things that die rot away completely, leaving nothing behind.</a:t>
            </a:r>
          </a:p>
          <a:p>
            <a:r>
              <a:rPr lang="en-US" dirty="0"/>
              <a:t>Nearly all fossils we find - around 99% - are from marine animals such as shellfish and sharks. This is because they lived in the sea, where sand or mud could bury their remains quickly after they died.</a:t>
            </a:r>
          </a:p>
          <a:p>
            <a:endParaRPr lang="en-GB" dirty="0"/>
          </a:p>
        </p:txBody>
      </p:sp>
      <p:pic>
        <p:nvPicPr>
          <p:cNvPr id="5" name="Picture 2" descr="Fossil fis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9953" y="1978660"/>
            <a:ext cx="4475444" cy="4041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8023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Fossilisation </a:t>
            </a:r>
            <a:endParaRPr lang="en-GB" dirty="0"/>
          </a:p>
        </p:txBody>
      </p:sp>
      <p:sp>
        <p:nvSpPr>
          <p:cNvPr id="3" name="Content Placeholder 2"/>
          <p:cNvSpPr>
            <a:spLocks noGrp="1"/>
          </p:cNvSpPr>
          <p:nvPr>
            <p:ph idx="1"/>
          </p:nvPr>
        </p:nvSpPr>
        <p:spPr>
          <a:xfrm>
            <a:off x="400594" y="2168434"/>
            <a:ext cx="6191796" cy="4397829"/>
          </a:xfrm>
        </p:spPr>
        <p:txBody>
          <a:bodyPr>
            <a:normAutofit fontScale="77500" lnSpcReduction="20000"/>
          </a:bodyPr>
          <a:lstStyle/>
          <a:p>
            <a:endParaRPr lang="en-US" b="1" u="sng" dirty="0" smtClean="0"/>
          </a:p>
          <a:p>
            <a:r>
              <a:rPr lang="en-US" sz="2200" dirty="0" smtClean="0"/>
              <a:t>Shark teeth are </a:t>
            </a:r>
            <a:r>
              <a:rPr lang="en-US" sz="2200" dirty="0"/>
              <a:t>particularly common </a:t>
            </a:r>
            <a:r>
              <a:rPr lang="en-US" sz="2200" dirty="0" smtClean="0"/>
              <a:t>fossils.</a:t>
            </a:r>
            <a:endParaRPr lang="en-US" sz="2200" dirty="0"/>
          </a:p>
          <a:p>
            <a:r>
              <a:rPr lang="en-US" sz="2200" dirty="0"/>
              <a:t>Once remains are buried under sediment, their decomposition slows down due to a lack of oxygen, giving enough time for </a:t>
            </a:r>
            <a:r>
              <a:rPr lang="en-US" sz="2200" dirty="0" err="1"/>
              <a:t>fossilisation</a:t>
            </a:r>
            <a:r>
              <a:rPr lang="en-US" sz="2200" dirty="0"/>
              <a:t> to occur.</a:t>
            </a:r>
          </a:p>
          <a:p>
            <a:r>
              <a:rPr lang="en-US" sz="2200" dirty="0"/>
              <a:t>But dinosaurs lived on land, so how did they get buried quickly enough for some of them to </a:t>
            </a:r>
            <a:r>
              <a:rPr lang="en-US" sz="2200" dirty="0" err="1"/>
              <a:t>fossilise</a:t>
            </a:r>
            <a:r>
              <a:rPr lang="en-US" sz="2200" dirty="0"/>
              <a:t>?</a:t>
            </a:r>
          </a:p>
          <a:p>
            <a:r>
              <a:rPr lang="en-US" sz="2200" dirty="0" err="1"/>
              <a:t>Dr</a:t>
            </a:r>
            <a:r>
              <a:rPr lang="en-US" sz="2200" dirty="0"/>
              <a:t> David Button, a dinosaur researcher at the Museum, says, 'Most of the dinosaur fossils we find are from animals that were living near to a lake or river</a:t>
            </a:r>
            <a:r>
              <a:rPr lang="en-US" sz="2200" dirty="0" smtClean="0"/>
              <a:t>. 'Some </a:t>
            </a:r>
            <a:r>
              <a:rPr lang="en-US" sz="2200" dirty="0"/>
              <a:t>died shortly before the area flooded and covered their remains in mud and silt. Others were washed into a river by heavy rain.'</a:t>
            </a:r>
          </a:p>
          <a:p>
            <a:r>
              <a:rPr lang="en-US" sz="2200" dirty="0" smtClean="0"/>
              <a:t>David </a:t>
            </a:r>
            <a:r>
              <a:rPr lang="en-US" sz="2200" dirty="0"/>
              <a:t>adds, 'We don't know about many dinosaurs that lived in jungle or mountain environments. Fossils are very unlikely to form in such situations.'</a:t>
            </a:r>
          </a:p>
          <a:p>
            <a:endParaRPr lang="en-GB" sz="2200" dirty="0"/>
          </a:p>
        </p:txBody>
      </p:sp>
      <p:pic>
        <p:nvPicPr>
          <p:cNvPr id="5" name="Picture 2" descr="Shark teeth fossi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23611" y="2455817"/>
            <a:ext cx="4949316" cy="3991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2012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do fossils form?</a:t>
            </a:r>
            <a:br>
              <a:rPr lang="en-US" dirty="0"/>
            </a:br>
            <a:endParaRPr lang="en-GB" dirty="0"/>
          </a:p>
        </p:txBody>
      </p:sp>
      <p:sp>
        <p:nvSpPr>
          <p:cNvPr id="3" name="Content Placeholder 2"/>
          <p:cNvSpPr>
            <a:spLocks noGrp="1"/>
          </p:cNvSpPr>
          <p:nvPr>
            <p:ph idx="1"/>
          </p:nvPr>
        </p:nvSpPr>
        <p:spPr>
          <a:xfrm>
            <a:off x="391887" y="2360023"/>
            <a:ext cx="7968342" cy="4258491"/>
          </a:xfrm>
        </p:spPr>
        <p:txBody>
          <a:bodyPr>
            <a:normAutofit fontScale="77500" lnSpcReduction="20000"/>
          </a:bodyPr>
          <a:lstStyle/>
          <a:p>
            <a:pPr marL="0" indent="0">
              <a:buNone/>
            </a:pPr>
            <a:r>
              <a:rPr lang="en-US" dirty="0" smtClean="0"/>
              <a:t>The </a:t>
            </a:r>
            <a:r>
              <a:rPr lang="en-US" dirty="0"/>
              <a:t>most common way an animal such as a dinosaur </a:t>
            </a:r>
            <a:r>
              <a:rPr lang="en-US" dirty="0" err="1"/>
              <a:t>fossilises</a:t>
            </a:r>
            <a:r>
              <a:rPr lang="en-US" dirty="0"/>
              <a:t> is called petrification. These are the key steps:</a:t>
            </a:r>
          </a:p>
          <a:p>
            <a:pPr marL="0" indent="0">
              <a:buNone/>
            </a:pPr>
            <a:r>
              <a:rPr lang="en-US" dirty="0"/>
              <a:t>1. The animal dies.</a:t>
            </a:r>
          </a:p>
          <a:p>
            <a:pPr marL="0" indent="0">
              <a:buNone/>
            </a:pPr>
            <a:r>
              <a:rPr lang="en-US" dirty="0"/>
              <a:t>2. Soft parts of the animal's body, including skin and muscles, start to rot away. Scavengers may come and eat some of the remains.</a:t>
            </a:r>
          </a:p>
          <a:p>
            <a:pPr marL="0" indent="0">
              <a:buNone/>
            </a:pPr>
            <a:r>
              <a:rPr lang="en-US" dirty="0"/>
              <a:t>3. Before the body disappears completely, it is buried by sediment - usually mud, sand or silt. Often at this point only the bones and teeth remain.</a:t>
            </a:r>
          </a:p>
          <a:p>
            <a:pPr marL="0" indent="0">
              <a:buNone/>
            </a:pPr>
            <a:r>
              <a:rPr lang="en-US" dirty="0"/>
              <a:t>4. Many more layers of sediment build up on top. This puts a lot of weight and pressure onto the layers below, squashing them. Eventually, they </a:t>
            </a:r>
            <a:r>
              <a:rPr lang="en-US" b="1" u="sng" dirty="0">
                <a:hlinkClick r:id="rId2"/>
              </a:rPr>
              <a:t>turn into sedimentary rock</a:t>
            </a:r>
            <a:r>
              <a:rPr lang="en-US" dirty="0"/>
              <a:t>.</a:t>
            </a:r>
          </a:p>
          <a:p>
            <a:pPr marL="0" indent="0">
              <a:buNone/>
            </a:pPr>
            <a:r>
              <a:rPr lang="en-US" dirty="0"/>
              <a:t>5. While this is happening, water seeps into the bones and teeth, turning them to stone as it leaves behind minerals.</a:t>
            </a:r>
          </a:p>
          <a:p>
            <a:pPr marL="0" indent="0">
              <a:buNone/>
            </a:pPr>
            <a:r>
              <a:rPr lang="en-US" dirty="0"/>
              <a:t>This process can take thousands or even millions of years.</a:t>
            </a:r>
          </a:p>
          <a:p>
            <a:pPr marL="0" indent="0">
              <a:buNone/>
            </a:pPr>
            <a:r>
              <a:rPr lang="en-US" dirty="0"/>
              <a:t>David adds, 'The water leaves mineral crystals behind in spaces in the bones. This is why dinosaur fossils often have a sponge- or honeycomb-like texture: the internal bone structure has been preserved.'</a:t>
            </a:r>
          </a:p>
          <a:p>
            <a:pPr marL="0" indent="0">
              <a:buNone/>
            </a:pPr>
            <a:r>
              <a:rPr lang="en-US" dirty="0"/>
              <a:t>Tree fossils, also known as petrified wood, form in the same way. This is why it's possible to count the growth rings of some fossil trees.</a:t>
            </a:r>
          </a:p>
          <a:p>
            <a:endParaRPr lang="en-GB" dirty="0"/>
          </a:p>
        </p:txBody>
      </p:sp>
      <p:pic>
        <p:nvPicPr>
          <p:cNvPr id="4098" name="Picture 2" descr="Petrified tree trun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44997" y="2542903"/>
            <a:ext cx="3394239" cy="40756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45197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Mould and cast fossils</a:t>
            </a:r>
            <a:br>
              <a:rPr lang="en-US" dirty="0"/>
            </a:br>
            <a:endParaRPr lang="en-GB" dirty="0"/>
          </a:p>
        </p:txBody>
      </p:sp>
      <p:sp>
        <p:nvSpPr>
          <p:cNvPr id="3" name="Content Placeholder 2"/>
          <p:cNvSpPr>
            <a:spLocks noGrp="1"/>
          </p:cNvSpPr>
          <p:nvPr>
            <p:ph idx="1"/>
          </p:nvPr>
        </p:nvSpPr>
        <p:spPr>
          <a:xfrm>
            <a:off x="478972" y="2473234"/>
            <a:ext cx="7245532" cy="3520440"/>
          </a:xfrm>
        </p:spPr>
        <p:txBody>
          <a:bodyPr>
            <a:normAutofit fontScale="92500" lnSpcReduction="20000"/>
          </a:bodyPr>
          <a:lstStyle/>
          <a:p>
            <a:r>
              <a:rPr lang="en-US" dirty="0" smtClean="0"/>
              <a:t>Sometimes </a:t>
            </a:r>
            <a:r>
              <a:rPr lang="en-US" dirty="0"/>
              <a:t>ground water dissolves the buried bone or shell, leaving behind a bone- or shell-shaped hole or imprint in the sediment. This is a natural </a:t>
            </a:r>
            <a:r>
              <a:rPr lang="en-US" dirty="0" err="1"/>
              <a:t>mould</a:t>
            </a:r>
            <a:r>
              <a:rPr lang="en-US" dirty="0"/>
              <a:t>.</a:t>
            </a:r>
          </a:p>
          <a:p>
            <a:r>
              <a:rPr lang="en-US" dirty="0"/>
              <a:t>If water rich in minerals fills this space, crystals can form and create a fossil in the shape of the original bone or shell, known as a cast fossil. Or sediment can fill the </a:t>
            </a:r>
            <a:r>
              <a:rPr lang="en-US" dirty="0" err="1"/>
              <a:t>mould</a:t>
            </a:r>
            <a:r>
              <a:rPr lang="en-US" dirty="0"/>
              <a:t> and form a cast fossil.</a:t>
            </a:r>
          </a:p>
          <a:p>
            <a:r>
              <a:rPr lang="en-US" dirty="0"/>
              <a:t>These are the most common ways that marine animals with shells </a:t>
            </a:r>
            <a:r>
              <a:rPr lang="en-US" dirty="0" err="1"/>
              <a:t>fossilise</a:t>
            </a:r>
            <a:r>
              <a:rPr lang="en-US" dirty="0"/>
              <a:t>. This includes ammonites that went extinct at the same time as dinosaurs, as well as shellfish that are more like the limpets, oysters and mussels we can still find living on the beach today. </a:t>
            </a:r>
          </a:p>
          <a:p>
            <a:r>
              <a:rPr lang="en-US" dirty="0"/>
              <a:t>Trace fossils such as footprints form in a similar way. The footprint forms a natural </a:t>
            </a:r>
            <a:r>
              <a:rPr lang="en-US" dirty="0" err="1"/>
              <a:t>mould</a:t>
            </a:r>
            <a:r>
              <a:rPr lang="en-US" dirty="0"/>
              <a:t> and sediment then fills it forming a cast.</a:t>
            </a:r>
          </a:p>
          <a:p>
            <a:endParaRPr lang="en-GB" dirty="0"/>
          </a:p>
        </p:txBody>
      </p:sp>
      <p:pic>
        <p:nvPicPr>
          <p:cNvPr id="5122" name="Picture 2" descr="Bivalve shell fossi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428089" y="2560321"/>
            <a:ext cx="4889822" cy="28247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78728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1777" y="755955"/>
            <a:ext cx="8825659" cy="706964"/>
          </a:xfrm>
        </p:spPr>
        <p:txBody>
          <a:bodyPr/>
          <a:lstStyle/>
          <a:p>
            <a:r>
              <a:rPr lang="en-US" dirty="0" smtClean="0"/>
              <a:t>Why </a:t>
            </a:r>
            <a:r>
              <a:rPr lang="en-US" dirty="0"/>
              <a:t>we can find </a:t>
            </a:r>
            <a:r>
              <a:rPr lang="en-US" dirty="0" smtClean="0"/>
              <a:t>fossils.</a:t>
            </a:r>
            <a:r>
              <a:rPr lang="en-US" dirty="0"/>
              <a:t/>
            </a:r>
            <a:br>
              <a:rPr lang="en-US" dirty="0"/>
            </a:br>
            <a:endParaRPr lang="en-GB" dirty="0"/>
          </a:p>
        </p:txBody>
      </p:sp>
      <p:sp>
        <p:nvSpPr>
          <p:cNvPr id="3" name="Content Placeholder 2"/>
          <p:cNvSpPr>
            <a:spLocks noGrp="1"/>
          </p:cNvSpPr>
          <p:nvPr>
            <p:ph idx="1"/>
          </p:nvPr>
        </p:nvSpPr>
        <p:spPr>
          <a:xfrm>
            <a:off x="357052" y="2220686"/>
            <a:ext cx="6844938" cy="3799114"/>
          </a:xfrm>
        </p:spPr>
        <p:txBody>
          <a:bodyPr>
            <a:noAutofit/>
          </a:bodyPr>
          <a:lstStyle/>
          <a:p>
            <a:pPr marL="0" indent="0">
              <a:buNone/>
            </a:pPr>
            <a:r>
              <a:rPr lang="en-US" sz="1600" dirty="0" smtClean="0"/>
              <a:t>How </a:t>
            </a:r>
            <a:r>
              <a:rPr lang="en-US" sz="1600" dirty="0"/>
              <a:t>do we find fossils when they've been buried under millions of years' worth of rock? It's down to a combination of uplift, weathering and erosion (plus luck).</a:t>
            </a:r>
          </a:p>
          <a:p>
            <a:pPr marL="0" indent="0">
              <a:buNone/>
            </a:pPr>
            <a:r>
              <a:rPr lang="en-US" sz="1600" dirty="0"/>
              <a:t>Earth's surface is broken up into huge, irregularly shaped pieces - tectonic plates - that fit together like a jigsaw. These plates drift around very slowly, driven by heat from within Earth.</a:t>
            </a:r>
          </a:p>
          <a:p>
            <a:pPr marL="0" indent="0">
              <a:buNone/>
            </a:pPr>
            <a:r>
              <a:rPr lang="en-US" sz="1600" dirty="0"/>
              <a:t>In certain parts of the world, these plates will collide. This can force areas of rock together and push them upwards. In the most dramatic instances, such uplift can form mountain ranges. This is why fossils of marine animals can be found at the top of Mount Everest.</a:t>
            </a:r>
            <a:br>
              <a:rPr lang="en-US" sz="1600" dirty="0"/>
            </a:br>
            <a:r>
              <a:rPr lang="en-US" sz="1600" dirty="0"/>
              <a:t/>
            </a:r>
            <a:br>
              <a:rPr lang="en-US" sz="1600" dirty="0"/>
            </a:br>
            <a:r>
              <a:rPr lang="en-US" sz="1600" dirty="0"/>
              <a:t>In places that were once covered by huge, heavy ice sheets that have now melted, rocks also undergo uplift.</a:t>
            </a:r>
          </a:p>
          <a:p>
            <a:pPr marL="0" indent="0">
              <a:buNone/>
            </a:pPr>
            <a:r>
              <a:rPr lang="en-US" sz="1600" dirty="0"/>
              <a:t>Rocks can also be pushed up slowly by new igneous rocks forming underneath them.</a:t>
            </a:r>
          </a:p>
          <a:p>
            <a:pPr marL="0" indent="0">
              <a:buNone/>
            </a:pPr>
            <a:endParaRPr lang="en-GB" sz="1600" dirty="0"/>
          </a:p>
        </p:txBody>
      </p:sp>
      <p:pic>
        <p:nvPicPr>
          <p:cNvPr id="6146" name="Picture 2" descr="Fossil ammoni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2561" y="2142309"/>
            <a:ext cx="4060764" cy="4441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26366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5064" y="973669"/>
            <a:ext cx="9205550" cy="706964"/>
          </a:xfrm>
        </p:spPr>
        <p:txBody>
          <a:bodyPr/>
          <a:lstStyle/>
          <a:p>
            <a:r>
              <a:rPr lang="en-US" dirty="0"/>
              <a:t>Why we can find fossils.</a:t>
            </a:r>
            <a:br>
              <a:rPr lang="en-US" dirty="0"/>
            </a:br>
            <a:endParaRPr lang="en-GB" dirty="0"/>
          </a:p>
        </p:txBody>
      </p:sp>
      <p:sp>
        <p:nvSpPr>
          <p:cNvPr id="3" name="Content Placeholder 2"/>
          <p:cNvSpPr>
            <a:spLocks noGrp="1"/>
          </p:cNvSpPr>
          <p:nvPr>
            <p:ph idx="1"/>
          </p:nvPr>
        </p:nvSpPr>
        <p:spPr>
          <a:xfrm>
            <a:off x="583474" y="2516777"/>
            <a:ext cx="6740435" cy="3503023"/>
          </a:xfrm>
        </p:spPr>
        <p:txBody>
          <a:bodyPr/>
          <a:lstStyle/>
          <a:p>
            <a:r>
              <a:rPr lang="en-US" dirty="0"/>
              <a:t>Uplift is only part of the story. Weathering and erosion from wind, rain, ice, heat and rivers break rocks apart and wash the fragments away.</a:t>
            </a:r>
          </a:p>
          <a:p>
            <a:r>
              <a:rPr lang="en-US" dirty="0"/>
              <a:t>David says, 'It can take millions of years, but gradually fossils become exposed at the surface where we can find them.</a:t>
            </a:r>
          </a:p>
          <a:p>
            <a:r>
              <a:rPr lang="en-US" dirty="0"/>
              <a:t>'Because of how they form, fossils occur in sedimentary rocks. So if you're going fossil hunting, that's where you should look.'</a:t>
            </a:r>
          </a:p>
          <a:p>
            <a:endParaRPr lang="en-GB" dirty="0"/>
          </a:p>
        </p:txBody>
      </p:sp>
      <p:pic>
        <p:nvPicPr>
          <p:cNvPr id="7170" name="Picture 2" descr="Hypsilophodon skul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8709" y="2441878"/>
            <a:ext cx="4088312" cy="2714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81706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 </a:t>
            </a:r>
            <a:endParaRPr lang="en-GB" dirty="0"/>
          </a:p>
        </p:txBody>
      </p:sp>
      <p:sp>
        <p:nvSpPr>
          <p:cNvPr id="3" name="Content Placeholder 2"/>
          <p:cNvSpPr>
            <a:spLocks noGrp="1"/>
          </p:cNvSpPr>
          <p:nvPr>
            <p:ph idx="1"/>
          </p:nvPr>
        </p:nvSpPr>
        <p:spPr>
          <a:xfrm>
            <a:off x="731520" y="2629988"/>
            <a:ext cx="9249093" cy="3389811"/>
          </a:xfrm>
        </p:spPr>
        <p:txBody>
          <a:bodyPr/>
          <a:lstStyle/>
          <a:p>
            <a:pPr marL="0" indent="0">
              <a:buNone/>
            </a:pPr>
            <a:r>
              <a:rPr lang="en-GB" dirty="0" smtClean="0"/>
              <a:t>You are going to explain how fossils are formed. </a:t>
            </a:r>
          </a:p>
          <a:p>
            <a:pPr marL="0" indent="0">
              <a:buNone/>
            </a:pPr>
            <a:r>
              <a:rPr lang="en-GB" dirty="0" smtClean="0"/>
              <a:t>You can use:</a:t>
            </a:r>
          </a:p>
          <a:p>
            <a:pPr>
              <a:buFont typeface="Arial" panose="020B0604020202020204" pitchFamily="34" charset="0"/>
              <a:buChar char="•"/>
            </a:pPr>
            <a:r>
              <a:rPr lang="en-GB" dirty="0" smtClean="0"/>
              <a:t>A double-page spread</a:t>
            </a:r>
          </a:p>
          <a:p>
            <a:pPr>
              <a:buFont typeface="Arial" panose="020B0604020202020204" pitchFamily="34" charset="0"/>
              <a:buChar char="•"/>
            </a:pPr>
            <a:r>
              <a:rPr lang="en-GB" dirty="0" smtClean="0"/>
              <a:t>A timeline</a:t>
            </a:r>
          </a:p>
          <a:p>
            <a:pPr>
              <a:buFont typeface="Arial" panose="020B0604020202020204" pitchFamily="34" charset="0"/>
              <a:buChar char="•"/>
            </a:pPr>
            <a:r>
              <a:rPr lang="en-GB" dirty="0" smtClean="0"/>
              <a:t>Labelled diagrams</a:t>
            </a:r>
            <a:endParaRPr lang="en-GB" dirty="0"/>
          </a:p>
        </p:txBody>
      </p:sp>
    </p:spTree>
    <p:extLst>
      <p:ext uri="{BB962C8B-B14F-4D97-AF65-F5344CB8AC3E}">
        <p14:creationId xmlns:p14="http://schemas.microsoft.com/office/powerpoint/2010/main" val="23694036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FFC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EC7F02AD-9687-440F-A9DF-FAA6F22270D7}"/>
    </a:ext>
  </a:extLst>
</a:theme>
</file>

<file path=docProps/app.xml><?xml version="1.0" encoding="utf-8"?>
<Properties xmlns="http://schemas.openxmlformats.org/officeDocument/2006/extended-properties" xmlns:vt="http://schemas.openxmlformats.org/officeDocument/2006/docPropsVTypes">
  <Template>Ion Boardroom</Template>
  <TotalTime>35</TotalTime>
  <Words>881</Words>
  <Application>Microsoft Office PowerPoint</Application>
  <PresentationFormat>Widescreen</PresentationFormat>
  <Paragraphs>50</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Century Gothic</vt:lpstr>
      <vt:lpstr>Wingdings 3</vt:lpstr>
      <vt:lpstr>Ion Boardroom</vt:lpstr>
      <vt:lpstr>L.C. Can I explain how are dinosaur fossils formed? </vt:lpstr>
      <vt:lpstr>Fossilisation</vt:lpstr>
      <vt:lpstr>What is a fossil? </vt:lpstr>
      <vt:lpstr>Does everything fossilise? </vt:lpstr>
      <vt:lpstr>Fossilisation </vt:lpstr>
      <vt:lpstr>How do fossils form? </vt:lpstr>
      <vt:lpstr>Mould and cast fossils </vt:lpstr>
      <vt:lpstr>Why we can find fossils. </vt:lpstr>
      <vt:lpstr>Why we can find fossils. </vt:lpstr>
      <vt:lpstr>Task </vt:lpstr>
    </vt:vector>
  </TitlesOfParts>
  <Company>Bramhope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 Can I explain how are dinosaur fossils formed?</dc:title>
  <dc:creator>StaffLaws</dc:creator>
  <cp:lastModifiedBy>StaffLaws</cp:lastModifiedBy>
  <cp:revision>3</cp:revision>
  <dcterms:created xsi:type="dcterms:W3CDTF">2021-07-09T14:53:06Z</dcterms:created>
  <dcterms:modified xsi:type="dcterms:W3CDTF">2021-07-09T15:28:42Z</dcterms:modified>
</cp:coreProperties>
</file>