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78" r:id="rId6"/>
    <p:sldId id="275" r:id="rId7"/>
    <p:sldId id="277" r:id="rId8"/>
    <p:sldId id="274" r:id="rId9"/>
    <p:sldId id="26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A7C2ED-6021-D993-93CB-B8EEF09484B5}" v="1884" dt="2021-02-12T13:25:01.189"/>
    <p1510:client id="{ABACF147-8648-A2CC-332D-A1A0D1ABC167}" v="2" dt="2021-02-24T16:28:39.679"/>
    <p1510:client id="{D17554BF-5251-7FB5-7240-0C5973E034AA}" v="1359" dt="2021-02-12T11:56:45.159"/>
    <p1510:client id="{EE9EBA60-AE95-4E10-A27F-F2C55787A423}" v="1069" dt="2021-02-12T11:29:43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54" d="100"/>
          <a:sy n="54" d="100"/>
        </p:scale>
        <p:origin x="96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S::julie.lawson@bramhopeprimaryschool.co.uk::f4fdd5c5-2a5c-4cbb-b41e-960cdf5dabd8" providerId="AD" clId="Web-{ABACF147-8648-A2CC-332D-A1A0D1ABC167}"/>
    <pc:docChg chg="delSld">
      <pc:chgData name="Julie Lawson" userId="S::julie.lawson@bramhopeprimaryschool.co.uk::f4fdd5c5-2a5c-4cbb-b41e-960cdf5dabd8" providerId="AD" clId="Web-{ABACF147-8648-A2CC-332D-A1A0D1ABC167}" dt="2021-02-24T16:28:39.679" v="1"/>
      <pc:docMkLst>
        <pc:docMk/>
      </pc:docMkLst>
      <pc:sldChg chg="del">
        <pc:chgData name="Julie Lawson" userId="S::julie.lawson@bramhopeprimaryschool.co.uk::f4fdd5c5-2a5c-4cbb-b41e-960cdf5dabd8" providerId="AD" clId="Web-{ABACF147-8648-A2CC-332D-A1A0D1ABC167}" dt="2021-02-24T16:28:37.867" v="0"/>
        <pc:sldMkLst>
          <pc:docMk/>
          <pc:sldMk cId="2797651066" sldId="259"/>
        </pc:sldMkLst>
      </pc:sldChg>
      <pc:sldChg chg="del">
        <pc:chgData name="Julie Lawson" userId="S::julie.lawson@bramhopeprimaryschool.co.uk::f4fdd5c5-2a5c-4cbb-b41e-960cdf5dabd8" providerId="AD" clId="Web-{ABACF147-8648-A2CC-332D-A1A0D1ABC167}" dt="2021-02-24T16:28:39.679" v="1"/>
        <pc:sldMkLst>
          <pc:docMk/>
          <pc:sldMk cId="305433526" sldId="27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0EE9DBC0-F588-4F11-BAF9-BFFB46881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cs typeface="Calibri Light"/>
              </a:rPr>
              <a:t>Warm Up – Can you spot the mistakes?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5C8925-2E48-43E9-81E1-2F8167CAC4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5763" y="2279018"/>
            <a:ext cx="6873292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500" dirty="0">
                <a:cs typeface="Calibri"/>
              </a:rPr>
              <a:t>He </a:t>
            </a:r>
            <a:r>
              <a:rPr lang="en-US" sz="3500" dirty="0" err="1">
                <a:cs typeface="Calibri"/>
              </a:rPr>
              <a:t>coul'dnt</a:t>
            </a:r>
            <a:r>
              <a:rPr lang="en-US" sz="3500" dirty="0">
                <a:cs typeface="Calibri"/>
              </a:rPr>
              <a:t> believe his eyes</a:t>
            </a:r>
          </a:p>
          <a:p>
            <a:pPr marL="0" indent="0">
              <a:buNone/>
            </a:pPr>
            <a:r>
              <a:rPr lang="en-US" sz="3500" dirty="0">
                <a:cs typeface="Calibri"/>
              </a:rPr>
              <a:t>He didn't know were she was.</a:t>
            </a:r>
          </a:p>
          <a:p>
            <a:pPr marL="0" indent="0">
              <a:buNone/>
            </a:pPr>
            <a:r>
              <a:rPr lang="en-US" sz="3500" dirty="0">
                <a:cs typeface="Calibri"/>
              </a:rPr>
              <a:t>The journey was long, dangerous, and hard. </a:t>
            </a:r>
          </a:p>
          <a:p>
            <a:pPr marL="0" indent="0">
              <a:buNone/>
            </a:pPr>
            <a:r>
              <a:rPr lang="en-US" sz="3500" dirty="0">
                <a:cs typeface="Calibri"/>
              </a:rPr>
              <a:t>Eventually Nyasha </a:t>
            </a:r>
            <a:r>
              <a:rPr lang="en-US" sz="3500" dirty="0" err="1">
                <a:cs typeface="Calibri"/>
              </a:rPr>
              <a:t>realised</a:t>
            </a:r>
            <a:r>
              <a:rPr lang="en-US" sz="3500" dirty="0">
                <a:cs typeface="Calibri"/>
              </a:rPr>
              <a:t> she was talking to the king.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563733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30"/>
              </a:rPr>
              <a:t>LC: Can I use speech bubbles to show conversation?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91535" y="2915758"/>
            <a:ext cx="6222679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32"/>
              </a:rPr>
              <a:t>Yesterday you wrote a monologue and </a:t>
            </a:r>
            <a:r>
              <a:rPr lang="en-US" dirty="0" err="1">
                <a:latin typeface="32"/>
              </a:rPr>
              <a:t>practised</a:t>
            </a:r>
            <a:r>
              <a:rPr lang="en-US" dirty="0">
                <a:latin typeface="32"/>
              </a:rPr>
              <a:t> using inverted commas.</a:t>
            </a:r>
          </a:p>
          <a:p>
            <a:r>
              <a:rPr lang="en-US" dirty="0">
                <a:latin typeface="32"/>
                <a:cs typeface="Calibri"/>
              </a:rPr>
              <a:t>Today, you will be writing a conversation between 2 characters using speech bubbles.</a:t>
            </a:r>
          </a:p>
          <a:p>
            <a:pPr marL="0" indent="0">
              <a:buNone/>
            </a:pPr>
            <a:endParaRPr lang="en-US" dirty="0">
              <a:latin typeface="32"/>
              <a:cs typeface="Calibri"/>
            </a:endParaRPr>
          </a:p>
          <a:p>
            <a:endParaRPr lang="en-US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972301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22">
            <a:extLst>
              <a:ext uri="{FF2B5EF4-FFF2-40B4-BE49-F238E27FC236}">
                <a16:creationId xmlns:a16="http://schemas.microsoft.com/office/drawing/2014/main" id="{2172A0AC-3DCE-4672-BCAF-28FEF91F6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E6F1C77-EDC9-4C5F-8C1C-62DD46BDA3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431D039B-1016-4EC7-AAE7-E7C97442B6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2220" r="1" b="26913"/>
          <a:stretch/>
        </p:blipFill>
        <p:spPr>
          <a:xfrm>
            <a:off x="20" y="10"/>
            <a:ext cx="583027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6276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u="sng">
                <a:solidFill>
                  <a:srgbClr val="FFFFFF"/>
                </a:solidFill>
              </a:rPr>
              <a:t>Let's read this section together.</a:t>
            </a:r>
            <a:endParaRPr lang="en-US" sz="3700" u="sng" kern="1200">
              <a:solidFill>
                <a:srgbClr val="FFFFFF"/>
              </a:solidFill>
              <a:latin typeface="+mj-lt"/>
              <a:cs typeface="Calibri Light"/>
            </a:endParaRPr>
          </a:p>
        </p:txBody>
      </p:sp>
      <p:pic>
        <p:nvPicPr>
          <p:cNvPr id="22" name="Picture 23" descr="A picture containing text, plant&#10;&#10;Description automatically generated">
            <a:extLst>
              <a:ext uri="{FF2B5EF4-FFF2-40B4-BE49-F238E27FC236}">
                <a16:creationId xmlns:a16="http://schemas.microsoft.com/office/drawing/2014/main" id="{BDCF6BF5-CFBC-4008-B6BE-1CF5AE6080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1305" y="3132"/>
            <a:ext cx="6354870" cy="685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6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27228" y="650635"/>
            <a:ext cx="6222679" cy="600638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32"/>
              </a:rPr>
              <a:t>Nyoka becomes her pet that she can share her </a:t>
            </a:r>
            <a:r>
              <a:rPr lang="en-US" b="1">
                <a:latin typeface="32"/>
              </a:rPr>
              <a:t>worries with him. </a:t>
            </a:r>
            <a:r>
              <a:rPr lang="en-US" b="1" dirty="0">
                <a:latin typeface="32"/>
              </a:rPr>
              <a:t>What do you tell your pets if you are worried?</a:t>
            </a:r>
          </a:p>
          <a:p>
            <a:pPr marL="0" indent="0">
              <a:buNone/>
            </a:pPr>
            <a:endParaRPr lang="en-US" b="1" dirty="0">
              <a:latin typeface="32"/>
            </a:endParaRPr>
          </a:p>
          <a:p>
            <a:pPr marL="0" indent="0">
              <a:buNone/>
            </a:pPr>
            <a:r>
              <a:rPr lang="en-US" b="1">
                <a:latin typeface="32"/>
              </a:rPr>
              <a:t>What might Nyasha tell him?</a:t>
            </a:r>
            <a:endParaRPr lang="en-US" b="1" dirty="0">
              <a:latin typeface="32"/>
            </a:endParaRPr>
          </a:p>
          <a:p>
            <a:pPr marL="0" indent="0">
              <a:buNone/>
            </a:pPr>
            <a:endParaRPr lang="en-US" b="1" dirty="0">
              <a:latin typeface="32"/>
            </a:endParaRPr>
          </a:p>
          <a:p>
            <a:pPr marL="0" indent="0">
              <a:buNone/>
            </a:pPr>
            <a:r>
              <a:rPr lang="en-US" b="1">
                <a:latin typeface="32"/>
              </a:rPr>
              <a:t>Nyasha might tell him about her unkind sister.</a:t>
            </a:r>
            <a:endParaRPr lang="en-US">
              <a:cs typeface="Calibri"/>
            </a:endParaRPr>
          </a:p>
          <a:p>
            <a:pPr marL="0" indent="0">
              <a:buNone/>
            </a:pPr>
            <a:endParaRPr lang="en-US" b="1" dirty="0">
              <a:latin typeface="32"/>
              <a:cs typeface="Calibri"/>
            </a:endParaRPr>
          </a:p>
          <a:p>
            <a:pPr marL="0" indent="0">
              <a:buNone/>
            </a:pPr>
            <a:r>
              <a:rPr lang="en-US" b="1" dirty="0">
                <a:latin typeface="32"/>
                <a:cs typeface="Calibri"/>
              </a:rPr>
              <a:t>Nyoka might tell her how he'd love to be her pet. Perhaps he even might tell her, </a:t>
            </a:r>
            <a:r>
              <a:rPr lang="en-US" b="1">
                <a:latin typeface="32"/>
                <a:cs typeface="Calibri"/>
              </a:rPr>
              <a:t>he has some powers to help.</a:t>
            </a:r>
            <a:endParaRPr lang="en-US" b="1" dirty="0">
              <a:latin typeface="32"/>
              <a:cs typeface="Calibri"/>
            </a:endParaRPr>
          </a:p>
          <a:p>
            <a:pPr marL="0" indent="0">
              <a:buNone/>
            </a:pPr>
            <a:endParaRPr lang="en-US" b="1" dirty="0">
              <a:latin typeface="32"/>
              <a:cs typeface="Calibri"/>
            </a:endParaRPr>
          </a:p>
          <a:p>
            <a:endParaRPr lang="en-US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73812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30"/>
              </a:rPr>
              <a:t>What might it look like in my book?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3155859" cy="327369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565ACD79-27D8-46F1-B041-91EC7681B300}"/>
              </a:ext>
            </a:extLst>
          </p:cNvPr>
          <p:cNvSpPr/>
          <p:nvPr/>
        </p:nvSpPr>
        <p:spPr>
          <a:xfrm>
            <a:off x="7448550" y="1979676"/>
            <a:ext cx="4419600" cy="1905000"/>
          </a:xfrm>
          <a:prstGeom prst="wedgeRoundRectCallou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53C924-9F49-49D6-B3D8-E83A52832299}"/>
              </a:ext>
            </a:extLst>
          </p:cNvPr>
          <p:cNvSpPr txBox="1"/>
          <p:nvPr/>
        </p:nvSpPr>
        <p:spPr>
          <a:xfrm>
            <a:off x="7447115" y="2263166"/>
            <a:ext cx="4429125" cy="11695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500" dirty="0">
                <a:solidFill>
                  <a:schemeClr val="bg1"/>
                </a:solidFill>
              </a:rPr>
              <a:t>You are so precious to </a:t>
            </a:r>
            <a:r>
              <a:rPr lang="en-US" sz="3500">
                <a:solidFill>
                  <a:schemeClr val="bg1"/>
                </a:solidFill>
              </a:rPr>
              <a:t>me and a very kind pet.</a:t>
            </a:r>
            <a:endParaRPr lang="en-US" sz="3500">
              <a:solidFill>
                <a:schemeClr val="bg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E2C052-8132-4714-9A4F-B09577DE09B8}"/>
              </a:ext>
            </a:extLst>
          </p:cNvPr>
          <p:cNvSpPr txBox="1"/>
          <p:nvPr/>
        </p:nvSpPr>
        <p:spPr>
          <a:xfrm>
            <a:off x="7181849" y="3943349"/>
            <a:ext cx="5076825" cy="6309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500">
                <a:solidFill>
                  <a:schemeClr val="bg1"/>
                </a:solidFill>
              </a:rPr>
              <a:t>Nyasha</a:t>
            </a:r>
            <a:endParaRPr lang="en-US" dirty="0">
              <a:cs typeface="Calibri"/>
            </a:endParaRP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0271C2D9-4A40-40A6-81E3-1FC4C604E1EF}"/>
              </a:ext>
            </a:extLst>
          </p:cNvPr>
          <p:cNvSpPr/>
          <p:nvPr/>
        </p:nvSpPr>
        <p:spPr>
          <a:xfrm>
            <a:off x="4867275" y="4494276"/>
            <a:ext cx="4419600" cy="1905000"/>
          </a:xfrm>
          <a:prstGeom prst="wedgeRoundRectCallou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B47136-B53E-4F2B-8E9A-E8A16C01D319}"/>
              </a:ext>
            </a:extLst>
          </p:cNvPr>
          <p:cNvSpPr txBox="1"/>
          <p:nvPr/>
        </p:nvSpPr>
        <p:spPr>
          <a:xfrm>
            <a:off x="5014717" y="4679253"/>
            <a:ext cx="4429125" cy="17081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500">
                <a:solidFill>
                  <a:schemeClr val="bg1"/>
                </a:solidFill>
                <a:ea typeface="+mn-lt"/>
                <a:cs typeface="+mn-lt"/>
              </a:rPr>
              <a:t>I really love to see you.</a:t>
            </a:r>
          </a:p>
          <a:p>
            <a:r>
              <a:rPr lang="en-US" sz="3500">
                <a:solidFill>
                  <a:schemeClr val="bg1"/>
                </a:solidFill>
                <a:cs typeface="Calibri"/>
              </a:rPr>
              <a:t>You are so lovely and kind.</a:t>
            </a:r>
            <a:endParaRPr lang="en-US" sz="3500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4E974F0-5423-43F5-A195-F06078628DF6}"/>
              </a:ext>
            </a:extLst>
          </p:cNvPr>
          <p:cNvSpPr txBox="1"/>
          <p:nvPr/>
        </p:nvSpPr>
        <p:spPr>
          <a:xfrm>
            <a:off x="3048259" y="5832690"/>
            <a:ext cx="5076825" cy="6309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500">
                <a:solidFill>
                  <a:schemeClr val="bg1"/>
                </a:solidFill>
              </a:rPr>
              <a:t>Nyoka</a:t>
            </a: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258012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30"/>
              </a:rPr>
              <a:t>LC: Can I use speech bubbles?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27228" y="2279018"/>
            <a:ext cx="6222679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u="sng">
                <a:latin typeface="32"/>
              </a:rPr>
              <a:t>Toolkit:</a:t>
            </a:r>
            <a:endParaRPr lang="en-US"/>
          </a:p>
          <a:p>
            <a:pPr marL="0" indent="0">
              <a:buNone/>
            </a:pPr>
            <a:br>
              <a:rPr lang="en-US" b="1" dirty="0">
                <a:latin typeface="32"/>
              </a:rPr>
            </a:br>
            <a:r>
              <a:rPr lang="en-US" b="1">
                <a:latin typeface="32"/>
              </a:rPr>
              <a:t>An imginary conversation bteween Nyasha and the snake Nyoka.</a:t>
            </a:r>
            <a:endParaRPr lang="en-US"/>
          </a:p>
          <a:p>
            <a:pPr marL="0" indent="0">
              <a:buNone/>
            </a:pPr>
            <a:r>
              <a:rPr lang="en-US" b="1">
                <a:latin typeface="32"/>
                <a:cs typeface="Calibri"/>
              </a:rPr>
              <a:t>Use speech bubbles.</a:t>
            </a:r>
            <a:endParaRPr lang="en-US" b="1" dirty="0">
              <a:latin typeface="32"/>
              <a:cs typeface="Calibri"/>
            </a:endParaRPr>
          </a:p>
          <a:p>
            <a:pPr marL="0" indent="0">
              <a:buNone/>
            </a:pPr>
            <a:endParaRPr lang="en-US" b="1" dirty="0">
              <a:latin typeface="32"/>
              <a:cs typeface="Calibri"/>
            </a:endParaRPr>
          </a:p>
          <a:p>
            <a:endParaRPr lang="en-US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042186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b7b8f2447db2ed718001c715dc5aefca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47912866ff3c78391e5586bcce9eb1d7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AutoKeyPoints" ma:index="2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C932014-AB53-4982-9C50-A164C6E10E5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5C52FC2-C223-4DEA-AAC6-DDAF19D1D2E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9afcfd7-f6ed-4d7f-977c-eddcb1be5363"/>
    <ds:schemaRef ds:uri="http://purl.org/dc/elements/1.1/"/>
    <ds:schemaRef ds:uri="http://schemas.microsoft.com/office/2006/metadata/properties"/>
    <ds:schemaRef ds:uri="a17d96a2-ef1e-491a-a9ed-81f0bb1fbf8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0C99EA3-5EBD-46AD-A769-806DF9A428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198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Warm Up – Can you spot the mistakes?</vt:lpstr>
      <vt:lpstr>LC: Can I use speech bubbles to show conversation?</vt:lpstr>
      <vt:lpstr>Let's read this section together.</vt:lpstr>
      <vt:lpstr>PowerPoint Presentation</vt:lpstr>
      <vt:lpstr>What might it look like in my book?</vt:lpstr>
      <vt:lpstr>LC: Can I use speech bubbles?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staffhahnel</dc:creator>
  <cp:lastModifiedBy>Charlotte Hahnel</cp:lastModifiedBy>
  <cp:revision>327</cp:revision>
  <dcterms:created xsi:type="dcterms:W3CDTF">2021-02-12T10:36:50Z</dcterms:created>
  <dcterms:modified xsi:type="dcterms:W3CDTF">2021-02-24T16:28:39Z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