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59" r:id="rId6"/>
    <p:sldId id="257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249CBD-8B9F-69F1-CC6C-EA52BAD13C81}" v="5" dt="2020-06-17T19:38:27.246"/>
    <p1510:client id="{DDF8F742-FD7E-A690-A28E-A3620453F059}" v="61" dt="2020-06-17T19:48:16.887"/>
    <p1510:client id="{E9B8852D-CEC0-6D39-C6BB-F6743F8962B8}" v="1704" dt="2020-06-26T06:27:15.1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972" autoAdjust="0"/>
    <p:restoredTop sz="94660"/>
  </p:normalViewPr>
  <p:slideViewPr>
    <p:cSldViewPr snapToGrid="0">
      <p:cViewPr varScale="1">
        <p:scale>
          <a:sx n="60" d="100"/>
          <a:sy n="60" d="100"/>
        </p:scale>
        <p:origin x="-102" y="-11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pPr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ordreference.com/es/translation.asp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>
                <a:ea typeface="+mj-lt"/>
                <a:cs typeface="+mj-lt"/>
              </a:rPr>
              <a:t>Español</a:t>
            </a:r>
          </a:p>
          <a:p>
            <a:endParaRPr lang="en-US" dirty="0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xmlns="" id="{EEC7BBA9-B328-471F-ADB4-8ADE9B743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3758" y="3606688"/>
            <a:ext cx="2743200" cy="119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D0EA1F-CA81-4DBF-9786-FDBE13E51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ea typeface="+mj-lt"/>
                <a:cs typeface="+mj-lt"/>
              </a:rPr>
              <a:t>Mi pueblo, My village</a:t>
            </a:r>
          </a:p>
          <a:p>
            <a:endParaRPr lang="en-US" dirty="0">
              <a:cs typeface="Calibri Light"/>
            </a:endParaRPr>
          </a:p>
        </p:txBody>
      </p:sp>
      <p:pic>
        <p:nvPicPr>
          <p:cNvPr id="4" name="Picture 4" descr="A group of people walking down a street in front of a house&#10;&#10;Description generated with very high confidence">
            <a:extLst>
              <a:ext uri="{FF2B5EF4-FFF2-40B4-BE49-F238E27FC236}">
                <a16:creationId xmlns:a16="http://schemas.microsoft.com/office/drawing/2014/main" xmlns="" id="{C723D9A6-B263-49EE-829A-EF53170A3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316" y="1825625"/>
            <a:ext cx="7907368" cy="4351338"/>
          </a:xfrm>
        </p:spPr>
      </p:pic>
    </p:spTree>
    <p:extLst>
      <p:ext uri="{BB962C8B-B14F-4D97-AF65-F5344CB8AC3E}">
        <p14:creationId xmlns:p14="http://schemas.microsoft.com/office/powerpoint/2010/main" xmlns="" val="4014481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C82C24-AA61-4E29-9DDD-C9DAD11D7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ea typeface="+mj-lt"/>
                <a:cs typeface="+mj-lt"/>
              </a:rPr>
              <a:t>22.6.20 Let’s recap</a:t>
            </a:r>
            <a:endParaRPr lang="en-US" dirty="0"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8FE09EB-86CC-46CC-9D8C-146E76D9DC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3059"/>
            <a:ext cx="10515600" cy="499831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ct val="20000"/>
              </a:spcBef>
              <a:buNone/>
            </a:pPr>
            <a:r>
              <a:rPr lang="en-GB" sz="1800" dirty="0">
                <a:ea typeface="+mn-lt"/>
                <a:cs typeface="+mn-lt"/>
              </a:rPr>
              <a:t>How many of the places ‘en mi pueblo’ can you remember from last week?</a:t>
            </a:r>
            <a:endParaRPr lang="en-US" sz="1800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endParaRPr lang="en-GB" sz="1800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park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café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pharmacy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florist 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medical </a:t>
            </a:r>
            <a:r>
              <a:rPr lang="en-US" sz="1800" dirty="0" err="1">
                <a:ea typeface="+mn-lt"/>
                <a:cs typeface="+mn-lt"/>
              </a:rPr>
              <a:t>centre</a:t>
            </a:r>
            <a:endParaRPr lang="en-US" sz="1800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bakery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newsagent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hairdresser’s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church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school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butcher’s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bank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hospital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sz="1800" dirty="0">
                <a:ea typeface="+mn-lt"/>
                <a:cs typeface="+mn-lt"/>
              </a:rPr>
              <a:t>supermarket</a:t>
            </a:r>
          </a:p>
          <a:p>
            <a:endParaRPr lang="en-US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803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83680B-97A8-4B05-B1CD-76E0AC39F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ea typeface="+mj-lt"/>
                <a:cs typeface="+mj-lt"/>
              </a:rPr>
              <a:t>Mi pueblo, My village</a:t>
            </a:r>
          </a:p>
          <a:p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CCD6E7-3970-4C82-A2BB-D5AB9CC975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park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café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pharmacy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florist 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medical </a:t>
            </a:r>
            <a:r>
              <a:rPr lang="en-US" dirty="0" err="1">
                <a:ea typeface="+mn-lt"/>
                <a:cs typeface="+mn-lt"/>
              </a:rPr>
              <a:t>centre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bakery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newsagent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hairdresser’s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church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school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butcher’s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bank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hospital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dirty="0">
                <a:ea typeface="+mn-lt"/>
                <a:cs typeface="+mn-lt"/>
              </a:rPr>
              <a:t>supermarket</a:t>
            </a:r>
          </a:p>
          <a:p>
            <a:endParaRPr lang="en-US" dirty="0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285336C-AAC9-4AA0-BF0B-2641F488B37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parque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cafetería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farmacia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floristería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centro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médico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panadería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puesto</a:t>
            </a:r>
            <a:r>
              <a:rPr lang="en-GB" dirty="0">
                <a:ea typeface="+mn-lt"/>
                <a:cs typeface="+mn-lt"/>
              </a:rPr>
              <a:t> de </a:t>
            </a:r>
            <a:r>
              <a:rPr lang="en-GB" dirty="0" err="1">
                <a:ea typeface="+mn-lt"/>
                <a:cs typeface="+mn-lt"/>
              </a:rPr>
              <a:t>diarios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peluquería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iglesia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escuela</a:t>
            </a:r>
            <a:r>
              <a:rPr lang="en-GB" dirty="0">
                <a:ea typeface="+mn-lt"/>
                <a:cs typeface="+mn-lt"/>
              </a:rPr>
              <a:t>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carnicería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banco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hopsital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supermercado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972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EF5123-79CE-48D7-9ED1-5925E6132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ea typeface="+mj-lt"/>
                <a:cs typeface="+mj-lt"/>
              </a:rPr>
              <a:t>Mi pueblo, My village</a:t>
            </a:r>
          </a:p>
          <a:p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F0AF3E-6971-479F-A94D-0E48C670DB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Today you are going to draw and label a map of a village and include all the places we have been learning in our vocabulary list.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You can also include 3-5 things that you would like to have in your dream village. It might be a cinema, a football stadium, a gaming studio, a library.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I’ve put some of the Spanish vocabulary on the next slide or you can look words up on Word Reference.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  <a:hlinkClick r:id="rId2"/>
              </a:rPr>
              <a:t>https://www.wordreference.com/es/translation.asp</a:t>
            </a:r>
            <a:endParaRPr lang="en-GB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Colour in your map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6110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BD0047-F02A-4065-A74B-B4DED7EC8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ea typeface="+mj-lt"/>
                <a:cs typeface="+mj-lt"/>
              </a:rPr>
              <a:t>Extra vocabulary</a:t>
            </a:r>
            <a:endParaRPr lang="en-US" dirty="0">
              <a:ea typeface="+mj-lt"/>
              <a:cs typeface="+mj-lt"/>
            </a:endParaRPr>
          </a:p>
          <a:p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78A6D27-9DDE-4FD2-AC27-4CD11F4A003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 fontScale="55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cinema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theatre 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ice cream parlour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water park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football pitch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sweet shop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gaming studio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unicorn shop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library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tennis court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lake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traffic lights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zebra crossing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roller skating rink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ice skating rink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car park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endParaRPr lang="en-GB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7DD1568-6C44-40BA-A3C8-11933845E3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rtlCol="0" anchor="t">
            <a:normAutofit fontScale="55000" lnSpcReduction="2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 cine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teatro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heladería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parque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acuático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 campo de </a:t>
            </a:r>
            <a:r>
              <a:rPr lang="en-GB" dirty="0" err="1">
                <a:ea typeface="+mn-lt"/>
                <a:cs typeface="+mn-lt"/>
              </a:rPr>
              <a:t>juego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caramelería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estudio</a:t>
            </a:r>
            <a:r>
              <a:rPr lang="en-GB" dirty="0">
                <a:ea typeface="+mn-lt"/>
                <a:cs typeface="+mn-lt"/>
              </a:rPr>
              <a:t> de </a:t>
            </a:r>
            <a:r>
              <a:rPr lang="en-GB" dirty="0" err="1">
                <a:ea typeface="+mn-lt"/>
                <a:cs typeface="+mn-lt"/>
              </a:rPr>
              <a:t>videojuegos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 tienda de los </a:t>
            </a:r>
            <a:r>
              <a:rPr lang="en-GB" dirty="0" err="1">
                <a:ea typeface="+mn-lt"/>
                <a:cs typeface="+mn-lt"/>
              </a:rPr>
              <a:t>unicornios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 </a:t>
            </a:r>
            <a:r>
              <a:rPr lang="en-GB" dirty="0" err="1">
                <a:ea typeface="+mn-lt"/>
                <a:cs typeface="+mn-lt"/>
              </a:rPr>
              <a:t>biblioteca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la cancha de </a:t>
            </a:r>
            <a:r>
              <a:rPr lang="en-GB" dirty="0" err="1">
                <a:ea typeface="+mn-lt"/>
                <a:cs typeface="+mn-lt"/>
              </a:rPr>
              <a:t>tenis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lago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semaforo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pase</a:t>
            </a:r>
            <a:r>
              <a:rPr lang="en-GB" dirty="0">
                <a:ea typeface="+mn-lt"/>
                <a:cs typeface="+mn-lt"/>
              </a:rPr>
              <a:t> de </a:t>
            </a:r>
            <a:r>
              <a:rPr lang="en-GB" dirty="0" err="1">
                <a:ea typeface="+mn-lt"/>
                <a:cs typeface="+mn-lt"/>
              </a:rPr>
              <a:t>cebra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pista</a:t>
            </a:r>
            <a:r>
              <a:rPr lang="en-GB" dirty="0">
                <a:ea typeface="+mn-lt"/>
                <a:cs typeface="+mn-lt"/>
              </a:rPr>
              <a:t> de </a:t>
            </a:r>
            <a:r>
              <a:rPr lang="en-GB" dirty="0" err="1">
                <a:ea typeface="+mn-lt"/>
                <a:cs typeface="+mn-lt"/>
              </a:rPr>
              <a:t>patinaje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pista</a:t>
            </a:r>
            <a:r>
              <a:rPr lang="en-GB" dirty="0">
                <a:ea typeface="+mn-lt"/>
                <a:cs typeface="+mn-lt"/>
              </a:rPr>
              <a:t> de </a:t>
            </a:r>
            <a:r>
              <a:rPr lang="en-GB" dirty="0" err="1">
                <a:ea typeface="+mn-lt"/>
                <a:cs typeface="+mn-lt"/>
              </a:rPr>
              <a:t>patinaje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sobre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hielo</a:t>
            </a:r>
          </a:p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GB" dirty="0">
                <a:ea typeface="+mn-lt"/>
                <a:cs typeface="+mn-lt"/>
              </a:rPr>
              <a:t>el </a:t>
            </a:r>
            <a:r>
              <a:rPr lang="en-GB" dirty="0" err="1">
                <a:ea typeface="+mn-lt"/>
                <a:cs typeface="+mn-lt"/>
              </a:rPr>
              <a:t>aparcamiento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8530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73F46DA-9A64-45A6-B203-49D1987B1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29.6.20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B9977A7-A747-4F62-B319-DAF2A7E8AD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Over the next few weeks, you are going to write sentences to describe your village; what it's got, what it hasn't got and where places are.</a:t>
            </a:r>
            <a:endParaRPr lang="en-US"/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9717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C0D440-6415-432C-82FA-85EF626DF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The definite and indefinite article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30F2C3-EF4A-42B4-AC1D-369D6AB03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dirty="0">
                <a:cs typeface="Calibri"/>
              </a:rPr>
              <a:t>So far, the list of places in your village have been written with the definite article 'the' </a:t>
            </a:r>
            <a:r>
              <a:rPr lang="en-US" dirty="0" err="1">
                <a:cs typeface="Calibri"/>
              </a:rPr>
              <a:t>eg</a:t>
            </a:r>
            <a:r>
              <a:rPr lang="en-US" dirty="0">
                <a:cs typeface="Calibri"/>
              </a:rPr>
              <a:t> the bank, the school </a:t>
            </a:r>
            <a:r>
              <a:rPr lang="en-US" dirty="0" err="1">
                <a:cs typeface="Calibri"/>
              </a:rPr>
              <a:t>etc</a:t>
            </a:r>
            <a:r>
              <a:rPr lang="en-US" dirty="0">
                <a:cs typeface="Calibri"/>
              </a:rPr>
              <a:t> using the Spanish el/la </a:t>
            </a:r>
            <a:r>
              <a:rPr lang="en-US" dirty="0" err="1">
                <a:cs typeface="Calibri"/>
              </a:rPr>
              <a:t>ie</a:t>
            </a:r>
            <a:r>
              <a:rPr lang="en-US" dirty="0">
                <a:cs typeface="Calibri"/>
              </a:rPr>
              <a:t>. </a:t>
            </a:r>
            <a:r>
              <a:rPr lang="en-US" b="1" dirty="0">
                <a:cs typeface="Calibri"/>
              </a:rPr>
              <a:t>el</a:t>
            </a:r>
            <a:r>
              <a:rPr lang="en-US" dirty="0">
                <a:cs typeface="Calibri"/>
              </a:rPr>
              <a:t> banc</a:t>
            </a:r>
            <a:r>
              <a:rPr lang="en-US" b="1" dirty="0">
                <a:cs typeface="Calibri"/>
              </a:rPr>
              <a:t>o</a:t>
            </a:r>
            <a:r>
              <a:rPr lang="en-US" dirty="0">
                <a:cs typeface="Calibri"/>
              </a:rPr>
              <a:t>, </a:t>
            </a:r>
            <a:r>
              <a:rPr lang="en-US" b="1" dirty="0">
                <a:cs typeface="Calibri"/>
              </a:rPr>
              <a:t>la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escuel</a:t>
            </a:r>
            <a:r>
              <a:rPr lang="en-US" b="1" dirty="0" err="1">
                <a:cs typeface="Calibri"/>
              </a:rPr>
              <a:t>a</a:t>
            </a:r>
            <a:endParaRPr lang="en-US" b="1" dirty="0">
              <a:cs typeface="Calibri"/>
            </a:endParaRPr>
          </a:p>
          <a:p>
            <a:r>
              <a:rPr lang="en-US" dirty="0">
                <a:cs typeface="Calibri"/>
              </a:rPr>
              <a:t>To write sentences about your village, you will also have to use the indefinite article 'a' </a:t>
            </a:r>
            <a:r>
              <a:rPr lang="en-US" dirty="0" err="1">
                <a:cs typeface="Calibri"/>
              </a:rPr>
              <a:t>eg</a:t>
            </a:r>
            <a:r>
              <a:rPr lang="en-US" dirty="0">
                <a:cs typeface="Calibri" panose="020F0502020204030204"/>
              </a:rPr>
              <a:t> a bank, a school</a:t>
            </a:r>
          </a:p>
          <a:p>
            <a:r>
              <a:rPr lang="en-US" dirty="0">
                <a:cs typeface="Calibri" panose="020F0502020204030204"/>
              </a:rPr>
              <a:t>The Spanish for 'a' is un/una </a:t>
            </a:r>
            <a:r>
              <a:rPr lang="en-US" dirty="0" err="1">
                <a:cs typeface="Calibri" panose="020F0502020204030204"/>
              </a:rPr>
              <a:t>eg</a:t>
            </a:r>
            <a:r>
              <a:rPr lang="en-US" dirty="0">
                <a:cs typeface="Calibri" panose="020F0502020204030204"/>
              </a:rPr>
              <a:t> </a:t>
            </a:r>
            <a:r>
              <a:rPr lang="en-US" b="1" dirty="0">
                <a:cs typeface="Calibri" panose="020F0502020204030204"/>
              </a:rPr>
              <a:t>un</a:t>
            </a:r>
            <a:r>
              <a:rPr lang="en-US" dirty="0">
                <a:cs typeface="Calibri" panose="020F0502020204030204"/>
              </a:rPr>
              <a:t> banc</a:t>
            </a:r>
            <a:r>
              <a:rPr lang="en-US" b="1" dirty="0">
                <a:cs typeface="Calibri" panose="020F0502020204030204"/>
              </a:rPr>
              <a:t>o</a:t>
            </a:r>
            <a:r>
              <a:rPr lang="en-US" dirty="0">
                <a:cs typeface="Calibri" panose="020F0502020204030204"/>
              </a:rPr>
              <a:t>, </a:t>
            </a:r>
            <a:r>
              <a:rPr lang="en-US" b="1" dirty="0">
                <a:cs typeface="Calibri" panose="020F0502020204030204"/>
              </a:rPr>
              <a:t>una</a:t>
            </a:r>
            <a:r>
              <a:rPr lang="en-US" dirty="0">
                <a:cs typeface="Calibri" panose="020F0502020204030204"/>
              </a:rPr>
              <a:t> </a:t>
            </a:r>
            <a:r>
              <a:rPr lang="en-US" dirty="0" err="1">
                <a:cs typeface="Calibri" panose="020F0502020204030204"/>
              </a:rPr>
              <a:t>escuel</a:t>
            </a:r>
            <a:r>
              <a:rPr lang="en-US" b="1" dirty="0" err="1">
                <a:cs typeface="Calibri" panose="020F0502020204030204"/>
              </a:rPr>
              <a:t>a</a:t>
            </a:r>
            <a:endParaRPr lang="en-US" b="1" dirty="0">
              <a:cs typeface="Calibri" panose="020F0502020204030204"/>
            </a:endParaRPr>
          </a:p>
          <a:p>
            <a:r>
              <a:rPr lang="en-US" dirty="0">
                <a:cs typeface="Calibri" panose="020F0502020204030204"/>
              </a:rPr>
              <a:t>Remember 'el' is used for masculine (boy) words and 'la' is used for feminine (girl) words</a:t>
            </a:r>
          </a:p>
          <a:p>
            <a:r>
              <a:rPr lang="en-US" dirty="0">
                <a:cs typeface="Calibri" panose="020F0502020204030204"/>
              </a:rPr>
              <a:t>So, 'un' is used for masculine words and 'una' is used for feminine words</a:t>
            </a:r>
          </a:p>
          <a:p>
            <a:r>
              <a:rPr lang="en-US">
                <a:cs typeface="Calibri" panose="020F0502020204030204"/>
              </a:rPr>
              <a:t>2 tasks this week</a:t>
            </a:r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3197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3EEE22-8640-4D1E-BF33-06C7A0222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Task 1 – all year groups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7471E2-3F90-4F6F-AA5D-0F4A4A8EC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Choose 10 words from your list and change the definite article of el/la to the indefinite article of un/una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Hint: where you have used el, you should change it to un and where you have used la, you should change it to una</a:t>
            </a:r>
          </a:p>
        </p:txBody>
      </p:sp>
    </p:spTree>
    <p:extLst>
      <p:ext uri="{BB962C8B-B14F-4D97-AF65-F5344CB8AC3E}">
        <p14:creationId xmlns:p14="http://schemas.microsoft.com/office/powerpoint/2010/main" xmlns="" val="646228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986F48-C068-4227-A891-FB6345551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Task 2 – all year groups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36D88F-AE3A-4329-AF2E-FF92E1971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cs typeface="Calibri"/>
              </a:rPr>
              <a:t>In preparation for next week's task, start to think about how you would say and write a sentence for what is in your village using the indefinite article 'un/una'. </a:t>
            </a:r>
            <a:r>
              <a:rPr lang="en-US" dirty="0" err="1">
                <a:cs typeface="Calibri"/>
              </a:rPr>
              <a:t>Eg.</a:t>
            </a:r>
            <a:r>
              <a:rPr lang="en-US" dirty="0">
                <a:cs typeface="Calibri"/>
              </a:rPr>
              <a:t>..</a:t>
            </a:r>
          </a:p>
          <a:p>
            <a:r>
              <a:rPr lang="en-US" dirty="0">
                <a:cs typeface="Calibri"/>
              </a:rPr>
              <a:t>In my village there is </a:t>
            </a:r>
            <a:r>
              <a:rPr lang="en-US" b="1" dirty="0">
                <a:cs typeface="Calibri"/>
              </a:rPr>
              <a:t>a</a:t>
            </a:r>
            <a:r>
              <a:rPr lang="en-US" dirty="0">
                <a:cs typeface="Calibri"/>
              </a:rPr>
              <a:t>...</a:t>
            </a:r>
          </a:p>
          <a:p>
            <a:r>
              <a:rPr lang="en-US" dirty="0">
                <a:cs typeface="Calibri"/>
              </a:rPr>
              <a:t>En mi pueblo hay </a:t>
            </a:r>
            <a:r>
              <a:rPr lang="en-US" b="1" dirty="0">
                <a:cs typeface="Calibri"/>
              </a:rPr>
              <a:t>un/una</a:t>
            </a:r>
            <a:r>
              <a:rPr lang="en-US" dirty="0">
                <a:cs typeface="Calibri"/>
              </a:rPr>
              <a:t>...</a:t>
            </a:r>
          </a:p>
          <a:p>
            <a:r>
              <a:rPr lang="en-US" dirty="0">
                <a:cs typeface="Calibri"/>
              </a:rPr>
              <a:t>Think about and say 5 sentences and we will write about them next week</a:t>
            </a:r>
          </a:p>
          <a:p>
            <a:r>
              <a:rPr lang="en-US" dirty="0">
                <a:cs typeface="Calibri"/>
              </a:rPr>
              <a:t>Year 5/6 - From previous work, think about how you would make these into negative sentences: </a:t>
            </a:r>
          </a:p>
          <a:p>
            <a:r>
              <a:rPr lang="en-US" dirty="0">
                <a:cs typeface="Calibri"/>
              </a:rPr>
              <a:t>In my village, there </a:t>
            </a:r>
            <a:r>
              <a:rPr lang="en-US" b="1" dirty="0">
                <a:cs typeface="Calibri"/>
              </a:rPr>
              <a:t>isn't</a:t>
            </a:r>
            <a:r>
              <a:rPr lang="en-US" dirty="0">
                <a:cs typeface="Calibri"/>
              </a:rPr>
              <a:t> a...</a:t>
            </a:r>
          </a:p>
          <a:p>
            <a:r>
              <a:rPr lang="en-US" dirty="0">
                <a:cs typeface="Calibri"/>
              </a:rPr>
              <a:t>You will have to use the word 'no', where will it go in the sentence?</a:t>
            </a:r>
          </a:p>
        </p:txBody>
      </p:sp>
    </p:spTree>
    <p:extLst>
      <p:ext uri="{BB962C8B-B14F-4D97-AF65-F5344CB8AC3E}">
        <p14:creationId xmlns:p14="http://schemas.microsoft.com/office/powerpoint/2010/main" xmlns="" val="1284683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228</Words>
  <Application>Microsoft Office PowerPoint</Application>
  <PresentationFormat>Custom</PresentationFormat>
  <Paragraphs>109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Español </vt:lpstr>
      <vt:lpstr>Mi pueblo, My village </vt:lpstr>
      <vt:lpstr>22.6.20 Let’s recap </vt:lpstr>
      <vt:lpstr>Mi pueblo, My village </vt:lpstr>
      <vt:lpstr>Mi pueblo, My village </vt:lpstr>
      <vt:lpstr>Extra vocabulary </vt:lpstr>
      <vt:lpstr>29.6.20</vt:lpstr>
      <vt:lpstr>The definite and indefinite article</vt:lpstr>
      <vt:lpstr>Task 1 – all year groups</vt:lpstr>
      <vt:lpstr>Task 2 – all year groups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296</cp:revision>
  <dcterms:created xsi:type="dcterms:W3CDTF">2020-06-17T19:34:10Z</dcterms:created>
  <dcterms:modified xsi:type="dcterms:W3CDTF">2020-06-26T07:24:03Z</dcterms:modified>
</cp:coreProperties>
</file>