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13"/>
  </p:notesMasterIdLst>
  <p:sldIdLst>
    <p:sldId id="299" r:id="rId2"/>
    <p:sldId id="288" r:id="rId3"/>
    <p:sldId id="292" r:id="rId4"/>
    <p:sldId id="300" r:id="rId5"/>
    <p:sldId id="302" r:id="rId6"/>
    <p:sldId id="259" r:id="rId7"/>
    <p:sldId id="303" r:id="rId8"/>
    <p:sldId id="301" r:id="rId9"/>
    <p:sldId id="282" r:id="rId10"/>
    <p:sldId id="258" r:id="rId11"/>
    <p:sldId id="289" r:id="rId12"/>
  </p:sldIdLst>
  <p:sldSz cx="9144000" cy="6858000" type="screen4x3"/>
  <p:notesSz cx="6858000" cy="9144000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Helvetica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Helvetica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Helvetica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Helvetica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Helvetica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Helvetica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Helvetica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Helvetica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Helvetica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119">
          <p15:clr>
            <a:srgbClr val="A4A3A4"/>
          </p15:clr>
        </p15:guide>
        <p15:guide id="2" pos="93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E5B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5505"/>
    <p:restoredTop sz="95775" autoAdjust="0"/>
  </p:normalViewPr>
  <p:slideViewPr>
    <p:cSldViewPr>
      <p:cViewPr varScale="1">
        <p:scale>
          <a:sx n="68" d="100"/>
          <a:sy n="68" d="100"/>
        </p:scale>
        <p:origin x="396" y="54"/>
      </p:cViewPr>
      <p:guideLst>
        <p:guide orient="horz" pos="119"/>
        <p:guide pos="93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A7EEB17-DF65-4BE5-B2C0-AEAD087EC68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Helvetica" pitchFamily="34" charset="0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A91F2E4-A2C1-4258-90A7-35BBC5091FAB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Helvetica" pitchFamily="34" charset="0"/>
                <a:cs typeface="+mn-cs"/>
              </a:defRPr>
            </a:lvl1pPr>
          </a:lstStyle>
          <a:p>
            <a:pPr>
              <a:defRPr/>
            </a:pPr>
            <a:fld id="{D9965B2D-6189-4966-8E54-E4FB584451F7}" type="datetimeFigureOut">
              <a:rPr lang="en-GB"/>
              <a:pPr>
                <a:defRPr/>
              </a:pPr>
              <a:t>28/05/2020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2779057B-77A3-47FB-A2DE-2A9F5172545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5343EF0A-D958-472D-849C-92195C41E17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0360AF6-1DBB-4394-BFC3-62D3C084AAC4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Helvetica" pitchFamily="34" charset="0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C1BB17D-596A-4332-B064-CC5AC76C766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Helvetica" pitchFamily="2" charset="0"/>
              </a:defRPr>
            </a:lvl1pPr>
          </a:lstStyle>
          <a:p>
            <a:pPr>
              <a:defRPr/>
            </a:pPr>
            <a:fld id="{2C2FF8B9-3C05-42EF-B9A3-6C100ADF95E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Slide Image Placeholder 1">
            <a:extLst>
              <a:ext uri="{FF2B5EF4-FFF2-40B4-BE49-F238E27FC236}">
                <a16:creationId xmlns:a16="http://schemas.microsoft.com/office/drawing/2014/main" id="{BC0D4583-8334-4379-ACEB-DC4AD20A0E33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4" name="Notes Placeholder 2">
            <a:extLst>
              <a:ext uri="{FF2B5EF4-FFF2-40B4-BE49-F238E27FC236}">
                <a16:creationId xmlns:a16="http://schemas.microsoft.com/office/drawing/2014/main" id="{C8161949-9C91-4580-A8E2-74D6E42BDBB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13315" name="Slide Number Placeholder 3">
            <a:extLst>
              <a:ext uri="{FF2B5EF4-FFF2-40B4-BE49-F238E27FC236}">
                <a16:creationId xmlns:a16="http://schemas.microsoft.com/office/drawing/2014/main" id="{B91C003D-6879-463C-8D2B-A24F2D3DA4C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D3B0D1A-29CD-492D-A3E5-03284B4AE142}" type="slidenum">
              <a:rPr lang="en-GB" altLang="en-US" smtClean="0">
                <a:latin typeface="Helvetica" panose="020B0604020202020204" pitchFamily="34" charset="0"/>
              </a:rPr>
              <a:pPr>
                <a:spcBef>
                  <a:spcPct val="0"/>
                </a:spcBef>
              </a:pPr>
              <a:t>1</a:t>
            </a:fld>
            <a:endParaRPr lang="en-GB" altLang="en-US">
              <a:latin typeface="Helvetica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Slide Image Placeholder 1">
            <a:extLst>
              <a:ext uri="{FF2B5EF4-FFF2-40B4-BE49-F238E27FC236}">
                <a16:creationId xmlns:a16="http://schemas.microsoft.com/office/drawing/2014/main" id="{05DEE882-F429-4486-B7CF-7FE741EAEEE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6" name="Notes Placeholder 2">
            <a:extLst>
              <a:ext uri="{FF2B5EF4-FFF2-40B4-BE49-F238E27FC236}">
                <a16:creationId xmlns:a16="http://schemas.microsoft.com/office/drawing/2014/main" id="{5997B420-2091-4D1A-8620-AFE5D94CFAF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16387" name="Slide Number Placeholder 3">
            <a:extLst>
              <a:ext uri="{FF2B5EF4-FFF2-40B4-BE49-F238E27FC236}">
                <a16:creationId xmlns:a16="http://schemas.microsoft.com/office/drawing/2014/main" id="{71B53539-2303-4308-9380-F0D2A023487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5E9D76C0-4752-4ACE-8C54-3673FD4FFF99}" type="slidenum">
              <a:rPr lang="en-GB" altLang="en-US" smtClean="0">
                <a:latin typeface="Helvetica" panose="020B0604020202020204" pitchFamily="34" charset="0"/>
              </a:rPr>
              <a:pPr>
                <a:spcBef>
                  <a:spcPct val="0"/>
                </a:spcBef>
              </a:pPr>
              <a:t>3</a:t>
            </a:fld>
            <a:endParaRPr lang="en-GB" altLang="en-US">
              <a:latin typeface="Helvetica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Slide Image Placeholder 1">
            <a:extLst>
              <a:ext uri="{FF2B5EF4-FFF2-40B4-BE49-F238E27FC236}">
                <a16:creationId xmlns:a16="http://schemas.microsoft.com/office/drawing/2014/main" id="{35A3E87B-9323-4896-8117-DD479476C8B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2" name="Notes Placeholder 2">
            <a:extLst>
              <a:ext uri="{FF2B5EF4-FFF2-40B4-BE49-F238E27FC236}">
                <a16:creationId xmlns:a16="http://schemas.microsoft.com/office/drawing/2014/main" id="{AEAEA00A-96A1-44CA-9AB2-212CDFBFFAB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20483" name="Slide Number Placeholder 3">
            <a:extLst>
              <a:ext uri="{FF2B5EF4-FFF2-40B4-BE49-F238E27FC236}">
                <a16:creationId xmlns:a16="http://schemas.microsoft.com/office/drawing/2014/main" id="{A7D588F6-976D-4517-8227-5FFCA9FA4BC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Helvetica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Helvetica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Helvetica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Helvetica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Helvetica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  <a:cs typeface="Arial" panose="020B0604020202020204" pitchFamily="34" charset="0"/>
              </a:defRPr>
            </a:lvl9pPr>
          </a:lstStyle>
          <a:p>
            <a:fld id="{6CCDD16C-ABCA-4241-BF0D-0F99221E5C51}" type="slidenum">
              <a:rPr lang="en-GB" altLang="en-US" smtClean="0"/>
              <a:pPr/>
              <a:t>6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Slide Image Placeholder 1">
            <a:extLst>
              <a:ext uri="{FF2B5EF4-FFF2-40B4-BE49-F238E27FC236}">
                <a16:creationId xmlns:a16="http://schemas.microsoft.com/office/drawing/2014/main" id="{D0D35516-EB11-4210-88DB-55C8ED8740C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8" name="Notes Placeholder 2">
            <a:extLst>
              <a:ext uri="{FF2B5EF4-FFF2-40B4-BE49-F238E27FC236}">
                <a16:creationId xmlns:a16="http://schemas.microsoft.com/office/drawing/2014/main" id="{5066C6D5-FAA5-4DF1-94FF-FE4A55B4B87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24579" name="Slide Number Placeholder 3">
            <a:extLst>
              <a:ext uri="{FF2B5EF4-FFF2-40B4-BE49-F238E27FC236}">
                <a16:creationId xmlns:a16="http://schemas.microsoft.com/office/drawing/2014/main" id="{67863C97-E145-4357-9DD6-B4A1B3A563F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ACF5D8EA-742C-41EC-9B96-6DBC85F05434}" type="slidenum">
              <a:rPr lang="en-GB" altLang="en-US" smtClean="0">
                <a:latin typeface="Helvetica" panose="020B0604020202020204" pitchFamily="34" charset="0"/>
              </a:rPr>
              <a:pPr>
                <a:spcBef>
                  <a:spcPct val="0"/>
                </a:spcBef>
              </a:pPr>
              <a:t>9</a:t>
            </a:fld>
            <a:endParaRPr lang="en-GB" altLang="en-US">
              <a:latin typeface="Helvetica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Slide Image Placeholder 1">
            <a:extLst>
              <a:ext uri="{FF2B5EF4-FFF2-40B4-BE49-F238E27FC236}">
                <a16:creationId xmlns:a16="http://schemas.microsoft.com/office/drawing/2014/main" id="{C29E8CA5-DAF4-472C-85D6-5F041C52762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0" name="Notes Placeholder 2">
            <a:extLst>
              <a:ext uri="{FF2B5EF4-FFF2-40B4-BE49-F238E27FC236}">
                <a16:creationId xmlns:a16="http://schemas.microsoft.com/office/drawing/2014/main" id="{6C12B713-6AA6-4F35-A201-6169084A00D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32771" name="Slide Number Placeholder 3">
            <a:extLst>
              <a:ext uri="{FF2B5EF4-FFF2-40B4-BE49-F238E27FC236}">
                <a16:creationId xmlns:a16="http://schemas.microsoft.com/office/drawing/2014/main" id="{D22FF1F6-2FDD-420F-94C6-766F5174054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Helvetica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Helvetica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Helvetica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Helvetica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Helvetica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  <a:cs typeface="Arial" panose="020B0604020202020204" pitchFamily="34" charset="0"/>
              </a:defRPr>
            </a:lvl9pPr>
          </a:lstStyle>
          <a:p>
            <a:fld id="{92A89630-19F0-4211-9768-3C582CCE5B5B}" type="slidenum">
              <a:rPr lang="en-GB" altLang="en-US" smtClean="0"/>
              <a:pPr/>
              <a:t>10</a:t>
            </a:fld>
            <a:endParaRPr lang="en-GB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75656" y="188640"/>
            <a:ext cx="5542334" cy="1542033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GB" dirty="0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6675FF1E-9A95-4B4B-94AA-3B671BA6811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C478B5E5-B883-46A6-9559-991AB24C760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39168018-1B16-411E-B2AB-8D0A1569521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CC9368-2E06-4C77-ADA2-39E6C17EE83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262767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5" descr="rgs">
            <a:extLst>
              <a:ext uri="{FF2B5EF4-FFF2-40B4-BE49-F238E27FC236}">
                <a16:creationId xmlns:a16="http://schemas.microsoft.com/office/drawing/2014/main" id="{F395531B-5E84-445A-987D-F4C405DB3A70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312738"/>
            <a:ext cx="1824038" cy="1316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6375" y="190501"/>
            <a:ext cx="5496272" cy="1438299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40582F1A-75F7-4D45-86D4-CBE7A5D2F1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51A7F6C0-872F-4212-9E42-A32F63988F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A096D998-FB42-4E43-9AE3-D55E74511B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4F2CE9-A0E5-4A0C-B939-E3DA5C80EE9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08050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5" descr="rgs">
            <a:extLst>
              <a:ext uri="{FF2B5EF4-FFF2-40B4-BE49-F238E27FC236}">
                <a16:creationId xmlns:a16="http://schemas.microsoft.com/office/drawing/2014/main" id="{57E23FA6-5C00-4D6F-A305-1783786E25C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312738"/>
            <a:ext cx="1824038" cy="1316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6375" y="190500"/>
            <a:ext cx="5424264" cy="1438300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4000" y="1844825"/>
            <a:ext cx="3429000" cy="417497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05400" y="1844825"/>
            <a:ext cx="3429000" cy="417497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E7CDB068-7EFC-4CC6-B3B9-504F0DC5AB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E9E5F5F6-97E3-400B-B388-D8C072D4B8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1F1DB5EA-D4E0-4A8B-8FA6-4C2F23EAE8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191414-C9A9-4C22-A603-8AA5351A530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159960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5" descr="rgs">
            <a:extLst>
              <a:ext uri="{FF2B5EF4-FFF2-40B4-BE49-F238E27FC236}">
                <a16:creationId xmlns:a16="http://schemas.microsoft.com/office/drawing/2014/main" id="{4FFB6A13-A6E2-4E5F-99FE-415CA4719327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312738"/>
            <a:ext cx="1824038" cy="1316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6375" y="188912"/>
            <a:ext cx="5472608" cy="1439887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72816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12578"/>
            <a:ext cx="4040188" cy="368071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7281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12578"/>
            <a:ext cx="4041775" cy="368071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8" name="Date Placeholder 6">
            <a:extLst>
              <a:ext uri="{FF2B5EF4-FFF2-40B4-BE49-F238E27FC236}">
                <a16:creationId xmlns:a16="http://schemas.microsoft.com/office/drawing/2014/main" id="{E9E4F67B-13D4-421B-AC3C-CBB02AD099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9" name="Footer Placeholder 7">
            <a:extLst>
              <a:ext uri="{FF2B5EF4-FFF2-40B4-BE49-F238E27FC236}">
                <a16:creationId xmlns:a16="http://schemas.microsoft.com/office/drawing/2014/main" id="{A311A7C3-FD72-46C5-A8CF-F2178417FB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" name="Slide Number Placeholder 8">
            <a:extLst>
              <a:ext uri="{FF2B5EF4-FFF2-40B4-BE49-F238E27FC236}">
                <a16:creationId xmlns:a16="http://schemas.microsoft.com/office/drawing/2014/main" id="{91D33771-504A-4A10-91CD-D34ACC73D9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C0366A-513E-4DDC-AB13-ACD9CD0A2AC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711662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5" descr="rgs">
            <a:extLst>
              <a:ext uri="{FF2B5EF4-FFF2-40B4-BE49-F238E27FC236}">
                <a16:creationId xmlns:a16="http://schemas.microsoft.com/office/drawing/2014/main" id="{60C1AF0C-6C4B-4FF7-B176-66E3CE9A2609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312738"/>
            <a:ext cx="1824038" cy="1316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6375" y="206902"/>
            <a:ext cx="5424264" cy="1421898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4" name="Date Placeholder 2">
            <a:extLst>
              <a:ext uri="{FF2B5EF4-FFF2-40B4-BE49-F238E27FC236}">
                <a16:creationId xmlns:a16="http://schemas.microsoft.com/office/drawing/2014/main" id="{52057E3E-10F7-4266-B586-F6D8E621EE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0603BD10-617C-42E6-AC51-E0DC175F67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4">
            <a:extLst>
              <a:ext uri="{FF2B5EF4-FFF2-40B4-BE49-F238E27FC236}">
                <a16:creationId xmlns:a16="http://schemas.microsoft.com/office/drawing/2014/main" id="{23769718-2248-4445-BE83-3AFB986D57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528E17-3D5B-4BFD-9E30-41B83E33538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074375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3FC8B7A7-4B1C-4C50-8772-1D187516E46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2C2AE19B-2EE3-43EC-92AD-4971639A3B4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8047071-0CDA-42C8-B676-3585641C802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E18350-BD2B-4938-8925-334D1AB232F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775276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7028184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188913"/>
            <a:ext cx="5227984" cy="453866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7028184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01A8A03-D117-4DCD-9D2B-3930F5DB3FB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4219964-1A2B-4DE4-BF22-117B140E1AF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0FC854C-1841-4AFA-8CDB-2DBA5AF67D9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B28C2E-0848-463C-99E4-0EC4FCF01DC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672386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8A66EA7E-7D75-471F-8082-F2416A0E101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09931C4A-51F6-492C-8EB6-0FF5C39ED33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C21CA554-6B9F-4944-9E59-FF1A851B63D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CDA1EE-E270-43E5-BB59-4A33DF83F22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9616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6375" y="188913"/>
            <a:ext cx="5471889" cy="143988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485925" y="1844824"/>
            <a:ext cx="3429000" cy="41749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67325" y="1844824"/>
            <a:ext cx="3429000" cy="41749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91A24DF-F4FE-45FE-808C-D222CEF8AC9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4AF4FF2-3D94-4DA8-B642-884BDA4AD45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A09A71B-7821-4892-87D3-5233097CA4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9F9996-EF16-4BB8-A997-84DEFC86701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566177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E173A62E-E858-4766-8310-D0FDBE07D9D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476375" y="188913"/>
            <a:ext cx="5472113" cy="1411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149D4B4A-C7DE-4024-AD96-E6A63BBE297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1524000" y="2060575"/>
            <a:ext cx="7010400" cy="3959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6084" name="Rectangle 4">
            <a:extLst>
              <a:ext uri="{FF2B5EF4-FFF2-40B4-BE49-F238E27FC236}">
                <a16:creationId xmlns:a16="http://schemas.microsoft.com/office/drawing/2014/main" id="{270FE879-2B09-43C3-B443-32EEA9A4FC6C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6294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>
                <a:latin typeface="Helvetica" pitchFamily="34" charset="0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6085" name="Rectangle 5">
            <a:extLst>
              <a:ext uri="{FF2B5EF4-FFF2-40B4-BE49-F238E27FC236}">
                <a16:creationId xmlns:a16="http://schemas.microsoft.com/office/drawing/2014/main" id="{6AA7C180-1F4C-48F9-B657-FFD3538A69D8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2766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>
                <a:latin typeface="Helvetica" pitchFamily="34" charset="0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6086" name="Rectangle 6">
            <a:extLst>
              <a:ext uri="{FF2B5EF4-FFF2-40B4-BE49-F238E27FC236}">
                <a16:creationId xmlns:a16="http://schemas.microsoft.com/office/drawing/2014/main" id="{022F2263-0511-4957-BC8D-A7FB13FB1DFC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524000" y="6248400"/>
            <a:ext cx="12954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Helvetica" pitchFamily="2" charset="0"/>
              </a:defRPr>
            </a:lvl1pPr>
          </a:lstStyle>
          <a:p>
            <a:pPr>
              <a:defRPr/>
            </a:pPr>
            <a:fld id="{39B2F5F9-CC2B-4B37-B705-B5C0BCB9362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1031" name="Line 7">
            <a:extLst>
              <a:ext uri="{FF2B5EF4-FFF2-40B4-BE49-F238E27FC236}">
                <a16:creationId xmlns:a16="http://schemas.microsoft.com/office/drawing/2014/main" id="{1764C871-F043-48EB-835E-F1AF5B0FB17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371600" y="304800"/>
            <a:ext cx="0" cy="129540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032" name="Oval 8">
            <a:extLst>
              <a:ext uri="{FF2B5EF4-FFF2-40B4-BE49-F238E27FC236}">
                <a16:creationId xmlns:a16="http://schemas.microsoft.com/office/drawing/2014/main" id="{69F3DB4A-304C-4B32-93DA-A5AD7B12D7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838200"/>
            <a:ext cx="228600" cy="228600"/>
          </a:xfrm>
          <a:prstGeom prst="ellipse">
            <a:avLst/>
          </a:prstGeom>
          <a:solidFill>
            <a:srgbClr val="F54C00"/>
          </a:solidFill>
          <a:ln>
            <a:noFill/>
          </a:ln>
          <a:effectLst/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Helvetic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Helvetic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Helvetic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Helvetic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Helvetic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sz="2400">
              <a:latin typeface="Times New Roman" pitchFamily="18" charset="0"/>
              <a:cs typeface="Arial" charset="0"/>
            </a:endParaRPr>
          </a:p>
        </p:txBody>
      </p:sp>
      <p:sp>
        <p:nvSpPr>
          <p:cNvPr id="1033" name="Oval 9">
            <a:extLst>
              <a:ext uri="{FF2B5EF4-FFF2-40B4-BE49-F238E27FC236}">
                <a16:creationId xmlns:a16="http://schemas.microsoft.com/office/drawing/2014/main" id="{B8268625-0AFF-4E6A-843D-5955ABE1FF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838200"/>
            <a:ext cx="228600" cy="228600"/>
          </a:xfrm>
          <a:prstGeom prst="ellipse">
            <a:avLst/>
          </a:prstGeom>
          <a:solidFill>
            <a:srgbClr val="01415B"/>
          </a:solidFill>
          <a:ln>
            <a:noFill/>
          </a:ln>
          <a:effectLst/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Helvetic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Helvetic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Helvetic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Helvetic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Helvetic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sz="2400">
              <a:latin typeface="Times New Roman" pitchFamily="18" charset="0"/>
              <a:cs typeface="Arial" charset="0"/>
            </a:endParaRPr>
          </a:p>
        </p:txBody>
      </p:sp>
      <p:sp>
        <p:nvSpPr>
          <p:cNvPr id="1034" name="Oval 10">
            <a:extLst>
              <a:ext uri="{FF2B5EF4-FFF2-40B4-BE49-F238E27FC236}">
                <a16:creationId xmlns:a16="http://schemas.microsoft.com/office/drawing/2014/main" id="{53F6B042-04F4-4FDD-9A29-9B3B37D4BE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7100" y="838200"/>
            <a:ext cx="228600" cy="228600"/>
          </a:xfrm>
          <a:prstGeom prst="ellipse">
            <a:avLst/>
          </a:prstGeom>
          <a:solidFill>
            <a:srgbClr val="B70005"/>
          </a:solidFill>
          <a:ln>
            <a:noFill/>
          </a:ln>
          <a:effectLst/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Helvetic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Helvetic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Helvetic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Helvetic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Helvetic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sz="2400">
              <a:latin typeface="Times New Roman" pitchFamily="18" charset="0"/>
              <a:cs typeface="Arial" charset="0"/>
            </a:endParaRPr>
          </a:p>
        </p:txBody>
      </p:sp>
      <p:pic>
        <p:nvPicPr>
          <p:cNvPr id="1035" name="Picture 15" descr="rgs">
            <a:extLst>
              <a:ext uri="{FF2B5EF4-FFF2-40B4-BE49-F238E27FC236}">
                <a16:creationId xmlns:a16="http://schemas.microsoft.com/office/drawing/2014/main" id="{3B95DF4A-66CB-4CC3-835E-DF2ED42676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312738"/>
            <a:ext cx="1824038" cy="1316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978" r:id="rId1"/>
    <p:sldLayoutId id="2147483983" r:id="rId2"/>
    <p:sldLayoutId id="2147483984" r:id="rId3"/>
    <p:sldLayoutId id="2147483985" r:id="rId4"/>
    <p:sldLayoutId id="2147483986" r:id="rId5"/>
    <p:sldLayoutId id="2147483979" r:id="rId6"/>
    <p:sldLayoutId id="2147483980" r:id="rId7"/>
    <p:sldLayoutId id="2147483981" r:id="rId8"/>
    <p:sldLayoutId id="2147483982" r:id="rId9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Helvetic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Helvetic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Helvetic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Helvetica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Helvetic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Helvetic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Helvetic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6300">
          <a:solidFill>
            <a:schemeClr val="tx2"/>
          </a:solidFill>
          <a:latin typeface="Helvetic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F54C00"/>
        </a:buClr>
        <a:buSzPct val="70000"/>
        <a:buFont typeface="Wingdings" panose="05000000000000000000" pitchFamily="2" charset="2"/>
        <a:buChar char="¢"/>
        <a:defRPr sz="30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01415B"/>
        </a:buClr>
        <a:buSzPct val="75000"/>
        <a:buFont typeface="Wingdings" panose="05000000000000000000" pitchFamily="2" charset="2"/>
        <a:buChar char="l"/>
        <a:defRPr sz="2800">
          <a:solidFill>
            <a:schemeClr val="tx2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B70005"/>
        </a:buClr>
        <a:buChar char="•"/>
        <a:defRPr sz="2400">
          <a:solidFill>
            <a:schemeClr val="tx2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797E01"/>
        </a:buClr>
        <a:buChar char="•"/>
        <a:defRPr sz="2000">
          <a:solidFill>
            <a:schemeClr val="tx2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740160"/>
        </a:buClr>
        <a:buChar char="•"/>
        <a:defRPr sz="2000">
          <a:solidFill>
            <a:schemeClr val="tx2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rgbClr val="740160"/>
        </a:buClr>
        <a:buChar char="•"/>
        <a:defRPr sz="2000">
          <a:solidFill>
            <a:schemeClr val="tx2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rgbClr val="740160"/>
        </a:buClr>
        <a:buChar char="•"/>
        <a:defRPr sz="2000">
          <a:solidFill>
            <a:schemeClr val="tx2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rgbClr val="740160"/>
        </a:buClr>
        <a:buChar char="•"/>
        <a:defRPr sz="2000">
          <a:solidFill>
            <a:schemeClr val="tx2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rgbClr val="740160"/>
        </a:buClr>
        <a:buChar char="•"/>
        <a:defRPr sz="2000">
          <a:solidFill>
            <a:schemeClr val="tx2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teach/class-clips-video/geography-ks1--ks2-maps/zdwhpg8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3">
            <a:extLst>
              <a:ext uri="{FF2B5EF4-FFF2-40B4-BE49-F238E27FC236}">
                <a16:creationId xmlns:a16="http://schemas.microsoft.com/office/drawing/2014/main" id="{1C3BD089-7C18-44D0-8712-BDD94ECC6BFF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1485900" y="1844675"/>
            <a:ext cx="3429000" cy="4175125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en-GB" altLang="en-US" sz="2600" dirty="0"/>
              <a:t> </a:t>
            </a:r>
            <a:endParaRPr lang="en-US" altLang="en-US" sz="2600" dirty="0"/>
          </a:p>
        </p:txBody>
      </p:sp>
      <p:sp>
        <p:nvSpPr>
          <p:cNvPr id="12294" name="Text Box 10">
            <a:extLst>
              <a:ext uri="{FF2B5EF4-FFF2-40B4-BE49-F238E27FC236}">
                <a16:creationId xmlns:a16="http://schemas.microsoft.com/office/drawing/2014/main" id="{EDF8D0F4-3ADE-4537-86B8-F48BF9EEAA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43663" y="3932238"/>
            <a:ext cx="216058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F54C00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Helvetica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rgbClr val="01415B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Helvetica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B70005"/>
              </a:buClr>
              <a:buChar char="•"/>
              <a:defRPr sz="2400">
                <a:solidFill>
                  <a:schemeClr val="tx2"/>
                </a:solidFill>
                <a:latin typeface="Helvetica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797E01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CE4B0A2-2C39-45C9-988A-B865E453CC3B}"/>
              </a:ext>
            </a:extLst>
          </p:cNvPr>
          <p:cNvSpPr txBox="1"/>
          <p:nvPr/>
        </p:nvSpPr>
        <p:spPr>
          <a:xfrm>
            <a:off x="1485900" y="332582"/>
            <a:ext cx="7369175" cy="1323439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altLang="en-US" sz="4000" b="1" dirty="0">
                <a:solidFill>
                  <a:schemeClr val="bg1"/>
                </a:solidFill>
              </a:rPr>
              <a:t>Map Skills Lesson One:</a:t>
            </a:r>
            <a:br>
              <a:rPr lang="en-GB" altLang="en-US" sz="4000" b="1" dirty="0">
                <a:solidFill>
                  <a:schemeClr val="bg1"/>
                </a:solidFill>
              </a:rPr>
            </a:br>
            <a:r>
              <a:rPr lang="en-GB" altLang="en-US" sz="4000" b="1" dirty="0">
                <a:solidFill>
                  <a:schemeClr val="bg1"/>
                </a:solidFill>
              </a:rPr>
              <a:t>An Introduction to Maps</a:t>
            </a:r>
            <a:endParaRPr lang="en-GB" sz="4000" dirty="0">
              <a:solidFill>
                <a:schemeClr val="bg1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C7C3CFD-F6FE-41AC-B13B-A41ABB53B377}"/>
              </a:ext>
            </a:extLst>
          </p:cNvPr>
          <p:cNvSpPr/>
          <p:nvPr/>
        </p:nvSpPr>
        <p:spPr>
          <a:xfrm>
            <a:off x="318900" y="1941378"/>
            <a:ext cx="4004008" cy="4324261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en-GB" sz="2500" dirty="0">
                <a:solidFill>
                  <a:srgbClr val="000000"/>
                </a:solidFill>
                <a:latin typeface="Calibri" panose="020F0502020204030204" pitchFamily="34" charset="0"/>
              </a:rPr>
              <a:t>Maps and plans are representations of space in two dimensions and flat images. </a:t>
            </a:r>
            <a:endParaRPr lang="en-GB" sz="2500" dirty="0">
              <a:solidFill>
                <a:srgbClr val="000000"/>
              </a:solidFill>
              <a:latin typeface="Segoe UI" panose="020B0502040204020203" pitchFamily="34" charset="0"/>
            </a:endParaRPr>
          </a:p>
          <a:p>
            <a:r>
              <a:rPr lang="en-GB" sz="2500" dirty="0">
                <a:solidFill>
                  <a:srgbClr val="000000"/>
                </a:solidFill>
                <a:latin typeface="Calibri" panose="020F0502020204030204" pitchFamily="34" charset="0"/>
              </a:rPr>
              <a:t>This week, your main activity involves creating a plan of your bedroom, thinking about the relative position of different objects in the room, and representing 3-D space in a 2-D diagram. </a:t>
            </a:r>
            <a:endParaRPr lang="en-GB" sz="2500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pic>
        <p:nvPicPr>
          <p:cNvPr id="1026" name="Picture 2" descr="BRAMHOPE CIRCULAR – AndyClarkWalks">
            <a:extLst>
              <a:ext uri="{FF2B5EF4-FFF2-40B4-BE49-F238E27FC236}">
                <a16:creationId xmlns:a16="http://schemas.microsoft.com/office/drawing/2014/main" id="{9043A1C7-179E-47C3-80A7-1628C919CF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12248">
            <a:off x="4298201" y="2465932"/>
            <a:ext cx="4625152" cy="2684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>
            <a:extLst>
              <a:ext uri="{FF2B5EF4-FFF2-40B4-BE49-F238E27FC236}">
                <a16:creationId xmlns:a16="http://schemas.microsoft.com/office/drawing/2014/main" id="{1EC6A57A-3FDD-4AA7-947F-E7B6B3E2FE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11300" y="260350"/>
            <a:ext cx="7339013" cy="1368425"/>
          </a:xfrm>
          <a:prstGeom prst="rect">
            <a:avLst/>
          </a:prstGeom>
          <a:solidFill>
            <a:srgbClr val="01415B"/>
          </a:solidFill>
          <a:ln>
            <a:noFill/>
          </a:ln>
          <a:effectLst/>
        </p:spPr>
        <p:txBody>
          <a:bodyPr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6300">
                <a:solidFill>
                  <a:schemeClr val="tx2"/>
                </a:solidFill>
                <a:latin typeface="Helvetica" pitchFamily="34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6300">
                <a:solidFill>
                  <a:schemeClr val="tx2"/>
                </a:solidFill>
                <a:latin typeface="Helvetica" pitchFamily="34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6300">
                <a:solidFill>
                  <a:schemeClr val="tx2"/>
                </a:solidFill>
                <a:latin typeface="Helvetica" pitchFamily="34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6300">
                <a:solidFill>
                  <a:schemeClr val="tx2"/>
                </a:solidFill>
                <a:latin typeface="Helvetic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6300">
                <a:solidFill>
                  <a:schemeClr val="tx2"/>
                </a:solidFill>
                <a:latin typeface="Helvetic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6300">
                <a:solidFill>
                  <a:schemeClr val="tx2"/>
                </a:solidFill>
                <a:latin typeface="Helvetic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6300">
                <a:solidFill>
                  <a:schemeClr val="tx2"/>
                </a:solidFill>
                <a:latin typeface="Helvetic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6300">
                <a:solidFill>
                  <a:schemeClr val="tx2"/>
                </a:solidFill>
                <a:latin typeface="Helvetica" pitchFamily="34" charset="0"/>
              </a:defRPr>
            </a:lvl9pPr>
          </a:lstStyle>
          <a:p>
            <a:pPr eaLnBrk="1" hangingPunct="1">
              <a:defRPr/>
            </a:pPr>
            <a:r>
              <a:rPr lang="en-GB" altLang="en-US" sz="3200" b="1" kern="0" dirty="0">
                <a:solidFill>
                  <a:schemeClr val="bg1"/>
                </a:solidFill>
              </a:rPr>
              <a:t>What do the maps and globe feel and look like?</a:t>
            </a:r>
          </a:p>
        </p:txBody>
      </p:sp>
      <p:pic>
        <p:nvPicPr>
          <p:cNvPr id="14338" name="Content Placeholder 3" descr="images.png">
            <a:extLst>
              <a:ext uri="{FF2B5EF4-FFF2-40B4-BE49-F238E27FC236}">
                <a16:creationId xmlns:a16="http://schemas.microsoft.com/office/drawing/2014/main" id="{68C07105-0EAE-4DAA-B30F-10AF2FABCAD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6754" r="-46754"/>
          <a:stretch>
            <a:fillRect/>
          </a:stretch>
        </p:blipFill>
        <p:spPr>
          <a:xfrm>
            <a:off x="-190500" y="2049463"/>
            <a:ext cx="3403600" cy="1873250"/>
          </a:xfrm>
        </p:spPr>
      </p:pic>
      <p:pic>
        <p:nvPicPr>
          <p:cNvPr id="14339" name="Picture 4" descr="images-4.jpeg">
            <a:extLst>
              <a:ext uri="{FF2B5EF4-FFF2-40B4-BE49-F238E27FC236}">
                <a16:creationId xmlns:a16="http://schemas.microsoft.com/office/drawing/2014/main" id="{6F6B71AF-93E5-4ABB-951F-A2080C3BC2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5613" y="1879600"/>
            <a:ext cx="2152650" cy="2211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0" name="TextBox 2">
            <a:extLst>
              <a:ext uri="{FF2B5EF4-FFF2-40B4-BE49-F238E27FC236}">
                <a16:creationId xmlns:a16="http://schemas.microsoft.com/office/drawing/2014/main" id="{BB7D8C38-F251-48E0-918A-69A73D50846C}"/>
              </a:ext>
            </a:extLst>
          </p:cNvPr>
          <p:cNvSpPr txBox="1">
            <a:spLocks noChangeArrowheads="1"/>
          </p:cNvSpPr>
          <p:nvPr/>
        </p:nvSpPr>
        <p:spPr bwMode="auto">
          <a:xfrm rot="1042898">
            <a:off x="5837238" y="2085975"/>
            <a:ext cx="2881312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F54C00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Helvetica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rgbClr val="01415B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Helvetica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B70005"/>
              </a:buClr>
              <a:buChar char="•"/>
              <a:defRPr sz="2400">
                <a:solidFill>
                  <a:schemeClr val="tx2"/>
                </a:solidFill>
                <a:latin typeface="Helvetica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797E01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solidFill>
                  <a:schemeClr val="tx1"/>
                </a:solidFill>
              </a:rPr>
              <a:t>Is the map flat and smooth?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000">
              <a:solidFill>
                <a:schemeClr val="tx1"/>
              </a:solidFill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000">
              <a:solidFill>
                <a:schemeClr val="tx1"/>
              </a:solidFill>
            </a:endParaRPr>
          </a:p>
        </p:txBody>
      </p:sp>
      <p:sp>
        <p:nvSpPr>
          <p:cNvPr id="14341" name="TextBox 3">
            <a:extLst>
              <a:ext uri="{FF2B5EF4-FFF2-40B4-BE49-F238E27FC236}">
                <a16:creationId xmlns:a16="http://schemas.microsoft.com/office/drawing/2014/main" id="{6E80D645-F3A8-4CAA-8384-FE5AB3E5312E}"/>
              </a:ext>
            </a:extLst>
          </p:cNvPr>
          <p:cNvSpPr txBox="1">
            <a:spLocks noChangeArrowheads="1"/>
          </p:cNvSpPr>
          <p:nvPr/>
        </p:nvSpPr>
        <p:spPr bwMode="auto">
          <a:xfrm rot="-958316">
            <a:off x="5818188" y="3563938"/>
            <a:ext cx="2232025" cy="677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F54C00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Helvetica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rgbClr val="01415B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Helvetica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B70005"/>
              </a:buClr>
              <a:buChar char="•"/>
              <a:defRPr sz="2400">
                <a:solidFill>
                  <a:schemeClr val="tx2"/>
                </a:solidFill>
                <a:latin typeface="Helvetica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797E01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solidFill>
                  <a:schemeClr val="tx1"/>
                </a:solidFill>
              </a:rPr>
              <a:t>Is the Earth flat?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>
              <a:solidFill>
                <a:schemeClr val="tx1"/>
              </a:solidFill>
            </a:endParaRPr>
          </a:p>
        </p:txBody>
      </p:sp>
      <p:sp>
        <p:nvSpPr>
          <p:cNvPr id="14342" name="TextBox 4">
            <a:extLst>
              <a:ext uri="{FF2B5EF4-FFF2-40B4-BE49-F238E27FC236}">
                <a16:creationId xmlns:a16="http://schemas.microsoft.com/office/drawing/2014/main" id="{F25B20CB-76CA-41A2-8461-09D0992F8C94}"/>
              </a:ext>
            </a:extLst>
          </p:cNvPr>
          <p:cNvSpPr txBox="1">
            <a:spLocks noChangeArrowheads="1"/>
          </p:cNvSpPr>
          <p:nvPr/>
        </p:nvSpPr>
        <p:spPr bwMode="auto">
          <a:xfrm rot="656218">
            <a:off x="4037013" y="5032375"/>
            <a:ext cx="29686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F54C00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Helvetica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rgbClr val="01415B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Helvetica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B70005"/>
              </a:buClr>
              <a:buChar char="•"/>
              <a:defRPr sz="2400">
                <a:solidFill>
                  <a:schemeClr val="tx2"/>
                </a:solidFill>
                <a:latin typeface="Helvetica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797E01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solidFill>
                  <a:schemeClr val="tx1"/>
                </a:solidFill>
              </a:rPr>
              <a:t>What 3-D shape is the globe?</a:t>
            </a:r>
          </a:p>
        </p:txBody>
      </p:sp>
      <p:sp>
        <p:nvSpPr>
          <p:cNvPr id="14343" name="TextBox 6">
            <a:extLst>
              <a:ext uri="{FF2B5EF4-FFF2-40B4-BE49-F238E27FC236}">
                <a16:creationId xmlns:a16="http://schemas.microsoft.com/office/drawing/2014/main" id="{7B6DAE06-D4B4-4CF8-B8AE-06ED9CBE2843}"/>
              </a:ext>
            </a:extLst>
          </p:cNvPr>
          <p:cNvSpPr txBox="1">
            <a:spLocks noChangeArrowheads="1"/>
          </p:cNvSpPr>
          <p:nvPr/>
        </p:nvSpPr>
        <p:spPr bwMode="auto">
          <a:xfrm rot="-764835">
            <a:off x="755650" y="4344988"/>
            <a:ext cx="23764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F54C00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Helvetica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rgbClr val="01415B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Helvetica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B70005"/>
              </a:buClr>
              <a:buChar char="•"/>
              <a:defRPr sz="2400">
                <a:solidFill>
                  <a:schemeClr val="tx2"/>
                </a:solidFill>
                <a:latin typeface="Helvetica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797E01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solidFill>
                  <a:schemeClr val="tx1"/>
                </a:solidFill>
              </a:rPr>
              <a:t>How are maps and globes different?</a:t>
            </a:r>
          </a:p>
        </p:txBody>
      </p:sp>
      <p:sp>
        <p:nvSpPr>
          <p:cNvPr id="14344" name="TextBox 7">
            <a:extLst>
              <a:ext uri="{FF2B5EF4-FFF2-40B4-BE49-F238E27FC236}">
                <a16:creationId xmlns:a16="http://schemas.microsoft.com/office/drawing/2014/main" id="{F6869195-485B-4231-88E0-05B3A040D414}"/>
              </a:ext>
            </a:extLst>
          </p:cNvPr>
          <p:cNvSpPr txBox="1">
            <a:spLocks noChangeArrowheads="1"/>
          </p:cNvSpPr>
          <p:nvPr/>
        </p:nvSpPr>
        <p:spPr bwMode="auto">
          <a:xfrm rot="-951774">
            <a:off x="7331075" y="4191000"/>
            <a:ext cx="1398588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F54C00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Helvetica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rgbClr val="01415B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Helvetica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B70005"/>
              </a:buClr>
              <a:buChar char="•"/>
              <a:defRPr sz="2400">
                <a:solidFill>
                  <a:schemeClr val="tx2"/>
                </a:solidFill>
                <a:latin typeface="Helvetica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797E01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solidFill>
                  <a:schemeClr val="tx1"/>
                </a:solidFill>
              </a:rPr>
              <a:t>Why are maps useful?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2">
            <a:extLst>
              <a:ext uri="{FF2B5EF4-FFF2-40B4-BE49-F238E27FC236}">
                <a16:creationId xmlns:a16="http://schemas.microsoft.com/office/drawing/2014/main" id="{7EB02DB0-2E1F-4D0E-953C-F01CED421F2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6375" y="333375"/>
            <a:ext cx="7416800" cy="1319213"/>
          </a:xfrm>
          <a:solidFill>
            <a:srgbClr val="F54C00"/>
          </a:solidFill>
        </p:spPr>
        <p:txBody>
          <a:bodyPr/>
          <a:lstStyle/>
          <a:p>
            <a:pPr eaLnBrk="1" hangingPunct="1"/>
            <a:r>
              <a:rPr lang="en-GB" altLang="en-US" sz="3600" b="1">
                <a:solidFill>
                  <a:schemeClr val="bg1"/>
                </a:solidFill>
              </a:rPr>
              <a:t>Look at a range of maps, plans and globes</a:t>
            </a:r>
          </a:p>
        </p:txBody>
      </p:sp>
      <p:pic>
        <p:nvPicPr>
          <p:cNvPr id="15362" name="Picture 6" descr="C:\Users\bryony.collins\Desktop\1.jpg">
            <a:extLst>
              <a:ext uri="{FF2B5EF4-FFF2-40B4-BE49-F238E27FC236}">
                <a16:creationId xmlns:a16="http://schemas.microsoft.com/office/drawing/2014/main" id="{1C535E03-8847-4C66-9901-1B5620376B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613" y="1784350"/>
            <a:ext cx="3070225" cy="2119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Picture 7" descr="C:\Users\bryony.collins\Desktop\600px-Globe_centered_in_Cape_Verde_(globe_location_map_scheme).svg.png">
            <a:extLst>
              <a:ext uri="{FF2B5EF4-FFF2-40B4-BE49-F238E27FC236}">
                <a16:creationId xmlns:a16="http://schemas.microsoft.com/office/drawing/2014/main" id="{500C7A16-27A4-4D4B-9A5B-840E6478FC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25" y="4059238"/>
            <a:ext cx="2351088" cy="235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4" name="Rectangle 1">
            <a:extLst>
              <a:ext uri="{FF2B5EF4-FFF2-40B4-BE49-F238E27FC236}">
                <a16:creationId xmlns:a16="http://schemas.microsoft.com/office/drawing/2014/main" id="{778F453E-0E03-4BD8-8274-53F52FC5D3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67175" y="5300663"/>
            <a:ext cx="4572000" cy="147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F54C00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Helvetica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rgbClr val="01415B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Helvetica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B70005"/>
              </a:buClr>
              <a:buChar char="•"/>
              <a:defRPr sz="2400">
                <a:solidFill>
                  <a:schemeClr val="tx2"/>
                </a:solidFill>
                <a:latin typeface="Helvetica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797E01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>
                <a:solidFill>
                  <a:schemeClr val="tx1"/>
                </a:solidFill>
              </a:rPr>
              <a:t>Have you seen maps like this before?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>
                <a:solidFill>
                  <a:schemeClr val="tx1"/>
                </a:solidFill>
              </a:rPr>
              <a:t> </a:t>
            </a:r>
            <a:endParaRPr lang="en-US" altLang="en-US" sz="1800">
              <a:solidFill>
                <a:schemeClr val="tx1"/>
              </a:solidFill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>
                <a:solidFill>
                  <a:schemeClr val="tx1"/>
                </a:solidFill>
              </a:rPr>
              <a:t>Where have you seen them?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GB" altLang="en-US" sz="1800">
              <a:solidFill>
                <a:schemeClr val="tx1"/>
              </a:solidFill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GB" altLang="en-US" sz="1800">
              <a:solidFill>
                <a:schemeClr val="tx1"/>
              </a:solidFill>
            </a:endParaRPr>
          </a:p>
        </p:txBody>
      </p:sp>
      <p:pic>
        <p:nvPicPr>
          <p:cNvPr id="15365" name="Picture 10">
            <a:extLst>
              <a:ext uri="{FF2B5EF4-FFF2-40B4-BE49-F238E27FC236}">
                <a16:creationId xmlns:a16="http://schemas.microsoft.com/office/drawing/2014/main" id="{64BE9C7C-6F1E-493C-8BEB-6A2937D90B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" t="2090" r="3708" b="-2090"/>
          <a:stretch>
            <a:fillRect/>
          </a:stretch>
        </p:blipFill>
        <p:spPr bwMode="auto">
          <a:xfrm>
            <a:off x="4284663" y="1892300"/>
            <a:ext cx="4021137" cy="2760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itle 1">
            <a:extLst>
              <a:ext uri="{FF2B5EF4-FFF2-40B4-BE49-F238E27FC236}">
                <a16:creationId xmlns:a16="http://schemas.microsoft.com/office/drawing/2014/main" id="{7902406D-3063-442C-B704-73CBB7FBD20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6375" y="261938"/>
            <a:ext cx="7488238" cy="1366837"/>
          </a:xfrm>
          <a:solidFill>
            <a:srgbClr val="797E01"/>
          </a:solidFill>
        </p:spPr>
        <p:txBody>
          <a:bodyPr/>
          <a:lstStyle/>
          <a:p>
            <a:r>
              <a:rPr lang="en-US" altLang="en-US">
                <a:solidFill>
                  <a:schemeClr val="bg1"/>
                </a:solidFill>
              </a:rPr>
              <a:t>Map of London</a:t>
            </a:r>
            <a:br>
              <a:rPr lang="en-US" altLang="en-US">
                <a:solidFill>
                  <a:schemeClr val="bg1"/>
                </a:solidFill>
              </a:rPr>
            </a:b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17410" name="Content Placeholder 2">
            <a:extLst>
              <a:ext uri="{FF2B5EF4-FFF2-40B4-BE49-F238E27FC236}">
                <a16:creationId xmlns:a16="http://schemas.microsoft.com/office/drawing/2014/main" id="{C8A242C0-AB85-46DF-AD14-C2B7618D3CF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524000" y="5445125"/>
            <a:ext cx="5856288" cy="574675"/>
          </a:xfrm>
        </p:spPr>
        <p:txBody>
          <a:bodyPr/>
          <a:lstStyle/>
          <a:p>
            <a:pPr marL="0" indent="0">
              <a:buFont typeface="Wingdings" panose="05000000000000000000" pitchFamily="2" charset="2"/>
              <a:buNone/>
            </a:pPr>
            <a:r>
              <a:rPr lang="en-US" altLang="en-US"/>
              <a:t>What can you see on this map?</a:t>
            </a:r>
          </a:p>
        </p:txBody>
      </p:sp>
      <p:pic>
        <p:nvPicPr>
          <p:cNvPr id="17411" name="Picture 9">
            <a:extLst>
              <a:ext uri="{FF2B5EF4-FFF2-40B4-BE49-F238E27FC236}">
                <a16:creationId xmlns:a16="http://schemas.microsoft.com/office/drawing/2014/main" id="{D190FCF4-FC4F-4A58-9024-4AA725D23D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889" b="20621"/>
          <a:stretch>
            <a:fillRect/>
          </a:stretch>
        </p:blipFill>
        <p:spPr bwMode="auto">
          <a:xfrm>
            <a:off x="0" y="1916113"/>
            <a:ext cx="9144000" cy="3516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2" name="TextBox 1">
            <a:extLst>
              <a:ext uri="{FF2B5EF4-FFF2-40B4-BE49-F238E27FC236}">
                <a16:creationId xmlns:a16="http://schemas.microsoft.com/office/drawing/2014/main" id="{1DE766D7-1596-434B-8E36-42EBB2D704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04025" y="6381750"/>
            <a:ext cx="1657350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F54C00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Helvetica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rgbClr val="01415B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Helvetica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B70005"/>
              </a:buClr>
              <a:buChar char="•"/>
              <a:defRPr sz="2400">
                <a:solidFill>
                  <a:schemeClr val="tx2"/>
                </a:solidFill>
                <a:latin typeface="Helvetica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797E01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800">
                <a:solidFill>
                  <a:schemeClr val="tx1"/>
                </a:solidFill>
              </a:rPr>
              <a:t>Source: google maps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itle 1">
            <a:extLst>
              <a:ext uri="{FF2B5EF4-FFF2-40B4-BE49-F238E27FC236}">
                <a16:creationId xmlns:a16="http://schemas.microsoft.com/office/drawing/2014/main" id="{60661A82-8E7A-4F49-AC42-C66DCFC83FF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6375" y="190500"/>
            <a:ext cx="7416800" cy="1438275"/>
          </a:xfrm>
          <a:solidFill>
            <a:srgbClr val="B70005"/>
          </a:solidFill>
        </p:spPr>
        <p:txBody>
          <a:bodyPr/>
          <a:lstStyle/>
          <a:p>
            <a:r>
              <a:rPr lang="en-US" altLang="en-US">
                <a:solidFill>
                  <a:schemeClr val="bg1"/>
                </a:solidFill>
              </a:rPr>
              <a:t>What do people use maps for?</a:t>
            </a:r>
          </a:p>
        </p:txBody>
      </p:sp>
      <p:sp>
        <p:nvSpPr>
          <p:cNvPr id="18434" name="Content Placeholder 2">
            <a:extLst>
              <a:ext uri="{FF2B5EF4-FFF2-40B4-BE49-F238E27FC236}">
                <a16:creationId xmlns:a16="http://schemas.microsoft.com/office/drawing/2014/main" id="{9E054B58-4039-44B4-889A-85F9452E84C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712788" y="1844675"/>
            <a:ext cx="7010400" cy="4321175"/>
          </a:xfrm>
        </p:spPr>
        <p:txBody>
          <a:bodyPr/>
          <a:lstStyle/>
          <a:p>
            <a:r>
              <a:rPr lang="en-US" altLang="en-US"/>
              <a:t>Maps are 2-D drawings of our world from above or a ‘bird’s eye view’. </a:t>
            </a:r>
          </a:p>
          <a:p>
            <a:r>
              <a:rPr lang="en-US" altLang="en-US"/>
              <a:t>They help us find our way around and show where different places are in relation to each other (</a:t>
            </a:r>
            <a:r>
              <a:rPr lang="en-US" altLang="en-US" b="1"/>
              <a:t>distance and direction). </a:t>
            </a:r>
          </a:p>
          <a:p>
            <a:r>
              <a:rPr lang="en-US" altLang="en-US"/>
              <a:t>Maps can show small or large areas: from room plans to world maps. </a:t>
            </a:r>
          </a:p>
          <a:p>
            <a:endParaRPr lang="en-US" altLang="en-US"/>
          </a:p>
        </p:txBody>
      </p:sp>
      <p:sp>
        <p:nvSpPr>
          <p:cNvPr id="18435" name="Rectangle 2">
            <a:extLst>
              <a:ext uri="{FF2B5EF4-FFF2-40B4-BE49-F238E27FC236}">
                <a16:creationId xmlns:a16="http://schemas.microsoft.com/office/drawing/2014/main" id="{20500894-134A-42E8-8A0D-8AA4BDD1B7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2988" y="5735638"/>
            <a:ext cx="738822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F54C00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Helvetica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rgbClr val="01415B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Helvetica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B70005"/>
              </a:buClr>
              <a:buChar char="•"/>
              <a:defRPr sz="2400">
                <a:solidFill>
                  <a:schemeClr val="tx2"/>
                </a:solidFill>
                <a:latin typeface="Helvetica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797E01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>
                <a:solidFill>
                  <a:schemeClr val="tx1"/>
                </a:solidFill>
                <a:hlinkClick r:id="rId2"/>
              </a:rPr>
              <a:t>Introduction to maps – BBC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>
                <a:solidFill>
                  <a:srgbClr val="336699"/>
                </a:solidFill>
                <a:hlinkClick r:id="rId2"/>
              </a:rPr>
              <a:t>https://www.bbc.co.uk/teach/class-clips-video/geography-ks1--ks2-maps/zdwhpg8</a:t>
            </a:r>
            <a:endParaRPr lang="en-US" altLang="en-US" sz="180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49CACA-F85A-404A-9628-8E6D59D86F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76375" y="190500"/>
            <a:ext cx="7488238" cy="1438275"/>
          </a:xfrm>
          <a:solidFill>
            <a:schemeClr val="accent1">
              <a:lumMod val="40000"/>
              <a:lumOff val="60000"/>
            </a:schemeClr>
          </a:solidFill>
        </p:spPr>
        <p:txBody>
          <a:bodyPr/>
          <a:lstStyle/>
          <a:p>
            <a:pPr>
              <a:defRPr/>
            </a:pPr>
            <a:r>
              <a:rPr lang="en-GB" dirty="0">
                <a:latin typeface="Comic Sans MS" pitchFamily="66" charset="0"/>
              </a:rPr>
              <a:t>What is this person doing?</a:t>
            </a:r>
          </a:p>
        </p:txBody>
      </p:sp>
      <p:pic>
        <p:nvPicPr>
          <p:cNvPr id="19458" name="Picture 2" descr="http://www.hordlewalhampton.co.uk/wp-content/uploads/2010/03/MappingYear1.jpg">
            <a:extLst>
              <a:ext uri="{FF2B5EF4-FFF2-40B4-BE49-F238E27FC236}">
                <a16:creationId xmlns:a16="http://schemas.microsoft.com/office/drawing/2014/main" id="{F3BD1E8F-2F2F-4B63-B431-B8C014309C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875" y="1500188"/>
            <a:ext cx="60960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itle 1">
            <a:extLst>
              <a:ext uri="{FF2B5EF4-FFF2-40B4-BE49-F238E27FC236}">
                <a16:creationId xmlns:a16="http://schemas.microsoft.com/office/drawing/2014/main" id="{AC1D7DAC-2FFA-4CF8-941A-30BBF022449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6375" y="190500"/>
            <a:ext cx="7416800" cy="1438275"/>
          </a:xfrm>
          <a:solidFill>
            <a:srgbClr val="D65700"/>
          </a:solidFill>
        </p:spPr>
        <p:txBody>
          <a:bodyPr/>
          <a:lstStyle/>
          <a:p>
            <a:r>
              <a:rPr lang="en-US" altLang="en-US">
                <a:solidFill>
                  <a:schemeClr val="bg1"/>
                </a:solidFill>
              </a:rPr>
              <a:t>The world from above:</a:t>
            </a:r>
            <a:br>
              <a:rPr lang="en-US" altLang="en-US">
                <a:solidFill>
                  <a:schemeClr val="bg1"/>
                </a:solidFill>
              </a:rPr>
            </a:br>
            <a:r>
              <a:rPr lang="en-US" altLang="en-US">
                <a:solidFill>
                  <a:schemeClr val="bg1"/>
                </a:solidFill>
              </a:rPr>
              <a:t>a bird’s eye view </a:t>
            </a:r>
          </a:p>
        </p:txBody>
      </p:sp>
      <p:pic>
        <p:nvPicPr>
          <p:cNvPr id="21506" name="Picture 2" descr="C:\Users\olivia.russell\Downloads\19638833710_c1ec33c524_z.jpg">
            <a:extLst>
              <a:ext uri="{FF2B5EF4-FFF2-40B4-BE49-F238E27FC236}">
                <a16:creationId xmlns:a16="http://schemas.microsoft.com/office/drawing/2014/main" id="{2CC79E90-AD0E-48D0-BA45-98588695AC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1844675"/>
            <a:ext cx="6553200" cy="436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TextBox 1">
            <a:extLst>
              <a:ext uri="{FF2B5EF4-FFF2-40B4-BE49-F238E27FC236}">
                <a16:creationId xmlns:a16="http://schemas.microsoft.com/office/drawing/2014/main" id="{4D13D4BC-9D7B-4C24-B764-8466B4FE98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86325" y="6205538"/>
            <a:ext cx="273685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F54C00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Helvetica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rgbClr val="01415B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Helvetica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B70005"/>
              </a:buClr>
              <a:buChar char="•"/>
              <a:defRPr sz="2400">
                <a:solidFill>
                  <a:schemeClr val="tx2"/>
                </a:solidFill>
                <a:latin typeface="Helvetica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797E01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800">
                <a:solidFill>
                  <a:schemeClr val="tx1"/>
                </a:solidFill>
              </a:rPr>
              <a:t>Project 365 #200: 190715 You Can See...© Pete, Flickr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itle 1">
            <a:extLst>
              <a:ext uri="{FF2B5EF4-FFF2-40B4-BE49-F238E27FC236}">
                <a16:creationId xmlns:a16="http://schemas.microsoft.com/office/drawing/2014/main" id="{59244F05-2E8F-43E3-B43F-D3BED892AED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6375" y="190500"/>
            <a:ext cx="7416800" cy="1438275"/>
          </a:xfrm>
          <a:solidFill>
            <a:srgbClr val="B70005"/>
          </a:solidFill>
        </p:spPr>
        <p:txBody>
          <a:bodyPr/>
          <a:lstStyle/>
          <a:p>
            <a:r>
              <a:rPr lang="en-US" altLang="en-US">
                <a:solidFill>
                  <a:schemeClr val="bg1"/>
                </a:solidFill>
              </a:rPr>
              <a:t>Floor plans are</a:t>
            </a:r>
            <a:br>
              <a:rPr lang="en-US" altLang="en-US">
                <a:solidFill>
                  <a:schemeClr val="bg1"/>
                </a:solidFill>
              </a:rPr>
            </a:br>
            <a:r>
              <a:rPr lang="en-US" altLang="en-US">
                <a:solidFill>
                  <a:schemeClr val="bg1"/>
                </a:solidFill>
              </a:rPr>
              <a:t>a view from above</a:t>
            </a:r>
          </a:p>
        </p:txBody>
      </p:sp>
      <p:pic>
        <p:nvPicPr>
          <p:cNvPr id="22530" name="Picture 2" descr="C:\Users\olivia.russell\Downloads\4563514439_fc2407ebfa_z.jpg">
            <a:extLst>
              <a:ext uri="{FF2B5EF4-FFF2-40B4-BE49-F238E27FC236}">
                <a16:creationId xmlns:a16="http://schemas.microsoft.com/office/drawing/2014/main" id="{B22B5444-1976-4A88-A7FB-38D842C304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1700213"/>
            <a:ext cx="7086600" cy="455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TextBox 3">
            <a:extLst>
              <a:ext uri="{FF2B5EF4-FFF2-40B4-BE49-F238E27FC236}">
                <a16:creationId xmlns:a16="http://schemas.microsoft.com/office/drawing/2014/main" id="{27E6E317-C980-4469-9ECF-365F4C1891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16463" y="6151563"/>
            <a:ext cx="2303462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F54C00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Helvetica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rgbClr val="01415B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Helvetica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B70005"/>
              </a:buClr>
              <a:buChar char="•"/>
              <a:defRPr sz="2400">
                <a:solidFill>
                  <a:schemeClr val="tx2"/>
                </a:solidFill>
                <a:latin typeface="Helvetica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797E01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800">
                <a:solidFill>
                  <a:schemeClr val="tx1"/>
                </a:solidFill>
              </a:rPr>
              <a:t>Mynextbedroom © Elif Altinbasak,Flickr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>
            <a:extLst>
              <a:ext uri="{FF2B5EF4-FFF2-40B4-BE49-F238E27FC236}">
                <a16:creationId xmlns:a16="http://schemas.microsoft.com/office/drawing/2014/main" id="{707C7C1F-167D-4082-93C6-78FACD9DBC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76375" y="300038"/>
            <a:ext cx="7416800" cy="1327150"/>
          </a:xfrm>
          <a:prstGeom prst="rect">
            <a:avLst/>
          </a:prstGeom>
          <a:solidFill>
            <a:srgbClr val="B70005"/>
          </a:solidFill>
          <a:ln>
            <a:noFill/>
          </a:ln>
          <a:effectLst/>
        </p:spPr>
        <p:txBody>
          <a:bodyPr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6300">
                <a:solidFill>
                  <a:schemeClr val="tx2"/>
                </a:solidFill>
                <a:latin typeface="Helvetica" pitchFamily="34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6300">
                <a:solidFill>
                  <a:schemeClr val="tx2"/>
                </a:solidFill>
                <a:latin typeface="Helvetica" pitchFamily="34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6300">
                <a:solidFill>
                  <a:schemeClr val="tx2"/>
                </a:solidFill>
                <a:latin typeface="Helvetica" pitchFamily="34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6300">
                <a:solidFill>
                  <a:schemeClr val="tx2"/>
                </a:solidFill>
                <a:latin typeface="Helvetic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6300">
                <a:solidFill>
                  <a:schemeClr val="tx2"/>
                </a:solidFill>
                <a:latin typeface="Helvetic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6300">
                <a:solidFill>
                  <a:schemeClr val="tx2"/>
                </a:solidFill>
                <a:latin typeface="Helvetic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6300">
                <a:solidFill>
                  <a:schemeClr val="tx2"/>
                </a:solidFill>
                <a:latin typeface="Helvetic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6300">
                <a:solidFill>
                  <a:schemeClr val="tx2"/>
                </a:solidFill>
                <a:latin typeface="Helvetica" pitchFamily="34" charset="0"/>
              </a:defRPr>
            </a:lvl9pPr>
          </a:lstStyle>
          <a:p>
            <a:pPr eaLnBrk="1" hangingPunct="1">
              <a:defRPr/>
            </a:pPr>
            <a:r>
              <a:rPr lang="en-GB" altLang="en-US" sz="2800" b="1" kern="0" dirty="0">
                <a:solidFill>
                  <a:schemeClr val="bg1"/>
                </a:solidFill>
              </a:rPr>
              <a:t>What can you see on this classroom plan?</a:t>
            </a:r>
          </a:p>
        </p:txBody>
      </p:sp>
      <p:pic>
        <p:nvPicPr>
          <p:cNvPr id="23554" name="Content Placeholder 3">
            <a:extLst>
              <a:ext uri="{FF2B5EF4-FFF2-40B4-BE49-F238E27FC236}">
                <a16:creationId xmlns:a16="http://schemas.microsoft.com/office/drawing/2014/main" id="{396F1AD2-E6D1-4463-8FEE-1F2CA70BC63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42988" y="1700213"/>
            <a:ext cx="6757987" cy="3959225"/>
          </a:xfrm>
        </p:spPr>
      </p:pic>
      <p:sp>
        <p:nvSpPr>
          <p:cNvPr id="23555" name="AutoShape 5" descr="Modern Classroom Floor Plan Popular On Classroom Floor Plan 763x447">
            <a:extLst>
              <a:ext uri="{FF2B5EF4-FFF2-40B4-BE49-F238E27FC236}">
                <a16:creationId xmlns:a16="http://schemas.microsoft.com/office/drawing/2014/main" id="{C4EA2C5C-D465-4132-B56D-EBA1B2E1217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rgbClr val="F54C00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Helvetica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rgbClr val="01415B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Helvetica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B70005"/>
              </a:buClr>
              <a:buChar char="•"/>
              <a:defRPr sz="2400">
                <a:solidFill>
                  <a:schemeClr val="tx2"/>
                </a:solidFill>
                <a:latin typeface="Helvetica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797E01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>
              <a:solidFill>
                <a:schemeClr val="tx1"/>
              </a:solidFill>
            </a:endParaRPr>
          </a:p>
        </p:txBody>
      </p:sp>
      <p:sp>
        <p:nvSpPr>
          <p:cNvPr id="23556" name="TextBox 1">
            <a:extLst>
              <a:ext uri="{FF2B5EF4-FFF2-40B4-BE49-F238E27FC236}">
                <a16:creationId xmlns:a16="http://schemas.microsoft.com/office/drawing/2014/main" id="{65AA5EE8-BE70-43A1-97A5-667516B978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6013" y="5732463"/>
            <a:ext cx="64087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F54C00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Helvetica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rgbClr val="01415B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Helvetica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B70005"/>
              </a:buClr>
              <a:buChar char="•"/>
              <a:defRPr sz="2400">
                <a:solidFill>
                  <a:schemeClr val="tx2"/>
                </a:solidFill>
                <a:latin typeface="Helvetica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797E01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0160"/>
              </a:buClr>
              <a:buChar char="•"/>
              <a:defRPr sz="2000">
                <a:solidFill>
                  <a:schemeClr val="tx2"/>
                </a:solidFill>
                <a:latin typeface="Helvetica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>
                <a:solidFill>
                  <a:schemeClr val="tx1"/>
                </a:solidFill>
              </a:rPr>
              <a:t>How would our classroom look from above?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815F3A-64F2-49C5-8643-3756657E99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76375" y="190500"/>
            <a:ext cx="7416800" cy="1438275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pPr>
              <a:defRPr/>
            </a:pPr>
            <a:r>
              <a:rPr lang="en-GB" dirty="0">
                <a:latin typeface="Comic Sans MS" pitchFamily="66" charset="0"/>
              </a:rPr>
              <a:t>What does this map show?</a:t>
            </a:r>
            <a:br>
              <a:rPr lang="en-GB" dirty="0">
                <a:latin typeface="Comic Sans MS" pitchFamily="66" charset="0"/>
              </a:rPr>
            </a:br>
            <a:r>
              <a:rPr lang="en-GB" sz="3000" i="1" dirty="0">
                <a:latin typeface="Comic Sans MS" pitchFamily="66" charset="0"/>
              </a:rPr>
              <a:t>Use the key to help you.</a:t>
            </a:r>
          </a:p>
        </p:txBody>
      </p:sp>
      <p:pic>
        <p:nvPicPr>
          <p:cNvPr id="31746" name="Picture 3" descr="A screenshot of a computer&#10;&#10;Description automatically generated">
            <a:extLst>
              <a:ext uri="{FF2B5EF4-FFF2-40B4-BE49-F238E27FC236}">
                <a16:creationId xmlns:a16="http://schemas.microsoft.com/office/drawing/2014/main" id="{91139E9A-EDD8-472E-93B4-06C41DC3D3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812" t="14806" r="8263" b="52521"/>
          <a:stretch>
            <a:fillRect/>
          </a:stretch>
        </p:blipFill>
        <p:spPr bwMode="auto">
          <a:xfrm>
            <a:off x="457200" y="1700213"/>
            <a:ext cx="8229600" cy="475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6">
            <a:extLst>
              <a:ext uri="{FF2B5EF4-FFF2-40B4-BE49-F238E27FC236}">
                <a16:creationId xmlns:a16="http://schemas.microsoft.com/office/drawing/2014/main" id="{320E7E98-4B01-4D51-921B-584B32BEE38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46906" y="2425380"/>
            <a:ext cx="7850187" cy="3600450"/>
          </a:xfrm>
        </p:spPr>
        <p:txBody>
          <a:bodyPr/>
          <a:lstStyle/>
          <a:p>
            <a:pPr eaLnBrk="1" hangingPunct="1"/>
            <a:r>
              <a:rPr lang="en-GB" altLang="en-US" sz="2800" dirty="0"/>
              <a:t>Think about your bedroom.</a:t>
            </a:r>
          </a:p>
          <a:p>
            <a:pPr eaLnBrk="1" hangingPunct="1"/>
            <a:r>
              <a:rPr lang="en-GB" altLang="en-US" sz="2800" dirty="0"/>
              <a:t>Try and draw what objects would look like from above, or from a ‘bird’s eye view’. </a:t>
            </a:r>
          </a:p>
          <a:p>
            <a:pPr eaLnBrk="1" hangingPunct="1"/>
            <a:r>
              <a:rPr lang="en-GB" altLang="en-US" sz="2800" dirty="0"/>
              <a:t>Try and put everything in the right position.</a:t>
            </a:r>
          </a:p>
          <a:p>
            <a:pPr eaLnBrk="1" hangingPunct="1"/>
            <a:r>
              <a:rPr lang="en-GB" altLang="en-US" sz="2800" dirty="0"/>
              <a:t>Decide if you are going to label the objects or use a key</a:t>
            </a:r>
          </a:p>
          <a:p>
            <a:pPr marL="0" indent="0" eaLnBrk="1" hangingPunct="1">
              <a:buNone/>
            </a:pPr>
            <a:r>
              <a:rPr lang="en-GB" altLang="en-US" sz="2800" dirty="0">
                <a:solidFill>
                  <a:srgbClr val="EE5B00"/>
                </a:solidFill>
              </a:rPr>
              <a:t>Challenge</a:t>
            </a:r>
            <a:r>
              <a:rPr lang="en-GB" altLang="en-US" sz="2800" dirty="0"/>
              <a:t>: </a:t>
            </a:r>
            <a:r>
              <a:rPr lang="en-GB" altLang="en-US" sz="2300" dirty="0"/>
              <a:t>Can you draw a plan of other rooms in your house? Or maybe you’d like to plan your dream bedroom.</a:t>
            </a:r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DA122D7A-DD7D-4832-9C9B-FD129D5FCA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7813" y="300039"/>
            <a:ext cx="7345362" cy="1400770"/>
          </a:xfrm>
          <a:prstGeom prst="rect">
            <a:avLst/>
          </a:prstGeom>
          <a:solidFill>
            <a:srgbClr val="740160"/>
          </a:solidFill>
          <a:ln>
            <a:noFill/>
          </a:ln>
          <a:effectLst/>
        </p:spPr>
        <p:txBody>
          <a:bodyPr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6300">
                <a:solidFill>
                  <a:schemeClr val="tx2"/>
                </a:solidFill>
                <a:latin typeface="Helvetica" pitchFamily="34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6300">
                <a:solidFill>
                  <a:schemeClr val="tx2"/>
                </a:solidFill>
                <a:latin typeface="Helvetica" pitchFamily="34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6300">
                <a:solidFill>
                  <a:schemeClr val="tx2"/>
                </a:solidFill>
                <a:latin typeface="Helvetica" pitchFamily="34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6300">
                <a:solidFill>
                  <a:schemeClr val="tx2"/>
                </a:solidFill>
                <a:latin typeface="Helvetic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6300">
                <a:solidFill>
                  <a:schemeClr val="tx2"/>
                </a:solidFill>
                <a:latin typeface="Helvetic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6300">
                <a:solidFill>
                  <a:schemeClr val="tx2"/>
                </a:solidFill>
                <a:latin typeface="Helvetic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6300">
                <a:solidFill>
                  <a:schemeClr val="tx2"/>
                </a:solidFill>
                <a:latin typeface="Helvetic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6300">
                <a:solidFill>
                  <a:schemeClr val="tx2"/>
                </a:solidFill>
                <a:latin typeface="Helvetica" pitchFamily="34" charset="0"/>
              </a:defRPr>
            </a:lvl9pPr>
          </a:lstStyle>
          <a:p>
            <a:pPr eaLnBrk="1" hangingPunct="1">
              <a:defRPr/>
            </a:pPr>
            <a:r>
              <a:rPr lang="en-GB" altLang="en-US" sz="3600" b="1" kern="0" dirty="0">
                <a:solidFill>
                  <a:schemeClr val="bg1"/>
                </a:solidFill>
              </a:rPr>
              <a:t>Main Activity</a:t>
            </a:r>
          </a:p>
          <a:p>
            <a:pPr eaLnBrk="1" hangingPunct="1">
              <a:defRPr/>
            </a:pPr>
            <a:r>
              <a:rPr lang="en-GB" altLang="en-US" sz="2800" kern="0" dirty="0">
                <a:solidFill>
                  <a:schemeClr val="bg1"/>
                </a:solidFill>
              </a:rPr>
              <a:t>Draw a plan of your bedroom</a:t>
            </a: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48903431-E5EF-4AF5-87BC-DFECD4FCF15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60766" y="1012350"/>
            <a:ext cx="8583234" cy="1799381"/>
          </a:xfrm>
        </p:spPr>
        <p:txBody>
          <a:bodyPr/>
          <a:lstStyle/>
          <a:p>
            <a:pPr eaLnBrk="1" hangingPunct="1"/>
            <a:br>
              <a:rPr lang="en-GB" altLang="en-US" sz="2800" b="1" dirty="0"/>
            </a:br>
            <a:br>
              <a:rPr lang="en-GB" altLang="en-US" sz="2800" b="1" dirty="0"/>
            </a:br>
            <a:r>
              <a:rPr lang="en-GB" altLang="en-US" sz="2800" b="1" dirty="0"/>
              <a:t>LC: Can you create a plan of your bedroom? </a:t>
            </a:r>
            <a:endParaRPr lang="en-US" altLang="en-US" sz="2800" b="1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RGS-IBG Powerpoint template">
  <a:themeElements>
    <a:clrScheme name="RGS-IBG master slide 8">
      <a:dk1>
        <a:srgbClr val="000000"/>
      </a:dk1>
      <a:lt1>
        <a:srgbClr val="FFFFFF"/>
      </a:lt1>
      <a:dk2>
        <a:srgbClr val="000000"/>
      </a:dk2>
      <a:lt2>
        <a:srgbClr val="666699"/>
      </a:lt2>
      <a:accent1>
        <a:srgbClr val="FF9900"/>
      </a:accent1>
      <a:accent2>
        <a:srgbClr val="FF0000"/>
      </a:accent2>
      <a:accent3>
        <a:srgbClr val="FFFFFF"/>
      </a:accent3>
      <a:accent4>
        <a:srgbClr val="000000"/>
      </a:accent4>
      <a:accent5>
        <a:srgbClr val="FFCAAA"/>
      </a:accent5>
      <a:accent6>
        <a:srgbClr val="E70000"/>
      </a:accent6>
      <a:hlink>
        <a:srgbClr val="336699"/>
      </a:hlink>
      <a:folHlink>
        <a:srgbClr val="808080"/>
      </a:folHlink>
    </a:clrScheme>
    <a:fontScheme name="RGS-IBG master slide">
      <a:majorFont>
        <a:latin typeface="Helvetica"/>
        <a:ea typeface=""/>
        <a:cs typeface=""/>
      </a:majorFont>
      <a:minorFont>
        <a:latin typeface="Helvetic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RGS-IBG master slide 1">
        <a:dk1>
          <a:srgbClr val="25252F"/>
        </a:dk1>
        <a:lt1>
          <a:srgbClr val="9999FF"/>
        </a:lt1>
        <a:dk2>
          <a:srgbClr val="000000"/>
        </a:dk2>
        <a:lt2>
          <a:srgbClr val="FFFFFF"/>
        </a:lt2>
        <a:accent1>
          <a:srgbClr val="3366FF"/>
        </a:accent1>
        <a:accent2>
          <a:srgbClr val="003399"/>
        </a:accent2>
        <a:accent3>
          <a:srgbClr val="AAAAAA"/>
        </a:accent3>
        <a:accent4>
          <a:srgbClr val="8282DA"/>
        </a:accent4>
        <a:accent5>
          <a:srgbClr val="ADB8FF"/>
        </a:accent5>
        <a:accent6>
          <a:srgbClr val="002D8A"/>
        </a:accent6>
        <a:hlink>
          <a:srgbClr val="009999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GS-IBG master slide 2">
        <a:dk1>
          <a:srgbClr val="314183"/>
        </a:dk1>
        <a:lt1>
          <a:srgbClr val="FFFFFF"/>
        </a:lt1>
        <a:dk2>
          <a:srgbClr val="0B1E45"/>
        </a:dk2>
        <a:lt2>
          <a:srgbClr val="FFFFFF"/>
        </a:lt2>
        <a:accent1>
          <a:srgbClr val="6666FF"/>
        </a:accent1>
        <a:accent2>
          <a:srgbClr val="0066FF"/>
        </a:accent2>
        <a:accent3>
          <a:srgbClr val="AAABB0"/>
        </a:accent3>
        <a:accent4>
          <a:srgbClr val="DADADA"/>
        </a:accent4>
        <a:accent5>
          <a:srgbClr val="B8B8FF"/>
        </a:accent5>
        <a:accent6>
          <a:srgbClr val="005CE7"/>
        </a:accent6>
        <a:hlink>
          <a:srgbClr val="006699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GS-IBG master slide 3">
        <a:dk1>
          <a:srgbClr val="194349"/>
        </a:dk1>
        <a:lt1>
          <a:srgbClr val="FFFFCC"/>
        </a:lt1>
        <a:dk2>
          <a:srgbClr val="006666"/>
        </a:dk2>
        <a:lt2>
          <a:srgbClr val="FFFFFF"/>
        </a:lt2>
        <a:accent1>
          <a:srgbClr val="99CC00"/>
        </a:accent1>
        <a:accent2>
          <a:srgbClr val="00B6B2"/>
        </a:accent2>
        <a:accent3>
          <a:srgbClr val="AAB8B8"/>
        </a:accent3>
        <a:accent4>
          <a:srgbClr val="DADAAE"/>
        </a:accent4>
        <a:accent5>
          <a:srgbClr val="CAE2AA"/>
        </a:accent5>
        <a:accent6>
          <a:srgbClr val="00A5A1"/>
        </a:accent6>
        <a:hlink>
          <a:srgbClr val="669900"/>
        </a:hlink>
        <a:folHlink>
          <a:srgbClr val="66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GS-IBG master slide 4">
        <a:dk1>
          <a:srgbClr val="194349"/>
        </a:dk1>
        <a:lt1>
          <a:srgbClr val="FFFFCC"/>
        </a:lt1>
        <a:dk2>
          <a:srgbClr val="0000FF"/>
        </a:dk2>
        <a:lt2>
          <a:srgbClr val="FFFFFF"/>
        </a:lt2>
        <a:accent1>
          <a:srgbClr val="0099FF"/>
        </a:accent1>
        <a:accent2>
          <a:srgbClr val="33CC33"/>
        </a:accent2>
        <a:accent3>
          <a:srgbClr val="AAAAFF"/>
        </a:accent3>
        <a:accent4>
          <a:srgbClr val="DADAAE"/>
        </a:accent4>
        <a:accent5>
          <a:srgbClr val="AACAFF"/>
        </a:accent5>
        <a:accent6>
          <a:srgbClr val="2DB92D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GS-IBG master slide 5">
        <a:dk1>
          <a:srgbClr val="194349"/>
        </a:dk1>
        <a:lt1>
          <a:srgbClr val="FFFFCC"/>
        </a:lt1>
        <a:dk2>
          <a:srgbClr val="72A497"/>
        </a:dk2>
        <a:lt2>
          <a:srgbClr val="000000"/>
        </a:lt2>
        <a:accent1>
          <a:srgbClr val="805D32"/>
        </a:accent1>
        <a:accent2>
          <a:srgbClr val="7D2F3C"/>
        </a:accent2>
        <a:accent3>
          <a:srgbClr val="BCCFC9"/>
        </a:accent3>
        <a:accent4>
          <a:srgbClr val="DADAAE"/>
        </a:accent4>
        <a:accent5>
          <a:srgbClr val="C0B6AD"/>
        </a:accent5>
        <a:accent6>
          <a:srgbClr val="712A35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GS-IBG master slide 6">
        <a:dk1>
          <a:srgbClr val="1C1C1C"/>
        </a:dk1>
        <a:lt1>
          <a:srgbClr val="FFFFFF"/>
        </a:lt1>
        <a:dk2>
          <a:srgbClr val="710F0F"/>
        </a:dk2>
        <a:lt2>
          <a:srgbClr val="FFFFFF"/>
        </a:lt2>
        <a:accent1>
          <a:srgbClr val="FF9900"/>
        </a:accent1>
        <a:accent2>
          <a:srgbClr val="FF3300"/>
        </a:accent2>
        <a:accent3>
          <a:srgbClr val="BBAAAA"/>
        </a:accent3>
        <a:accent4>
          <a:srgbClr val="DADADA"/>
        </a:accent4>
        <a:accent5>
          <a:srgbClr val="FFCAAA"/>
        </a:accent5>
        <a:accent6>
          <a:srgbClr val="E72D00"/>
        </a:accent6>
        <a:hlink>
          <a:srgbClr val="666699"/>
        </a:hlink>
        <a:folHlink>
          <a:srgbClr val="99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GS-IBG master slide 7">
        <a:dk1>
          <a:srgbClr val="336666"/>
        </a:dk1>
        <a:lt1>
          <a:srgbClr val="FFFFFF"/>
        </a:lt1>
        <a:dk2>
          <a:srgbClr val="000000"/>
        </a:dk2>
        <a:lt2>
          <a:srgbClr val="666699"/>
        </a:lt2>
        <a:accent1>
          <a:srgbClr val="99CCCC"/>
        </a:accent1>
        <a:accent2>
          <a:srgbClr val="CCCCCC"/>
        </a:accent2>
        <a:accent3>
          <a:srgbClr val="FFFFFF"/>
        </a:accent3>
        <a:accent4>
          <a:srgbClr val="2A5656"/>
        </a:accent4>
        <a:accent5>
          <a:srgbClr val="CAE2E2"/>
        </a:accent5>
        <a:accent6>
          <a:srgbClr val="B9B9B9"/>
        </a:accent6>
        <a:hlink>
          <a:srgbClr val="006666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GS-IBG master slide 8">
        <a:dk1>
          <a:srgbClr val="000000"/>
        </a:dk1>
        <a:lt1>
          <a:srgbClr val="FFFFFF"/>
        </a:lt1>
        <a:dk2>
          <a:srgbClr val="000000"/>
        </a:dk2>
        <a:lt2>
          <a:srgbClr val="666699"/>
        </a:lt2>
        <a:accent1>
          <a:srgbClr val="FF9900"/>
        </a:accent1>
        <a:accent2>
          <a:srgbClr val="FF0000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70000"/>
        </a:accent6>
        <a:hlink>
          <a:srgbClr val="336699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GS-IBG master slide 9">
        <a:dk1>
          <a:srgbClr val="000000"/>
        </a:dk1>
        <a:lt1>
          <a:srgbClr val="FFFFFF"/>
        </a:lt1>
        <a:dk2>
          <a:srgbClr val="000000"/>
        </a:dk2>
        <a:lt2>
          <a:srgbClr val="666699"/>
        </a:lt2>
        <a:accent1>
          <a:srgbClr val="CC3300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E2ADAA"/>
        </a:accent5>
        <a:accent6>
          <a:srgbClr val="B98A00"/>
        </a:accent6>
        <a:hlink>
          <a:srgbClr val="CC6600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GS-IBG master slide 10">
        <a:dk1>
          <a:srgbClr val="000000"/>
        </a:dk1>
        <a:lt1>
          <a:srgbClr val="FFFFFF"/>
        </a:lt1>
        <a:dk2>
          <a:srgbClr val="000000"/>
        </a:dk2>
        <a:lt2>
          <a:srgbClr val="666699"/>
        </a:lt2>
        <a:accent1>
          <a:srgbClr val="666699"/>
        </a:accent1>
        <a:accent2>
          <a:srgbClr val="9999FF"/>
        </a:accent2>
        <a:accent3>
          <a:srgbClr val="FFFFFF"/>
        </a:accent3>
        <a:accent4>
          <a:srgbClr val="000000"/>
        </a:accent4>
        <a:accent5>
          <a:srgbClr val="B8B8CA"/>
        </a:accent5>
        <a:accent6>
          <a:srgbClr val="8A8AE7"/>
        </a:accent6>
        <a:hlink>
          <a:srgbClr val="3366FF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RGS-IBG Powerpoint template</Template>
  <TotalTime>545</TotalTime>
  <Words>398</Words>
  <Application>Microsoft Office PowerPoint</Application>
  <PresentationFormat>On-screen Show (4:3)</PresentationFormat>
  <Paragraphs>44</Paragraphs>
  <Slides>11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9" baseType="lpstr">
      <vt:lpstr>Arial</vt:lpstr>
      <vt:lpstr>Calibri</vt:lpstr>
      <vt:lpstr>Comic Sans MS</vt:lpstr>
      <vt:lpstr>Helvetica</vt:lpstr>
      <vt:lpstr>Segoe UI</vt:lpstr>
      <vt:lpstr>Times New Roman</vt:lpstr>
      <vt:lpstr>Wingdings</vt:lpstr>
      <vt:lpstr>RGS-IBG Powerpoint template</vt:lpstr>
      <vt:lpstr>PowerPoint Presentation</vt:lpstr>
      <vt:lpstr>PowerPoint Presentation</vt:lpstr>
      <vt:lpstr>Look at a range of maps, plans and globes</vt:lpstr>
      <vt:lpstr>Map of London </vt:lpstr>
      <vt:lpstr>What do people use maps for?</vt:lpstr>
      <vt:lpstr>What is this person doing?</vt:lpstr>
      <vt:lpstr>The world from above: a bird’s eye view </vt:lpstr>
      <vt:lpstr>Floor plans are a view from above</vt:lpstr>
      <vt:lpstr>PowerPoint Presentation</vt:lpstr>
      <vt:lpstr>What does this map show? Use the key to help you.</vt:lpstr>
      <vt:lpstr>  LC: Can you create a plan of your bedroom?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</dc:title>
  <dc:creator>Bryony Collins</dc:creator>
  <cp:lastModifiedBy>StaffHarrison</cp:lastModifiedBy>
  <cp:revision>50</cp:revision>
  <dcterms:created xsi:type="dcterms:W3CDTF">2015-02-19T09:33:17Z</dcterms:created>
  <dcterms:modified xsi:type="dcterms:W3CDTF">2020-05-28T22:35:42Z</dcterms:modified>
</cp:coreProperties>
</file>