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8"/>
  </p:notesMasterIdLst>
  <p:sldIdLst>
    <p:sldId id="286" r:id="rId2"/>
    <p:sldId id="283" r:id="rId3"/>
    <p:sldId id="287" r:id="rId4"/>
    <p:sldId id="303" r:id="rId5"/>
    <p:sldId id="288" r:id="rId6"/>
    <p:sldId id="294" r:id="rId7"/>
    <p:sldId id="290" r:id="rId8"/>
    <p:sldId id="289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304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omi Kennedy" initials="NK" lastIdx="2" clrIdx="0"/>
  <p:cmAuthor id="2" name="Yvonne Richards" initials="YR" lastIdx="10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613F"/>
    <a:srgbClr val="F29049"/>
    <a:srgbClr val="FEC630"/>
    <a:srgbClr val="E34597"/>
    <a:srgbClr val="E7403F"/>
    <a:srgbClr val="67C4BB"/>
    <a:srgbClr val="FFF14F"/>
    <a:srgbClr val="2DD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77" autoAdjust="0"/>
    <p:restoredTop sz="90360" autoAdjust="0"/>
  </p:normalViewPr>
  <p:slideViewPr>
    <p:cSldViewPr snapToGrid="0" snapToObjects="1">
      <p:cViewPr varScale="1">
        <p:scale>
          <a:sx n="79" d="100"/>
          <a:sy n="79" d="100"/>
        </p:scale>
        <p:origin x="1406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8C0B31-D2F4-4D5C-9F85-E63F351D1766}" type="datetimeFigureOut">
              <a:rPr lang="en-GB" smtClean="0"/>
              <a:t>28/02/2021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D7A1FC-8B97-4B52-8B37-0008CC7F095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7313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31630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15110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746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8670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217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7758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636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2949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2949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2949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2949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2949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6553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611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D7A1FC-8B97-4B52-8B37-0008CC7F0954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2949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2/28/2021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2/28/2021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2/28/2021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2/28/2021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2/28/2021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2/28/2021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2/28/2021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2/28/2021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2/28/2021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2/28/2021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DB7CA-CC1E-2746-BA2A-FDA54CE4A808}" type="datetimeFigureOut">
              <a:rPr lang="en-US" smtClean="0"/>
              <a:t>2/28/2021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DB7CA-CC1E-2746-BA2A-FDA54CE4A808}" type="datetimeFigureOut">
              <a:rPr lang="en-US" smtClean="0"/>
              <a:t>2/28/2021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5B16F-133A-EE4A-94E2-733D257F486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1544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file:////Users/Nomad/Dropbox/NOMAD%20(1)/MARK'S%20ON%20THE%20GO/YC%20Migration%20resources/YC%20icon.png" TargetMode="Externa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file:////Users/Nomad/Dropbox/NOMAD%20(1)/MARK'S%20ON%20THE%20GO/YC%20Migration%20resources/YC%20icon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9142413" cy="6858000"/>
          </a:xfrm>
          <a:prstGeom prst="rect">
            <a:avLst/>
          </a:pr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Freeform 20"/>
          <p:cNvSpPr/>
          <p:nvPr/>
        </p:nvSpPr>
        <p:spPr>
          <a:xfrm>
            <a:off x="-560866" y="-1791061"/>
            <a:ext cx="10283823" cy="9150079"/>
          </a:xfrm>
          <a:custGeom>
            <a:avLst/>
            <a:gdLst>
              <a:gd name="connsiteX0" fmla="*/ 5151863 w 5151863"/>
              <a:gd name="connsiteY0" fmla="*/ 0 h 5006898"/>
              <a:gd name="connsiteX1" fmla="*/ 3724507 w 5151863"/>
              <a:gd name="connsiteY1" fmla="*/ 0 h 5006898"/>
              <a:gd name="connsiteX2" fmla="*/ 0 w 5151863"/>
              <a:gd name="connsiteY2" fmla="*/ 5006898 h 5006898"/>
              <a:gd name="connsiteX3" fmla="*/ 724829 w 5151863"/>
              <a:gd name="connsiteY3" fmla="*/ 5006898 h 5006898"/>
              <a:gd name="connsiteX4" fmla="*/ 5140712 w 5151863"/>
              <a:gd name="connsiteY4" fmla="*/ 2787805 h 5006898"/>
              <a:gd name="connsiteX5" fmla="*/ 5151863 w 5151863"/>
              <a:gd name="connsiteY5" fmla="*/ 0 h 5006898"/>
              <a:gd name="connsiteX0" fmla="*/ 5151863 w 5157737"/>
              <a:gd name="connsiteY0" fmla="*/ 0 h 5006898"/>
              <a:gd name="connsiteX1" fmla="*/ 3724507 w 5157737"/>
              <a:gd name="connsiteY1" fmla="*/ 0 h 5006898"/>
              <a:gd name="connsiteX2" fmla="*/ 0 w 5157737"/>
              <a:gd name="connsiteY2" fmla="*/ 5006898 h 5006898"/>
              <a:gd name="connsiteX3" fmla="*/ 724829 w 5157737"/>
              <a:gd name="connsiteY3" fmla="*/ 5006898 h 5006898"/>
              <a:gd name="connsiteX4" fmla="*/ 5157737 w 5157737"/>
              <a:gd name="connsiteY4" fmla="*/ 2770905 h 5006898"/>
              <a:gd name="connsiteX5" fmla="*/ 5151863 w 5157737"/>
              <a:gd name="connsiteY5" fmla="*/ 0 h 5006898"/>
              <a:gd name="connsiteX0" fmla="*/ 5151863 w 5153481"/>
              <a:gd name="connsiteY0" fmla="*/ 0 h 5006898"/>
              <a:gd name="connsiteX1" fmla="*/ 3724507 w 5153481"/>
              <a:gd name="connsiteY1" fmla="*/ 0 h 5006898"/>
              <a:gd name="connsiteX2" fmla="*/ 0 w 5153481"/>
              <a:gd name="connsiteY2" fmla="*/ 5006898 h 5006898"/>
              <a:gd name="connsiteX3" fmla="*/ 724829 w 5153481"/>
              <a:gd name="connsiteY3" fmla="*/ 5006898 h 5006898"/>
              <a:gd name="connsiteX4" fmla="*/ 5153481 w 5153481"/>
              <a:gd name="connsiteY4" fmla="*/ 2779355 h 5006898"/>
              <a:gd name="connsiteX5" fmla="*/ 5151863 w 5153481"/>
              <a:gd name="connsiteY5" fmla="*/ 0 h 5006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153481" h="5006898">
                <a:moveTo>
                  <a:pt x="5151863" y="0"/>
                </a:moveTo>
                <a:lnTo>
                  <a:pt x="3724507" y="0"/>
                </a:lnTo>
                <a:lnTo>
                  <a:pt x="0" y="5006898"/>
                </a:lnTo>
                <a:lnTo>
                  <a:pt x="724829" y="5006898"/>
                </a:lnTo>
                <a:lnTo>
                  <a:pt x="5153481" y="2779355"/>
                </a:lnTo>
                <a:cubicBezTo>
                  <a:pt x="5152942" y="1852903"/>
                  <a:pt x="5152402" y="926452"/>
                  <a:pt x="515186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498156" y="2265094"/>
            <a:ext cx="30314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36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The Rule of Law</a:t>
            </a:r>
            <a:endParaRPr lang="en-US" sz="36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-2422868" y="-863842"/>
            <a:ext cx="7396312" cy="7458203"/>
          </a:xfrm>
          <a:custGeom>
            <a:avLst/>
            <a:gdLst>
              <a:gd name="connsiteX0" fmla="*/ 0 w 4600876"/>
              <a:gd name="connsiteY0" fmla="*/ 0 h 4639377"/>
              <a:gd name="connsiteX1" fmla="*/ 4600876 w 4600876"/>
              <a:gd name="connsiteY1" fmla="*/ 2377440 h 4639377"/>
              <a:gd name="connsiteX2" fmla="*/ 4600876 w 4600876"/>
              <a:gd name="connsiteY2" fmla="*/ 4639377 h 4639377"/>
              <a:gd name="connsiteX3" fmla="*/ 3455470 w 4600876"/>
              <a:gd name="connsiteY3" fmla="*/ 4639377 h 4639377"/>
              <a:gd name="connsiteX4" fmla="*/ 0 w 4600876"/>
              <a:gd name="connsiteY4" fmla="*/ 0 h 4639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00876" h="4639377">
                <a:moveTo>
                  <a:pt x="0" y="0"/>
                </a:moveTo>
                <a:lnTo>
                  <a:pt x="4600876" y="2377440"/>
                </a:lnTo>
                <a:lnTo>
                  <a:pt x="4600876" y="4639377"/>
                </a:lnTo>
                <a:lnTo>
                  <a:pt x="3455470" y="4639377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52274" t="36435" b="1087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4160" y="554684"/>
            <a:ext cx="2599428" cy="1284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643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2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1670" y="1291609"/>
            <a:ext cx="67170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entury Gothic" panose="020B0502020202020204" pitchFamily="34" charset="0"/>
                <a:cs typeface="Arial" panose="020B0604020202020204" pitchFamily="34" charset="0"/>
              </a:rPr>
              <a:t>Learning Objectives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4697" y="2162287"/>
            <a:ext cx="8281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171670" y="1302163"/>
            <a:ext cx="8574297" cy="37774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GB" sz="2000" dirty="0" smtClean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By </a:t>
            </a:r>
            <a:r>
              <a:rPr lang="en-GB" sz="2000" dirty="0">
                <a:latin typeface="Century Gothic" panose="020B0502020202020204" pitchFamily="34" charset="0"/>
                <a:cs typeface="Arial" panose="020B0604020202020204" pitchFamily="34" charset="0"/>
              </a:rPr>
              <a:t>the end of this </a:t>
            </a:r>
            <a:r>
              <a:rPr lang="en-GB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lesson I will be able to explain: </a:t>
            </a:r>
            <a:endParaRPr lang="en-GB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endParaRPr lang="en-GB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Century Gothic" panose="020B0502020202020204" pitchFamily="34" charset="0"/>
                <a:cs typeface="Arial" panose="020B0604020202020204" pitchFamily="34" charset="0"/>
              </a:rPr>
              <a:t>What parliament, </a:t>
            </a:r>
            <a:r>
              <a:rPr lang="en-US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the government </a:t>
            </a:r>
            <a:r>
              <a:rPr lang="en-US" sz="2000" dirty="0">
                <a:latin typeface="Century Gothic" panose="020B0502020202020204" pitchFamily="34" charset="0"/>
                <a:cs typeface="Arial" panose="020B0604020202020204" pitchFamily="34" charset="0"/>
              </a:rPr>
              <a:t>and the justice system do. </a:t>
            </a:r>
            <a:endParaRPr lang="en-GB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Century Gothic" panose="020B0502020202020204" pitchFamily="34" charset="0"/>
                <a:cs typeface="Arial" panose="020B0604020202020204" pitchFamily="34" charset="0"/>
              </a:rPr>
              <a:t>What the r</a:t>
            </a:r>
            <a:r>
              <a:rPr lang="en-US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ule </a:t>
            </a:r>
            <a:r>
              <a:rPr lang="en-US" sz="2000" dirty="0">
                <a:latin typeface="Century Gothic" panose="020B0502020202020204" pitchFamily="34" charset="0"/>
                <a:cs typeface="Arial" panose="020B0604020202020204" pitchFamily="34" charset="0"/>
              </a:rPr>
              <a:t>of l</a:t>
            </a:r>
            <a:r>
              <a:rPr lang="en-US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aw means and why it is important </a:t>
            </a:r>
            <a:endParaRPr lang="en-GB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2000" dirty="0">
                <a:latin typeface="Century Gothic" panose="020B0502020202020204" pitchFamily="34" charset="0"/>
              </a:rPr>
              <a:t>Who has the power to make and change laws</a:t>
            </a:r>
            <a:r>
              <a:rPr lang="en-GB" sz="2000" dirty="0" smtClean="0">
                <a:latin typeface="Century Gothic" panose="020B0502020202020204" pitchFamily="34" charset="0"/>
              </a:rPr>
              <a:t>;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GB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How </a:t>
            </a:r>
            <a:r>
              <a:rPr lang="en-GB" sz="2000" dirty="0">
                <a:latin typeface="Century Gothic" panose="020B0502020202020204" pitchFamily="34" charset="0"/>
                <a:cs typeface="Arial" panose="020B0604020202020204" pitchFamily="34" charset="0"/>
              </a:rPr>
              <a:t>I can take part in our democracy.</a:t>
            </a:r>
          </a:p>
        </p:txBody>
      </p:sp>
    </p:spTree>
    <p:extLst>
      <p:ext uri="{BB962C8B-B14F-4D97-AF65-F5344CB8AC3E}">
        <p14:creationId xmlns:p14="http://schemas.microsoft.com/office/powerpoint/2010/main" val="54517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3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1670" y="1291609"/>
            <a:ext cx="67170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The rule </a:t>
            </a:r>
            <a:r>
              <a:rPr lang="en-GB" sz="3200" b="1" dirty="0">
                <a:latin typeface="Century Gothic" panose="020B0502020202020204" pitchFamily="34" charset="0"/>
                <a:cs typeface="Arial" panose="020B0604020202020204" pitchFamily="34" charset="0"/>
              </a:rPr>
              <a:t>of </a:t>
            </a:r>
            <a:r>
              <a:rPr lang="en-GB" sz="32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law</a:t>
            </a:r>
            <a:endParaRPr lang="en-GB" sz="3200" b="1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4697" y="2162287"/>
            <a:ext cx="8281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4948" y="2094530"/>
            <a:ext cx="3700964" cy="332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078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5874" y="2099594"/>
            <a:ext cx="6861713" cy="4572689"/>
          </a:xfrm>
          <a:prstGeom prst="rect">
            <a:avLst/>
          </a:prstGeom>
        </p:spPr>
      </p:pic>
      <p:sp>
        <p:nvSpPr>
          <p:cNvPr id="24" name="Freeform 23"/>
          <p:cNvSpPr/>
          <p:nvPr/>
        </p:nvSpPr>
        <p:spPr>
          <a:xfrm>
            <a:off x="0" y="862682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4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32385" y="1345088"/>
            <a:ext cx="46099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What are laws?</a:t>
            </a:r>
            <a:endParaRPr lang="en-GB" sz="3600" b="1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2385" y="2928598"/>
            <a:ext cx="40630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Laws are rules that are made by people in power to order the way society behaves.</a:t>
            </a:r>
          </a:p>
          <a:p>
            <a:endParaRPr lang="en-GB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521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623" y="2211427"/>
            <a:ext cx="3403542" cy="3055077"/>
          </a:xfrm>
          <a:prstGeom prst="rect">
            <a:avLst/>
          </a:prstGeom>
        </p:spPr>
      </p:pic>
      <p:sp>
        <p:nvSpPr>
          <p:cNvPr id="24" name="Freeform 23"/>
          <p:cNvSpPr/>
          <p:nvPr/>
        </p:nvSpPr>
        <p:spPr>
          <a:xfrm>
            <a:off x="0" y="661423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5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1606" y="1278603"/>
            <a:ext cx="8952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entury Gothic" panose="020B0502020202020204" pitchFamily="34" charset="0"/>
                <a:cs typeface="Arial" panose="020B0604020202020204" pitchFamily="34" charset="0"/>
              </a:rPr>
              <a:t>Why do we need laws?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1606" y="2405021"/>
            <a:ext cx="400423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altLang="en-US" sz="2000" dirty="0">
                <a:latin typeface="Century Gothic" panose="020B0502020202020204" pitchFamily="34" charset="0"/>
                <a:cs typeface="Arial" panose="020B0604020202020204" pitchFamily="34" charset="0"/>
              </a:rPr>
              <a:t>To keep us </a:t>
            </a:r>
            <a:r>
              <a:rPr lang="en-GB" altLang="en-US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safe.</a:t>
            </a:r>
            <a:endParaRPr lang="en-GB" altLang="en-US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altLang="en-US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altLang="en-US" sz="2000" dirty="0">
                <a:latin typeface="Century Gothic" panose="020B0502020202020204" pitchFamily="34" charset="0"/>
                <a:cs typeface="Arial" panose="020B0604020202020204" pitchFamily="34" charset="0"/>
              </a:rPr>
              <a:t>To make sure things are </a:t>
            </a:r>
            <a:r>
              <a:rPr lang="en-GB" altLang="en-US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fair.</a:t>
            </a:r>
            <a:endParaRPr lang="en-GB" altLang="en-US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GB" altLang="en-US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altLang="en-US" sz="2000" dirty="0">
                <a:latin typeface="Century Gothic" panose="020B0502020202020204" pitchFamily="34" charset="0"/>
                <a:cs typeface="Arial" panose="020B0604020202020204" pitchFamily="34" charset="0"/>
              </a:rPr>
              <a:t>To limit the power of </a:t>
            </a:r>
            <a:r>
              <a:rPr lang="en-GB" altLang="en-US" sz="2000">
                <a:latin typeface="Century Gothic" panose="020B0502020202020204" pitchFamily="34" charset="0"/>
                <a:cs typeface="Arial" panose="020B0604020202020204" pitchFamily="34" charset="0"/>
              </a:rPr>
              <a:t>the </a:t>
            </a:r>
            <a:r>
              <a:rPr lang="en-GB" altLang="en-US" sz="2000" smtClean="0">
                <a:latin typeface="Century Gothic" panose="020B0502020202020204" pitchFamily="34" charset="0"/>
                <a:cs typeface="Arial" panose="020B0604020202020204" pitchFamily="34" charset="0"/>
              </a:rPr>
              <a:t>Government.</a:t>
            </a:r>
            <a:endParaRPr lang="en-GB" altLang="en-US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GB" altLang="en-US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076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 23"/>
          <p:cNvSpPr/>
          <p:nvPr/>
        </p:nvSpPr>
        <p:spPr>
          <a:xfrm>
            <a:off x="0" y="661423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6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32383" y="1279078"/>
            <a:ext cx="9100215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  <a:cs typeface="Arial" panose="020B0604020202020204" pitchFamily="34" charset="0"/>
              </a:rPr>
              <a:t>In the </a:t>
            </a:r>
            <a:r>
              <a:rPr lang="en-GB" sz="24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UK, </a:t>
            </a:r>
            <a:r>
              <a:rPr lang="en-GB" sz="2400" b="1" dirty="0">
                <a:latin typeface="Century Gothic" panose="020B0502020202020204" pitchFamily="34" charset="0"/>
                <a:cs typeface="Arial" panose="020B0604020202020204" pitchFamily="34" charset="0"/>
              </a:rPr>
              <a:t>power is split between three groups:</a:t>
            </a: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altLang="en-US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altLang="en-US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23822" y="2116192"/>
            <a:ext cx="3591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  <a:cs typeface="Arial" panose="020B0604020202020204" pitchFamily="34" charset="0"/>
              </a:rPr>
              <a:t>The Government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95381" y="2109164"/>
            <a:ext cx="2286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  <a:cs typeface="Arial" panose="020B0604020202020204" pitchFamily="34" charset="0"/>
              </a:rPr>
              <a:t>Parliament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15559" y="2073486"/>
            <a:ext cx="2286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  <a:cs typeface="Arial" panose="020B0604020202020204" pitchFamily="34" charset="0"/>
              </a:rPr>
              <a:t>The Justice System</a:t>
            </a:r>
            <a:endParaRPr lang="en-GB" b="1" dirty="0">
              <a:latin typeface="Century Gothic" panose="020B0502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357488" y="5066171"/>
            <a:ext cx="35917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  <a:cs typeface="Arial" panose="020B0604020202020204" pitchFamily="34" charset="0"/>
              </a:rPr>
              <a:t>Makes and </a:t>
            </a:r>
          </a:p>
          <a:p>
            <a:pPr algn="ctr"/>
            <a:r>
              <a:rPr lang="en-GB" dirty="0">
                <a:latin typeface="Century Gothic" panose="020B0502020202020204" pitchFamily="34" charset="0"/>
                <a:cs typeface="Arial" panose="020B0604020202020204" pitchFamily="34" charset="0"/>
              </a:rPr>
              <a:t>changes laws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506342" y="5017453"/>
            <a:ext cx="21313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  <a:cs typeface="Arial" panose="020B0604020202020204" pitchFamily="34" charset="0"/>
              </a:rPr>
              <a:t>Puts laws into </a:t>
            </a:r>
          </a:p>
          <a:p>
            <a:pPr algn="ctr"/>
            <a:r>
              <a:rPr lang="en-GB" dirty="0">
                <a:latin typeface="Century Gothic" panose="020B0502020202020204" pitchFamily="34" charset="0"/>
                <a:cs typeface="Arial" panose="020B0604020202020204" pitchFamily="34" charset="0"/>
              </a:rPr>
              <a:t>practice and </a:t>
            </a:r>
          </a:p>
          <a:p>
            <a:pPr algn="ctr"/>
            <a:r>
              <a:rPr lang="en-GB" dirty="0">
                <a:latin typeface="Century Gothic" panose="020B0502020202020204" pitchFamily="34" charset="0"/>
                <a:cs typeface="Arial" panose="020B0604020202020204" pitchFamily="34" charset="0"/>
              </a:rPr>
              <a:t>makes policy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670245" y="4985656"/>
            <a:ext cx="2131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  <a:cs typeface="Arial" panose="020B0604020202020204" pitchFamily="34" charset="0"/>
              </a:rPr>
              <a:t>Upholds </a:t>
            </a:r>
          </a:p>
          <a:p>
            <a:pPr algn="ctr"/>
            <a:r>
              <a:rPr lang="en-GB" dirty="0">
                <a:latin typeface="Century Gothic" panose="020B0502020202020204" pitchFamily="34" charset="0"/>
                <a:cs typeface="Arial" panose="020B0604020202020204" pitchFamily="34" charset="0"/>
              </a:rPr>
              <a:t>the law</a:t>
            </a:r>
            <a:endParaRPr lang="en-GB" dirty="0">
              <a:latin typeface="Century Gothic" panose="020B0502020202020204" pitchFamily="34" charset="0"/>
            </a:endParaRPr>
          </a:p>
        </p:txBody>
      </p:sp>
      <p:pic>
        <p:nvPicPr>
          <p:cNvPr id="21" name="Picture 6" descr="Image result for government logo uk"/>
          <p:cNvPicPr>
            <a:picLocks noChangeAspect="1" noChangeArrowheads="1"/>
          </p:cNvPicPr>
          <p:nvPr/>
        </p:nvPicPr>
        <p:blipFill>
          <a:blip r:embed="rId5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5561" y="2661582"/>
            <a:ext cx="3053540" cy="173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6251" y="2718303"/>
            <a:ext cx="1697751" cy="152393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885" y="2766510"/>
            <a:ext cx="2339526" cy="1523031"/>
          </a:xfrm>
          <a:prstGeom prst="rect">
            <a:avLst/>
          </a:prstGeom>
        </p:spPr>
      </p:pic>
      <p:cxnSp>
        <p:nvCxnSpPr>
          <p:cNvPr id="3" name="Straight Arrow Connector 2"/>
          <p:cNvCxnSpPr/>
          <p:nvPr/>
        </p:nvCxnSpPr>
        <p:spPr>
          <a:xfrm>
            <a:off x="1441779" y="4500942"/>
            <a:ext cx="0" cy="443561"/>
          </a:xfrm>
          <a:prstGeom prst="straightConnector1">
            <a:avLst/>
          </a:prstGeom>
          <a:ln w="444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4719690" y="4500941"/>
            <a:ext cx="0" cy="443561"/>
          </a:xfrm>
          <a:prstGeom prst="straightConnector1">
            <a:avLst/>
          </a:prstGeom>
          <a:ln w="444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7696353" y="4500940"/>
            <a:ext cx="0" cy="443561"/>
          </a:xfrm>
          <a:prstGeom prst="straightConnector1">
            <a:avLst/>
          </a:prstGeom>
          <a:ln w="444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5358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8" grpId="0"/>
      <p:bldP spid="14" grpId="0"/>
      <p:bldP spid="17" grpId="0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 23"/>
          <p:cNvSpPr/>
          <p:nvPr/>
        </p:nvSpPr>
        <p:spPr>
          <a:xfrm>
            <a:off x="0" y="661423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7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32383" y="1279078"/>
            <a:ext cx="9100215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Century Gothic" panose="020B0502020202020204" pitchFamily="34" charset="0"/>
                <a:cs typeface="Arial" panose="020B0604020202020204" pitchFamily="34" charset="0"/>
              </a:rPr>
              <a:t>The </a:t>
            </a:r>
            <a:r>
              <a:rPr lang="en-US" sz="36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rule </a:t>
            </a:r>
            <a:r>
              <a:rPr lang="en-US" sz="3600" b="1" dirty="0">
                <a:latin typeface="Century Gothic" panose="020B0502020202020204" pitchFamily="34" charset="0"/>
                <a:cs typeface="Arial" panose="020B0604020202020204" pitchFamily="34" charset="0"/>
              </a:rPr>
              <a:t>of </a:t>
            </a:r>
            <a:r>
              <a:rPr lang="en-US" sz="36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law</a:t>
            </a:r>
            <a:endParaRPr lang="en-GB" sz="3600" b="1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latin typeface="Century Gothic" panose="020B0502020202020204" pitchFamily="34" charset="0"/>
                <a:cs typeface="Arial" panose="020B0604020202020204" pitchFamily="34" charset="0"/>
              </a:rPr>
              <a:t>The rule of law means </a:t>
            </a:r>
            <a:r>
              <a:rPr lang="en-GB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that the </a:t>
            </a:r>
            <a:r>
              <a:rPr lang="en-GB" sz="2000" dirty="0">
                <a:latin typeface="Century Gothic" panose="020B0502020202020204" pitchFamily="34" charset="0"/>
                <a:cs typeface="Arial" panose="020B0604020202020204" pitchFamily="34" charset="0"/>
              </a:rPr>
              <a:t>Government cannot do whatever it likes.  </a:t>
            </a:r>
          </a:p>
          <a:p>
            <a:endParaRPr lang="en-GB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latin typeface="Century Gothic" panose="020B0502020202020204" pitchFamily="34" charset="0"/>
                <a:cs typeface="Arial" panose="020B0604020202020204" pitchFamily="34" charset="0"/>
              </a:rPr>
              <a:t>For example:</a:t>
            </a: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altLang="en-US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altLang="en-US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9731" y="4036423"/>
            <a:ext cx="1671830" cy="19533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118" y="4218068"/>
            <a:ext cx="2600224" cy="177169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1544" y="3243057"/>
            <a:ext cx="35917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  <a:cs typeface="Arial" panose="020B0604020202020204" pitchFamily="34" charset="0"/>
              </a:rPr>
              <a:t>The Government cannot send people to prison.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067175" y="3217151"/>
            <a:ext cx="48628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entury Gothic" panose="020B0502020202020204" pitchFamily="34" charset="0"/>
                <a:cs typeface="Arial" panose="020B0604020202020204" pitchFamily="34" charset="0"/>
              </a:rPr>
              <a:t>The Government </a:t>
            </a:r>
            <a:r>
              <a:rPr lang="en-GB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cannot take </a:t>
            </a:r>
            <a:r>
              <a:rPr lang="en-GB" dirty="0">
                <a:latin typeface="Century Gothic" panose="020B0502020202020204" pitchFamily="34" charset="0"/>
                <a:cs typeface="Arial" panose="020B0604020202020204" pitchFamily="34" charset="0"/>
              </a:rPr>
              <a:t>money from the people to make themselves rich.</a:t>
            </a:r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406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 23"/>
          <p:cNvSpPr/>
          <p:nvPr/>
        </p:nvSpPr>
        <p:spPr>
          <a:xfrm>
            <a:off x="0" y="799808"/>
            <a:ext cx="9144000" cy="5451849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 25"/>
          <p:cNvSpPr/>
          <p:nvPr/>
        </p:nvSpPr>
        <p:spPr>
          <a:xfrm>
            <a:off x="2875916" y="11383149"/>
            <a:ext cx="2918988" cy="414414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7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1606" y="1278603"/>
            <a:ext cx="8952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entury Gothic" panose="020B0502020202020204" pitchFamily="34" charset="0"/>
                <a:cs typeface="Arial" panose="020B0604020202020204" pitchFamily="34" charset="0"/>
              </a:rPr>
              <a:t>Everyone has to obey the </a:t>
            </a:r>
            <a:r>
              <a:rPr lang="en-GB" sz="32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law</a:t>
            </a:r>
            <a:endParaRPr lang="en-GB" sz="3200" b="1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1605" y="2117356"/>
            <a:ext cx="910021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  <a:cs typeface="Arial" panose="020B0604020202020204" pitchFamily="34" charset="0"/>
              </a:rPr>
              <a:t>Even…</a:t>
            </a:r>
          </a:p>
          <a:p>
            <a:endParaRPr lang="en-GB" altLang="en-US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r>
              <a:rPr lang="en-GB" altLang="en-US" dirty="0">
                <a:latin typeface="Century Gothic" panose="020B0502020202020204" pitchFamily="34" charset="0"/>
                <a:cs typeface="Arial" panose="020B0604020202020204" pitchFamily="34" charset="0"/>
              </a:rPr>
              <a:t>             </a:t>
            </a:r>
            <a:r>
              <a:rPr lang="en-GB" altLang="en-US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The </a:t>
            </a:r>
            <a:r>
              <a:rPr lang="en-GB" altLang="en-US" dirty="0">
                <a:latin typeface="Century Gothic" panose="020B0502020202020204" pitchFamily="34" charset="0"/>
                <a:cs typeface="Arial" panose="020B0604020202020204" pitchFamily="34" charset="0"/>
              </a:rPr>
              <a:t>Prime </a:t>
            </a:r>
            <a:r>
              <a:rPr lang="en-GB" altLang="en-US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Minister	 </a:t>
            </a:r>
            <a:r>
              <a:rPr lang="en-GB" altLang="en-US" dirty="0">
                <a:latin typeface="Century Gothic" panose="020B0502020202020204" pitchFamily="34" charset="0"/>
                <a:cs typeface="Arial" panose="020B0604020202020204" pitchFamily="34" charset="0"/>
              </a:rPr>
              <a:t>Celebrities </a:t>
            </a:r>
            <a:r>
              <a:rPr lang="en-GB" altLang="en-US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		The police</a:t>
            </a:r>
            <a:r>
              <a:rPr lang="en-GB" altLang="en-US" dirty="0">
                <a:latin typeface="Century Gothic" panose="020B0502020202020204" pitchFamily="34" charset="0"/>
                <a:cs typeface="Arial" panose="020B0604020202020204" pitchFamily="34" charset="0"/>
              </a:rPr>
              <a:t>		</a:t>
            </a:r>
          </a:p>
          <a:p>
            <a:endParaRPr lang="en-US" altLang="en-US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GB" altLang="en-US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GB" altLang="en-US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4236" y="3298765"/>
            <a:ext cx="2514951" cy="2286319"/>
          </a:xfrm>
          <a:prstGeom prst="rect">
            <a:avLst/>
          </a:prstGeom>
        </p:spPr>
      </p:pic>
      <p:pic>
        <p:nvPicPr>
          <p:cNvPr id="1030" name="Picture 6" descr="Image result for boris johnson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6932" y="3559337"/>
            <a:ext cx="3009484" cy="169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7007" y="3484574"/>
            <a:ext cx="2795028" cy="1766457"/>
          </a:xfrm>
          <a:prstGeom prst="rect">
            <a:avLst/>
          </a:prstGeom>
        </p:spPr>
      </p:pic>
      <p:sp>
        <p:nvSpPr>
          <p:cNvPr id="18" name="Freeform 17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341893" y="6347600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US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8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71805" y="6478406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</p:spTree>
    <p:extLst>
      <p:ext uri="{BB962C8B-B14F-4D97-AF65-F5344CB8AC3E}">
        <p14:creationId xmlns:p14="http://schemas.microsoft.com/office/powerpoint/2010/main" val="278838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2689" y="1910609"/>
            <a:ext cx="6158716" cy="3892307"/>
          </a:xfrm>
          <a:prstGeom prst="rect">
            <a:avLst/>
          </a:prstGeom>
        </p:spPr>
      </p:pic>
      <p:sp>
        <p:nvSpPr>
          <p:cNvPr id="24" name="Freeform 23"/>
          <p:cNvSpPr/>
          <p:nvPr/>
        </p:nvSpPr>
        <p:spPr>
          <a:xfrm>
            <a:off x="0" y="661423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9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1606" y="1264278"/>
            <a:ext cx="8952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  <a:cs typeface="Arial" panose="020B0604020202020204" pitchFamily="34" charset="0"/>
              </a:rPr>
              <a:t>The police</a:t>
            </a:r>
            <a:endParaRPr lang="en-GB" sz="3600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171669" y="1677484"/>
            <a:ext cx="3847867" cy="37774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Century Gothic" panose="020B0502020202020204" pitchFamily="34" charset="0"/>
                <a:cs typeface="Arial" panose="020B0604020202020204" pitchFamily="34" charset="0"/>
              </a:rPr>
              <a:t>An organised force </a:t>
            </a:r>
            <a:r>
              <a:rPr lang="en-GB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that maintains </a:t>
            </a:r>
            <a:r>
              <a:rPr lang="en-GB" sz="2000" dirty="0">
                <a:latin typeface="Century Gothic" panose="020B0502020202020204" pitchFamily="34" charset="0"/>
                <a:cs typeface="Arial" panose="020B0604020202020204" pitchFamily="34" charset="0"/>
              </a:rPr>
              <a:t>order, preventing and detecting crimes and enforcing laws. </a:t>
            </a:r>
            <a:endParaRPr lang="en-GB" sz="2000" dirty="0" smtClean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US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US" sz="2000" b="1" dirty="0" smtClean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Do they have the power to make or change the law?</a:t>
            </a:r>
          </a:p>
          <a:p>
            <a:endParaRPr lang="en-US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r>
              <a:rPr lang="en-US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No, the police keep the law. </a:t>
            </a:r>
            <a:endParaRPr lang="en-GB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3687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34" y="803922"/>
            <a:ext cx="7970596" cy="5320690"/>
          </a:xfrm>
          <a:prstGeom prst="rect">
            <a:avLst/>
          </a:prstGeom>
        </p:spPr>
      </p:pic>
      <p:sp>
        <p:nvSpPr>
          <p:cNvPr id="24" name="Freeform 23"/>
          <p:cNvSpPr/>
          <p:nvPr/>
        </p:nvSpPr>
        <p:spPr>
          <a:xfrm>
            <a:off x="0" y="661423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10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1606" y="1264278"/>
            <a:ext cx="8952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  <a:cs typeface="Arial" panose="020B0604020202020204" pitchFamily="34" charset="0"/>
              </a:rPr>
              <a:t>A judge</a:t>
            </a:r>
            <a:endParaRPr lang="en-GB" sz="3600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171670" y="1742283"/>
            <a:ext cx="3847867" cy="37774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A person who oversees a court of law and decides on sentencing. </a:t>
            </a:r>
          </a:p>
          <a:p>
            <a:endParaRPr lang="en-US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US" sz="2000" dirty="0" smtClean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Century Gothic" panose="020B0502020202020204" pitchFamily="34" charset="0"/>
                <a:cs typeface="Arial" panose="020B0604020202020204" pitchFamily="34" charset="0"/>
              </a:rPr>
              <a:t>Do they have the power to make or change the law?</a:t>
            </a:r>
          </a:p>
          <a:p>
            <a:endParaRPr lang="en-US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Century Gothic" panose="020B0502020202020204" pitchFamily="34" charset="0"/>
                <a:cs typeface="Arial" panose="020B0604020202020204" pitchFamily="34" charset="0"/>
              </a:rPr>
              <a:t>No, </a:t>
            </a:r>
            <a:r>
              <a:rPr lang="en-US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a judge acts on the law.</a:t>
            </a:r>
            <a:endParaRPr lang="en-GB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6737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281" y="1532916"/>
            <a:ext cx="5250816" cy="7876225"/>
          </a:xfrm>
          <a:prstGeom prst="rect">
            <a:avLst/>
          </a:prstGeom>
        </p:spPr>
      </p:pic>
      <p:sp>
        <p:nvSpPr>
          <p:cNvPr id="24" name="Freeform 23"/>
          <p:cNvSpPr/>
          <p:nvPr/>
        </p:nvSpPr>
        <p:spPr>
          <a:xfrm>
            <a:off x="0" y="661423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11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1606" y="1264278"/>
            <a:ext cx="8952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  <a:cs typeface="Arial" panose="020B0604020202020204" pitchFamily="34" charset="0"/>
              </a:rPr>
              <a:t>A lawyer</a:t>
            </a:r>
            <a:endParaRPr lang="en-GB" sz="3600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171671" y="1829352"/>
            <a:ext cx="3847867" cy="37774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>
                <a:latin typeface="Century Gothic" panose="020B0502020202020204" pitchFamily="34" charset="0"/>
                <a:cs typeface="Arial" panose="020B0604020202020204" pitchFamily="34" charset="0"/>
              </a:rPr>
              <a:t>Someone who is qualified to advise on legal matters and represent people in court</a:t>
            </a:r>
            <a:r>
              <a:rPr lang="en-GB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sz="2000" dirty="0" smtClean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Century Gothic" panose="020B0502020202020204" pitchFamily="34" charset="0"/>
                <a:cs typeface="Arial" panose="020B0604020202020204" pitchFamily="34" charset="0"/>
              </a:rPr>
              <a:t>Do they have the power to make or change the law?</a:t>
            </a:r>
          </a:p>
          <a:p>
            <a:endParaRPr lang="en-US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Century Gothic" panose="020B0502020202020204" pitchFamily="34" charset="0"/>
                <a:cs typeface="Arial" panose="020B0604020202020204" pitchFamily="34" charset="0"/>
              </a:rPr>
              <a:t>No, </a:t>
            </a:r>
            <a:r>
              <a:rPr lang="en-US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lawyers advise on the law. </a:t>
            </a:r>
            <a:endParaRPr lang="en-GB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6674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9538" y="1910609"/>
            <a:ext cx="6284053" cy="3947575"/>
          </a:xfrm>
          <a:prstGeom prst="rect">
            <a:avLst/>
          </a:prstGeom>
        </p:spPr>
      </p:pic>
      <p:sp>
        <p:nvSpPr>
          <p:cNvPr id="24" name="Freeform 23"/>
          <p:cNvSpPr/>
          <p:nvPr/>
        </p:nvSpPr>
        <p:spPr>
          <a:xfrm>
            <a:off x="0" y="661423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 25"/>
          <p:cNvSpPr/>
          <p:nvPr/>
        </p:nvSpPr>
        <p:spPr>
          <a:xfrm>
            <a:off x="0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12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1606" y="1264278"/>
            <a:ext cx="8952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  <a:cs typeface="Arial" panose="020B0604020202020204" pitchFamily="34" charset="0"/>
              </a:rPr>
              <a:t>Parliament</a:t>
            </a:r>
            <a:endParaRPr lang="en-GB" sz="3600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171670" y="1995657"/>
            <a:ext cx="3847867" cy="37774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A group of elected and appointed people </a:t>
            </a:r>
            <a:r>
              <a:rPr lang="en-GB" sz="2000" dirty="0">
                <a:latin typeface="Century Gothic" panose="020B0502020202020204" pitchFamily="34" charset="0"/>
                <a:cs typeface="Arial" panose="020B0604020202020204" pitchFamily="34" charset="0"/>
              </a:rPr>
              <a:t>who make and change </a:t>
            </a:r>
            <a:r>
              <a:rPr lang="en-GB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laws</a:t>
            </a:r>
            <a:r>
              <a:rPr lang="en-GB" sz="2000" dirty="0"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in the House of Commons and the House of Lords.</a:t>
            </a:r>
          </a:p>
          <a:p>
            <a:endParaRPr lang="en-GB" sz="2000" dirty="0" smtClean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US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Century Gothic" panose="020B0502020202020204" pitchFamily="34" charset="0"/>
                <a:cs typeface="Arial" panose="020B0604020202020204" pitchFamily="34" charset="0"/>
              </a:rPr>
              <a:t>Do they have the power to make or change the law?</a:t>
            </a:r>
          </a:p>
          <a:p>
            <a:endParaRPr lang="en-US" sz="2000" dirty="0" smtClean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r>
              <a:rPr lang="en-US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Yes, members of the House of Commons and the House of Lords make and debate laws.  </a:t>
            </a:r>
            <a:endParaRPr lang="en-GB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GB" sz="2000" dirty="0" smtClean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2095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6410" y="1587443"/>
            <a:ext cx="4667590" cy="6451539"/>
          </a:xfrm>
          <a:prstGeom prst="rect">
            <a:avLst/>
          </a:prstGeom>
        </p:spPr>
      </p:pic>
      <p:sp>
        <p:nvSpPr>
          <p:cNvPr id="24" name="Freeform 23"/>
          <p:cNvSpPr/>
          <p:nvPr/>
        </p:nvSpPr>
        <p:spPr>
          <a:xfrm>
            <a:off x="0" y="661423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 25"/>
          <p:cNvSpPr/>
          <p:nvPr/>
        </p:nvSpPr>
        <p:spPr>
          <a:xfrm>
            <a:off x="-69574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13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1606" y="1264278"/>
            <a:ext cx="8952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  <a:cs typeface="Arial" panose="020B0604020202020204" pitchFamily="34" charset="0"/>
              </a:rPr>
              <a:t>The Queen</a:t>
            </a:r>
            <a:endParaRPr lang="en-GB" sz="3600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171670" y="2403514"/>
            <a:ext cx="3847867" cy="37774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The Head of State. This </a:t>
            </a:r>
            <a:r>
              <a:rPr lang="en-GB" sz="2000" dirty="0">
                <a:latin typeface="Century Gothic" panose="020B0502020202020204" pitchFamily="34" charset="0"/>
                <a:cs typeface="Arial" panose="020B0604020202020204" pitchFamily="34" charset="0"/>
              </a:rPr>
              <a:t>person </a:t>
            </a:r>
            <a:r>
              <a:rPr lang="en-GB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gives </a:t>
            </a:r>
            <a:r>
              <a:rPr lang="en-GB" sz="2000" dirty="0">
                <a:latin typeface="Century Gothic" panose="020B0502020202020204" pitchFamily="34" charset="0"/>
                <a:cs typeface="Arial" panose="020B0604020202020204" pitchFamily="34" charset="0"/>
              </a:rPr>
              <a:t>royal assent to any new laws. </a:t>
            </a:r>
            <a:endParaRPr lang="en-GB" sz="2000" dirty="0" smtClean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US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Century Gothic" panose="020B0502020202020204" pitchFamily="34" charset="0"/>
                <a:cs typeface="Arial" panose="020B0604020202020204" pitchFamily="34" charset="0"/>
              </a:rPr>
              <a:t>Do they have the power to make or change the law?</a:t>
            </a:r>
          </a:p>
          <a:p>
            <a:endParaRPr lang="en-US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r>
              <a:rPr lang="en-US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Sort of! The Queen has to give Royal Assent to any new laws. </a:t>
            </a:r>
          </a:p>
          <a:p>
            <a:endParaRPr lang="en-US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r>
              <a:rPr lang="en-US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However, this is really a formality. The last time a King or Queen said no was in 1707! </a:t>
            </a:r>
            <a:endParaRPr lang="en-GB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0768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clock&#10;&#10;Description automatically generated">
            <a:extLst>
              <a:ext uri="{FF2B5EF4-FFF2-40B4-BE49-F238E27FC236}">
                <a16:creationId xmlns:a16="http://schemas.microsoft.com/office/drawing/2014/main" id="{5E5554E3-00E6-413D-9368-722DEA2B4B1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2963" y="3743724"/>
            <a:ext cx="2050522" cy="2059101"/>
          </a:xfrm>
          <a:prstGeom prst="rect">
            <a:avLst/>
          </a:prstGeom>
        </p:spPr>
      </p:pic>
      <p:sp>
        <p:nvSpPr>
          <p:cNvPr id="26" name="Freeform 25"/>
          <p:cNvSpPr/>
          <p:nvPr/>
        </p:nvSpPr>
        <p:spPr>
          <a:xfrm>
            <a:off x="-69574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r:link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14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1606" y="1264278"/>
            <a:ext cx="8952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  <a:cs typeface="Arial" panose="020B0604020202020204" pitchFamily="34" charset="0"/>
              </a:rPr>
              <a:t>In an ideal world</a:t>
            </a:r>
            <a:endParaRPr lang="en-GB" sz="3600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171671" y="1289610"/>
            <a:ext cx="3847867" cy="37774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7CCD0D0-3212-4B74-89A7-3D7D2054A37D}"/>
              </a:ext>
            </a:extLst>
          </p:cNvPr>
          <p:cNvSpPr/>
          <p:nvPr/>
        </p:nvSpPr>
        <p:spPr>
          <a:xfrm>
            <a:off x="121605" y="2086718"/>
            <a:ext cx="8850723" cy="3689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en-GB" sz="2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challenge is to create a law that you think would improve the lives of </a:t>
            </a:r>
            <a:r>
              <a:rPr lang="en-GB" sz="2000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children in </a:t>
            </a:r>
            <a:r>
              <a:rPr lang="en-GB" sz="2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UK.</a:t>
            </a: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en-GB" sz="2000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en-GB" sz="2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First decide </a:t>
            </a:r>
            <a:r>
              <a:rPr lang="en-GB" sz="2000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which </a:t>
            </a:r>
            <a:r>
              <a:rPr lang="en-GB" sz="2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area </a:t>
            </a:r>
            <a:r>
              <a:rPr lang="en-GB" sz="2000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</a:t>
            </a:r>
            <a:r>
              <a:rPr lang="en-GB" sz="2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will focus on. </a:t>
            </a: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en-GB" sz="2000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en-GB" sz="2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example:</a:t>
            </a: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en-GB" sz="2000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GB" sz="2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Environment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GB" sz="2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Health 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GB" sz="2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Education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GB" sz="2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Safety (in our communities and/or online)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8EA6C94-94DC-4016-894B-DBD434AFE49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4641" y="3707296"/>
            <a:ext cx="2390523" cy="2145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401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61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 25"/>
          <p:cNvSpPr/>
          <p:nvPr/>
        </p:nvSpPr>
        <p:spPr>
          <a:xfrm>
            <a:off x="-69574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15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1606" y="1264278"/>
            <a:ext cx="8952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Century Gothic" panose="020B0502020202020204" pitchFamily="34" charset="0"/>
                <a:cs typeface="Arial" panose="020B0604020202020204" pitchFamily="34" charset="0"/>
              </a:rPr>
              <a:t>In an ideal world</a:t>
            </a:r>
            <a:endParaRPr lang="en-GB" sz="3600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171671" y="1289610"/>
            <a:ext cx="3847867" cy="37774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7CCD0D0-3212-4B74-89A7-3D7D2054A37D}"/>
              </a:ext>
            </a:extLst>
          </p:cNvPr>
          <p:cNvSpPr/>
          <p:nvPr/>
        </p:nvSpPr>
        <p:spPr>
          <a:xfrm>
            <a:off x="121606" y="2034769"/>
            <a:ext cx="8426046" cy="39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en-GB" sz="2000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Think about the type of change you want to see. Do you want to: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FA75845-310E-4369-BE50-265844882852}"/>
              </a:ext>
            </a:extLst>
          </p:cNvPr>
          <p:cNvSpPr/>
          <p:nvPr/>
        </p:nvSpPr>
        <p:spPr>
          <a:xfrm>
            <a:off x="134015" y="2574072"/>
            <a:ext cx="50840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b="1" dirty="0" smtClean="0">
                <a:latin typeface="Century Gothic" panose="020B0502020202020204" pitchFamily="34" charset="0"/>
              </a:rPr>
              <a:t>Ban certain behaviour </a:t>
            </a:r>
            <a:endParaRPr lang="en-GB" b="1" dirty="0">
              <a:latin typeface="Century Gothic" panose="020B0502020202020204" pitchFamily="34" charset="0"/>
            </a:endParaRPr>
          </a:p>
          <a:p>
            <a:pPr lvl="0"/>
            <a:r>
              <a:rPr lang="en-GB" dirty="0">
                <a:latin typeface="Century Gothic" panose="020B0502020202020204" pitchFamily="34" charset="0"/>
              </a:rPr>
              <a:t>For example, smoking is banned in most public spaces.</a:t>
            </a:r>
          </a:p>
          <a:p>
            <a:pPr lvl="0"/>
            <a:endParaRPr lang="en-GB" dirty="0">
              <a:latin typeface="Century Gothic" panose="020B0502020202020204" pitchFamily="34" charset="0"/>
            </a:endParaRPr>
          </a:p>
          <a:p>
            <a:pPr lvl="0"/>
            <a:r>
              <a:rPr lang="en-GB" b="1" dirty="0">
                <a:latin typeface="Century Gothic" panose="020B0502020202020204" pitchFamily="34" charset="0"/>
              </a:rPr>
              <a:t>S</a:t>
            </a:r>
            <a:r>
              <a:rPr lang="en-GB" b="1" dirty="0" smtClean="0">
                <a:latin typeface="Century Gothic" panose="020B0502020202020204" pitchFamily="34" charset="0"/>
              </a:rPr>
              <a:t>et </a:t>
            </a:r>
            <a:r>
              <a:rPr lang="en-GB" b="1" dirty="0">
                <a:latin typeface="Century Gothic" panose="020B0502020202020204" pitchFamily="34" charset="0"/>
              </a:rPr>
              <a:t>age </a:t>
            </a:r>
            <a:r>
              <a:rPr lang="en-GB" b="1" dirty="0" smtClean="0">
                <a:latin typeface="Century Gothic" panose="020B0502020202020204" pitchFamily="34" charset="0"/>
              </a:rPr>
              <a:t>restrictions</a:t>
            </a:r>
            <a:endParaRPr lang="en-GB" b="1" dirty="0">
              <a:latin typeface="Century Gothic" panose="020B0502020202020204" pitchFamily="34" charset="0"/>
            </a:endParaRPr>
          </a:p>
          <a:p>
            <a:pPr lvl="0"/>
            <a:r>
              <a:rPr lang="en-GB" dirty="0">
                <a:latin typeface="Century Gothic" panose="020B0502020202020204" pitchFamily="34" charset="0"/>
              </a:rPr>
              <a:t>For example, it is against the law to sell cigarettes to a person who is under 18 years old.</a:t>
            </a:r>
          </a:p>
          <a:p>
            <a:pPr lvl="0"/>
            <a:endParaRPr lang="en-GB" dirty="0">
              <a:latin typeface="Century Gothic" panose="020B0502020202020204" pitchFamily="34" charset="0"/>
            </a:endParaRPr>
          </a:p>
          <a:p>
            <a:pPr lvl="0"/>
            <a:r>
              <a:rPr lang="en-GB" b="1" dirty="0">
                <a:latin typeface="Century Gothic" panose="020B0502020202020204" pitchFamily="34" charset="0"/>
              </a:rPr>
              <a:t>E</a:t>
            </a:r>
            <a:r>
              <a:rPr lang="en-GB" b="1" dirty="0" smtClean="0">
                <a:latin typeface="Century Gothic" panose="020B0502020202020204" pitchFamily="34" charset="0"/>
              </a:rPr>
              <a:t>nforce behaviours</a:t>
            </a:r>
            <a:endParaRPr lang="en-GB" b="1" dirty="0">
              <a:latin typeface="Century Gothic" panose="020B0502020202020204" pitchFamily="34" charset="0"/>
            </a:endParaRPr>
          </a:p>
          <a:p>
            <a:pPr lvl="0"/>
            <a:r>
              <a:rPr lang="en-GB" dirty="0">
                <a:latin typeface="Century Gothic" panose="020B0502020202020204" pitchFamily="34" charset="0"/>
              </a:rPr>
              <a:t>For example, a person must wear a seatbelt </a:t>
            </a:r>
            <a:r>
              <a:rPr lang="en-GB" dirty="0" smtClean="0">
                <a:latin typeface="Century Gothic" panose="020B0502020202020204" pitchFamily="34" charset="0"/>
              </a:rPr>
              <a:t>when </a:t>
            </a:r>
            <a:r>
              <a:rPr lang="en-GB" dirty="0">
                <a:latin typeface="Century Gothic" panose="020B0502020202020204" pitchFamily="34" charset="0"/>
              </a:rPr>
              <a:t>i</a:t>
            </a:r>
            <a:r>
              <a:rPr lang="en-GB" dirty="0" smtClean="0">
                <a:latin typeface="Century Gothic" panose="020B0502020202020204" pitchFamily="34" charset="0"/>
              </a:rPr>
              <a:t>n a car.</a:t>
            </a:r>
            <a:endParaRPr lang="en-GB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A picture containing clock&#10;&#10;Description automatically generated">
            <a:extLst>
              <a:ext uri="{FF2B5EF4-FFF2-40B4-BE49-F238E27FC236}">
                <a16:creationId xmlns:a16="http://schemas.microsoft.com/office/drawing/2014/main" id="{B3483627-2197-4604-8C98-F74E486BF5C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2963" y="3743724"/>
            <a:ext cx="2050522" cy="205910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395C293-A556-4DA2-8214-1E5E2EF65E28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4641" y="3707296"/>
            <a:ext cx="2390523" cy="2145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4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 23"/>
          <p:cNvSpPr/>
          <p:nvPr/>
        </p:nvSpPr>
        <p:spPr>
          <a:xfrm>
            <a:off x="0" y="661423"/>
            <a:ext cx="9144000" cy="5809601"/>
          </a:xfrm>
          <a:custGeom>
            <a:avLst/>
            <a:gdLst>
              <a:gd name="connsiteX0" fmla="*/ 1 w 9144000"/>
              <a:gd name="connsiteY0" fmla="*/ 0 h 5809601"/>
              <a:gd name="connsiteX1" fmla="*/ 9144000 w 9144000"/>
              <a:gd name="connsiteY1" fmla="*/ 0 h 5809601"/>
              <a:gd name="connsiteX2" fmla="*/ 9144000 w 9144000"/>
              <a:gd name="connsiteY2" fmla="*/ 1085143 h 5809601"/>
              <a:gd name="connsiteX3" fmla="*/ 9144000 w 9144000"/>
              <a:gd name="connsiteY3" fmla="*/ 1307632 h 5809601"/>
              <a:gd name="connsiteX4" fmla="*/ 9144000 w 9144000"/>
              <a:gd name="connsiteY4" fmla="*/ 1384548 h 5809601"/>
              <a:gd name="connsiteX5" fmla="*/ 4567954 w 9144000"/>
              <a:gd name="connsiteY5" fmla="*/ 1562731 h 5809601"/>
              <a:gd name="connsiteX6" fmla="*/ 4567954 w 9144000"/>
              <a:gd name="connsiteY6" fmla="*/ 5098145 h 5809601"/>
              <a:gd name="connsiteX7" fmla="*/ 9144000 w 9144000"/>
              <a:gd name="connsiteY7" fmla="*/ 4919962 h 5809601"/>
              <a:gd name="connsiteX8" fmla="*/ 9144000 w 9144000"/>
              <a:gd name="connsiteY8" fmla="*/ 5358412 h 5809601"/>
              <a:gd name="connsiteX9" fmla="*/ 9144000 w 9144000"/>
              <a:gd name="connsiteY9" fmla="*/ 5575417 h 5809601"/>
              <a:gd name="connsiteX10" fmla="*/ 9144000 w 9144000"/>
              <a:gd name="connsiteY10" fmla="*/ 5809601 h 5809601"/>
              <a:gd name="connsiteX11" fmla="*/ 0 w 9144000"/>
              <a:gd name="connsiteY11" fmla="*/ 5809601 h 5809601"/>
              <a:gd name="connsiteX12" fmla="*/ 0 w 9144000"/>
              <a:gd name="connsiteY12" fmla="*/ 5358412 h 5809601"/>
              <a:gd name="connsiteX13" fmla="*/ 0 w 9144000"/>
              <a:gd name="connsiteY13" fmla="*/ 5358412 h 5809601"/>
              <a:gd name="connsiteX14" fmla="*/ 0 w 9144000"/>
              <a:gd name="connsiteY14" fmla="*/ 5276012 h 5809601"/>
              <a:gd name="connsiteX15" fmla="*/ 1 w 9144000"/>
              <a:gd name="connsiteY15" fmla="*/ 5276012 h 5809601"/>
              <a:gd name="connsiteX16" fmla="*/ 1 w 9144000"/>
              <a:gd name="connsiteY16" fmla="*/ 1740598 h 5809601"/>
              <a:gd name="connsiteX17" fmla="*/ 0 w 9144000"/>
              <a:gd name="connsiteY17" fmla="*/ 1740598 h 5809601"/>
              <a:gd name="connsiteX18" fmla="*/ 0 w 9144000"/>
              <a:gd name="connsiteY18" fmla="*/ 1085143 h 5809601"/>
              <a:gd name="connsiteX19" fmla="*/ 1 w 9144000"/>
              <a:gd name="connsiteY19" fmla="*/ 1085143 h 5809601"/>
              <a:gd name="connsiteX20" fmla="*/ 1 w 9144000"/>
              <a:gd name="connsiteY20" fmla="*/ 904183 h 58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4000" h="5809601">
                <a:moveTo>
                  <a:pt x="1" y="0"/>
                </a:moveTo>
                <a:lnTo>
                  <a:pt x="9144000" y="0"/>
                </a:lnTo>
                <a:lnTo>
                  <a:pt x="9144000" y="1085143"/>
                </a:lnTo>
                <a:lnTo>
                  <a:pt x="9144000" y="1307632"/>
                </a:lnTo>
                <a:lnTo>
                  <a:pt x="9144000" y="1384548"/>
                </a:lnTo>
                <a:lnTo>
                  <a:pt x="4567954" y="1562731"/>
                </a:lnTo>
                <a:lnTo>
                  <a:pt x="4567954" y="5098145"/>
                </a:lnTo>
                <a:lnTo>
                  <a:pt x="9144000" y="4919962"/>
                </a:lnTo>
                <a:lnTo>
                  <a:pt x="9144000" y="5358412"/>
                </a:lnTo>
                <a:lnTo>
                  <a:pt x="9144000" y="5575417"/>
                </a:lnTo>
                <a:lnTo>
                  <a:pt x="9144000" y="5809601"/>
                </a:lnTo>
                <a:lnTo>
                  <a:pt x="0" y="5809601"/>
                </a:lnTo>
                <a:lnTo>
                  <a:pt x="0" y="5358412"/>
                </a:lnTo>
                <a:lnTo>
                  <a:pt x="0" y="5358412"/>
                </a:lnTo>
                <a:lnTo>
                  <a:pt x="0" y="5276012"/>
                </a:lnTo>
                <a:lnTo>
                  <a:pt x="1" y="5276012"/>
                </a:lnTo>
                <a:lnTo>
                  <a:pt x="1" y="1740598"/>
                </a:lnTo>
                <a:lnTo>
                  <a:pt x="0" y="1740598"/>
                </a:lnTo>
                <a:lnTo>
                  <a:pt x="0" y="1085143"/>
                </a:lnTo>
                <a:lnTo>
                  <a:pt x="1" y="1085143"/>
                </a:lnTo>
                <a:lnTo>
                  <a:pt x="1" y="904183"/>
                </a:lnTo>
                <a:close/>
              </a:path>
            </a:pathLst>
          </a:custGeom>
          <a:solidFill>
            <a:srgbClr val="F161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reeform 25"/>
          <p:cNvSpPr/>
          <p:nvPr/>
        </p:nvSpPr>
        <p:spPr>
          <a:xfrm>
            <a:off x="-69574" y="5989764"/>
            <a:ext cx="9144000" cy="865668"/>
          </a:xfrm>
          <a:custGeom>
            <a:avLst/>
            <a:gdLst>
              <a:gd name="connsiteX0" fmla="*/ 9144000 w 9144000"/>
              <a:gd name="connsiteY0" fmla="*/ 0 h 865668"/>
              <a:gd name="connsiteX1" fmla="*/ 9144000 w 9144000"/>
              <a:gd name="connsiteY1" fmla="*/ 481259 h 865668"/>
              <a:gd name="connsiteX2" fmla="*/ 9144000 w 9144000"/>
              <a:gd name="connsiteY2" fmla="*/ 655455 h 865668"/>
              <a:gd name="connsiteX3" fmla="*/ 9144000 w 9144000"/>
              <a:gd name="connsiteY3" fmla="*/ 865668 h 865668"/>
              <a:gd name="connsiteX4" fmla="*/ 0 w 9144000"/>
              <a:gd name="connsiteY4" fmla="*/ 865668 h 865668"/>
              <a:gd name="connsiteX5" fmla="*/ 0 w 9144000"/>
              <a:gd name="connsiteY5" fmla="*/ 655455 h 865668"/>
              <a:gd name="connsiteX6" fmla="*/ 0 w 9144000"/>
              <a:gd name="connsiteY6" fmla="*/ 481259 h 865668"/>
              <a:gd name="connsiteX7" fmla="*/ 0 w 9144000"/>
              <a:gd name="connsiteY7" fmla="*/ 356050 h 865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865668">
                <a:moveTo>
                  <a:pt x="9144000" y="0"/>
                </a:moveTo>
                <a:lnTo>
                  <a:pt x="9144000" y="481259"/>
                </a:lnTo>
                <a:lnTo>
                  <a:pt x="9144000" y="655455"/>
                </a:lnTo>
                <a:lnTo>
                  <a:pt x="9144000" y="865668"/>
                </a:lnTo>
                <a:lnTo>
                  <a:pt x="0" y="865668"/>
                </a:lnTo>
                <a:lnTo>
                  <a:pt x="0" y="655455"/>
                </a:lnTo>
                <a:lnTo>
                  <a:pt x="0" y="481259"/>
                </a:lnTo>
                <a:lnTo>
                  <a:pt x="0" y="3560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0" y="1"/>
            <a:ext cx="9144000" cy="1140117"/>
          </a:xfrm>
          <a:custGeom>
            <a:avLst/>
            <a:gdLst>
              <a:gd name="connsiteX0" fmla="*/ 0 w 9144000"/>
              <a:gd name="connsiteY0" fmla="*/ 0 h 1140117"/>
              <a:gd name="connsiteX1" fmla="*/ 9144000 w 9144000"/>
              <a:gd name="connsiteY1" fmla="*/ 0 h 1140117"/>
              <a:gd name="connsiteX2" fmla="*/ 9144000 w 9144000"/>
              <a:gd name="connsiteY2" fmla="*/ 484662 h 1140117"/>
              <a:gd name="connsiteX3" fmla="*/ 9144000 w 9144000"/>
              <a:gd name="connsiteY3" fmla="*/ 760270 h 1140117"/>
              <a:gd name="connsiteX4" fmla="*/ 9144000 w 9144000"/>
              <a:gd name="connsiteY4" fmla="*/ 784067 h 1140117"/>
              <a:gd name="connsiteX5" fmla="*/ 0 w 9144000"/>
              <a:gd name="connsiteY5" fmla="*/ 1140117 h 1140117"/>
              <a:gd name="connsiteX6" fmla="*/ 0 w 9144000"/>
              <a:gd name="connsiteY6" fmla="*/ 760270 h 1140117"/>
              <a:gd name="connsiteX7" fmla="*/ 0 w 9144000"/>
              <a:gd name="connsiteY7" fmla="*/ 484662 h 1140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1140117">
                <a:moveTo>
                  <a:pt x="0" y="0"/>
                </a:moveTo>
                <a:lnTo>
                  <a:pt x="9144000" y="0"/>
                </a:lnTo>
                <a:lnTo>
                  <a:pt x="9144000" y="484662"/>
                </a:lnTo>
                <a:lnTo>
                  <a:pt x="9144000" y="760270"/>
                </a:lnTo>
                <a:lnTo>
                  <a:pt x="9144000" y="784067"/>
                </a:lnTo>
                <a:lnTo>
                  <a:pt x="0" y="1140117"/>
                </a:lnTo>
                <a:lnTo>
                  <a:pt x="0" y="760270"/>
                </a:lnTo>
                <a:lnTo>
                  <a:pt x="0" y="4846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r:link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445" y="268625"/>
            <a:ext cx="923769" cy="103374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74360" y="6455323"/>
            <a:ext cx="511164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  <a:ea typeface="Arial" charset="0"/>
                <a:cs typeface="Arial" charset="0"/>
              </a:rPr>
              <a:t>© Young Citizens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697" y="6293278"/>
            <a:ext cx="794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892"/>
            <a:r>
              <a:rPr lang="en-GB" sz="2400" b="1" dirty="0" smtClean="0">
                <a:solidFill>
                  <a:srgbClr val="F1613F"/>
                </a:solidFill>
                <a:latin typeface="Century Gothic" panose="020B0502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16</a:t>
            </a:r>
            <a:endParaRPr lang="en-US" sz="2400" b="1" dirty="0">
              <a:solidFill>
                <a:srgbClr val="F1613F"/>
              </a:solidFill>
              <a:latin typeface="Century Gothic" panose="020B0502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1606" y="1264278"/>
            <a:ext cx="8952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smtClean="0">
                <a:latin typeface="Century Gothic" panose="020B0502020202020204" pitchFamily="34" charset="0"/>
                <a:cs typeface="Arial" panose="020B0604020202020204" pitchFamily="34" charset="0"/>
              </a:rPr>
              <a:t>Plenary</a:t>
            </a:r>
            <a:endParaRPr lang="en-GB" sz="3600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171671" y="1289610"/>
            <a:ext cx="3847867" cy="37774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2000" dirty="0" smtClean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r>
              <a:rPr lang="en-GB" sz="20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Look back at what we wrote down at the start of the lesson about the rule of law.</a:t>
            </a:r>
          </a:p>
          <a:p>
            <a:endParaRPr lang="en-US" sz="2000" dirty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smtClean="0">
                <a:latin typeface="Century Gothic" panose="020B0502020202020204" pitchFamily="34" charset="0"/>
                <a:cs typeface="Arial" panose="020B0604020202020204" pitchFamily="34" charset="0"/>
              </a:rPr>
              <a:t>Did </a:t>
            </a:r>
            <a:r>
              <a:rPr lang="en-US" sz="20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we write anything that we now know isn’t true?</a:t>
            </a:r>
          </a:p>
          <a:p>
            <a:endParaRPr lang="en-US" sz="2000" b="1" dirty="0" smtClean="0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Is there any new information we can add?</a:t>
            </a:r>
            <a:endParaRPr lang="en-GB" sz="2000" b="1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395C293-A556-4DA2-8214-1E5E2EF65E2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4424" y="2386495"/>
            <a:ext cx="3241919" cy="2910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215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rgbClr val="000000"/>
      </a:dk1>
      <a:lt1>
        <a:srgbClr val="FFFFFF"/>
      </a:lt1>
      <a:dk2>
        <a:srgbClr val="165393"/>
      </a:dk2>
      <a:lt2>
        <a:srgbClr val="E7E6E6"/>
      </a:lt2>
      <a:accent1>
        <a:srgbClr val="FFF14F"/>
      </a:accent1>
      <a:accent2>
        <a:srgbClr val="F1613F"/>
      </a:accent2>
      <a:accent3>
        <a:srgbClr val="E34597"/>
      </a:accent3>
      <a:accent4>
        <a:srgbClr val="67C3BB"/>
      </a:accent4>
      <a:accent5>
        <a:srgbClr val="5BFFFF"/>
      </a:accent5>
      <a:accent6>
        <a:srgbClr val="70FF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1992</TotalTime>
  <Words>666</Words>
  <Application>Microsoft Office PowerPoint</Application>
  <PresentationFormat>On-screen Show (4:3)</PresentationFormat>
  <Paragraphs>177</Paragraphs>
  <Slides>16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Century Gothic</vt:lpstr>
      <vt:lpstr>Times New Roman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mike gibas</dc:creator>
  <cp:lastModifiedBy>StaffLaws</cp:lastModifiedBy>
  <cp:revision>181</cp:revision>
  <cp:lastPrinted>2018-05-08T18:30:18Z</cp:lastPrinted>
  <dcterms:created xsi:type="dcterms:W3CDTF">2018-05-08T12:54:30Z</dcterms:created>
  <dcterms:modified xsi:type="dcterms:W3CDTF">2021-02-28T19:20:47Z</dcterms:modified>
</cp:coreProperties>
</file>