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59" r:id="rId8"/>
    <p:sldId id="260" r:id="rId9"/>
    <p:sldId id="261" r:id="rId10"/>
    <p:sldId id="262" r:id="rId11"/>
    <p:sldId id="263" r:id="rId12"/>
    <p:sldId id="265" r:id="rId13"/>
    <p:sldId id="264" r:id="rId14"/>
    <p:sldId id="266"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9" d="100"/>
          <a:sy n="89" d="100"/>
        </p:scale>
        <p:origin x="46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EBFD270-9D0E-4FEE-8A30-DE47E9D734AF}" type="datetimeFigureOut">
              <a:rPr lang="en-GB" smtClean="0"/>
              <a:t>02/12/2020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F51537-D8BE-48C0-864B-E261F0891D56}" type="slidenum">
              <a:rPr lang="en-GB" smtClean="0"/>
              <a:t>‹#›</a:t>
            </a:fld>
            <a:endParaRPr lang="en-GB"/>
          </a:p>
        </p:txBody>
      </p:sp>
    </p:spTree>
    <p:extLst>
      <p:ext uri="{BB962C8B-B14F-4D97-AF65-F5344CB8AC3E}">
        <p14:creationId xmlns:p14="http://schemas.microsoft.com/office/powerpoint/2010/main" val="11474590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EBFD270-9D0E-4FEE-8A30-DE47E9D734AF}" type="datetimeFigureOut">
              <a:rPr lang="en-GB" smtClean="0"/>
              <a:t>02/12/2020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F51537-D8BE-48C0-864B-E261F0891D56}" type="slidenum">
              <a:rPr lang="en-GB" smtClean="0"/>
              <a:t>‹#›</a:t>
            </a:fld>
            <a:endParaRPr lang="en-GB"/>
          </a:p>
        </p:txBody>
      </p:sp>
    </p:spTree>
    <p:extLst>
      <p:ext uri="{BB962C8B-B14F-4D97-AF65-F5344CB8AC3E}">
        <p14:creationId xmlns:p14="http://schemas.microsoft.com/office/powerpoint/2010/main" val="8984151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EBFD270-9D0E-4FEE-8A30-DE47E9D734AF}" type="datetimeFigureOut">
              <a:rPr lang="en-GB" smtClean="0"/>
              <a:t>02/12/2020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F51537-D8BE-48C0-864B-E261F0891D56}" type="slidenum">
              <a:rPr lang="en-GB" smtClean="0"/>
              <a:t>‹#›</a:t>
            </a:fld>
            <a:endParaRPr lang="en-GB"/>
          </a:p>
        </p:txBody>
      </p:sp>
    </p:spTree>
    <p:extLst>
      <p:ext uri="{BB962C8B-B14F-4D97-AF65-F5344CB8AC3E}">
        <p14:creationId xmlns:p14="http://schemas.microsoft.com/office/powerpoint/2010/main" val="3359335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EBFD270-9D0E-4FEE-8A30-DE47E9D734AF}" type="datetimeFigureOut">
              <a:rPr lang="en-GB" smtClean="0"/>
              <a:t>02/12/2020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F51537-D8BE-48C0-864B-E261F0891D56}" type="slidenum">
              <a:rPr lang="en-GB" smtClean="0"/>
              <a:t>‹#›</a:t>
            </a:fld>
            <a:endParaRPr lang="en-GB"/>
          </a:p>
        </p:txBody>
      </p:sp>
    </p:spTree>
    <p:extLst>
      <p:ext uri="{BB962C8B-B14F-4D97-AF65-F5344CB8AC3E}">
        <p14:creationId xmlns:p14="http://schemas.microsoft.com/office/powerpoint/2010/main" val="650356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EBFD270-9D0E-4FEE-8A30-DE47E9D734AF}" type="datetimeFigureOut">
              <a:rPr lang="en-GB" smtClean="0"/>
              <a:t>02/12/2020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0F51537-D8BE-48C0-864B-E261F0891D56}" type="slidenum">
              <a:rPr lang="en-GB" smtClean="0"/>
              <a:t>‹#›</a:t>
            </a:fld>
            <a:endParaRPr lang="en-GB"/>
          </a:p>
        </p:txBody>
      </p:sp>
    </p:spTree>
    <p:extLst>
      <p:ext uri="{BB962C8B-B14F-4D97-AF65-F5344CB8AC3E}">
        <p14:creationId xmlns:p14="http://schemas.microsoft.com/office/powerpoint/2010/main" val="21426657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EBFD270-9D0E-4FEE-8A30-DE47E9D734AF}" type="datetimeFigureOut">
              <a:rPr lang="en-GB" smtClean="0"/>
              <a:t>02/12/2020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0F51537-D8BE-48C0-864B-E261F0891D56}" type="slidenum">
              <a:rPr lang="en-GB" smtClean="0"/>
              <a:t>‹#›</a:t>
            </a:fld>
            <a:endParaRPr lang="en-GB"/>
          </a:p>
        </p:txBody>
      </p:sp>
    </p:spTree>
    <p:extLst>
      <p:ext uri="{BB962C8B-B14F-4D97-AF65-F5344CB8AC3E}">
        <p14:creationId xmlns:p14="http://schemas.microsoft.com/office/powerpoint/2010/main" val="40519863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EBFD270-9D0E-4FEE-8A30-DE47E9D734AF}" type="datetimeFigureOut">
              <a:rPr lang="en-GB" smtClean="0"/>
              <a:t>02/12/2020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0F51537-D8BE-48C0-864B-E261F0891D56}" type="slidenum">
              <a:rPr lang="en-GB" smtClean="0"/>
              <a:t>‹#›</a:t>
            </a:fld>
            <a:endParaRPr lang="en-GB"/>
          </a:p>
        </p:txBody>
      </p:sp>
    </p:spTree>
    <p:extLst>
      <p:ext uri="{BB962C8B-B14F-4D97-AF65-F5344CB8AC3E}">
        <p14:creationId xmlns:p14="http://schemas.microsoft.com/office/powerpoint/2010/main" val="15167236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EBFD270-9D0E-4FEE-8A30-DE47E9D734AF}" type="datetimeFigureOut">
              <a:rPr lang="en-GB" smtClean="0"/>
              <a:t>02/12/2020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F51537-D8BE-48C0-864B-E261F0891D56}" type="slidenum">
              <a:rPr lang="en-GB" smtClean="0"/>
              <a:t>‹#›</a:t>
            </a:fld>
            <a:endParaRPr lang="en-GB"/>
          </a:p>
        </p:txBody>
      </p:sp>
    </p:spTree>
    <p:extLst>
      <p:ext uri="{BB962C8B-B14F-4D97-AF65-F5344CB8AC3E}">
        <p14:creationId xmlns:p14="http://schemas.microsoft.com/office/powerpoint/2010/main" val="17613007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EBFD270-9D0E-4FEE-8A30-DE47E9D734AF}" type="datetimeFigureOut">
              <a:rPr lang="en-GB" smtClean="0"/>
              <a:t>02/12/2020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F51537-D8BE-48C0-864B-E261F0891D56}" type="slidenum">
              <a:rPr lang="en-GB" smtClean="0"/>
              <a:t>‹#›</a:t>
            </a:fld>
            <a:endParaRPr lang="en-GB"/>
          </a:p>
        </p:txBody>
      </p:sp>
    </p:spTree>
    <p:extLst>
      <p:ext uri="{BB962C8B-B14F-4D97-AF65-F5344CB8AC3E}">
        <p14:creationId xmlns:p14="http://schemas.microsoft.com/office/powerpoint/2010/main" val="22090183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EBFD270-9D0E-4FEE-8A30-DE47E9D734AF}" type="datetimeFigureOut">
              <a:rPr lang="en-GB" smtClean="0"/>
              <a:t>02/12/2020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F51537-D8BE-48C0-864B-E261F0891D56}" type="slidenum">
              <a:rPr lang="en-GB" smtClean="0"/>
              <a:t>‹#›</a:t>
            </a:fld>
            <a:endParaRPr lang="en-GB"/>
          </a:p>
        </p:txBody>
      </p:sp>
    </p:spTree>
    <p:extLst>
      <p:ext uri="{BB962C8B-B14F-4D97-AF65-F5344CB8AC3E}">
        <p14:creationId xmlns:p14="http://schemas.microsoft.com/office/powerpoint/2010/main" val="7514233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EBFD270-9D0E-4FEE-8A30-DE47E9D734AF}" type="datetimeFigureOut">
              <a:rPr lang="en-GB" smtClean="0"/>
              <a:t>02/12/2020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F51537-D8BE-48C0-864B-E261F0891D56}" type="slidenum">
              <a:rPr lang="en-GB" smtClean="0"/>
              <a:t>‹#›</a:t>
            </a:fld>
            <a:endParaRPr lang="en-GB"/>
          </a:p>
        </p:txBody>
      </p:sp>
    </p:spTree>
    <p:extLst>
      <p:ext uri="{BB962C8B-B14F-4D97-AF65-F5344CB8AC3E}">
        <p14:creationId xmlns:p14="http://schemas.microsoft.com/office/powerpoint/2010/main" val="34365118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BFD270-9D0E-4FEE-8A30-DE47E9D734AF}" type="datetimeFigureOut">
              <a:rPr lang="en-GB" smtClean="0"/>
              <a:t>02/12/2020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51537-D8BE-48C0-864B-E261F0891D56}" type="slidenum">
              <a:rPr lang="en-GB" smtClean="0"/>
              <a:t>‹#›</a:t>
            </a:fld>
            <a:endParaRPr lang="en-GB"/>
          </a:p>
        </p:txBody>
      </p:sp>
    </p:spTree>
    <p:extLst>
      <p:ext uri="{BB962C8B-B14F-4D97-AF65-F5344CB8AC3E}">
        <p14:creationId xmlns:p14="http://schemas.microsoft.com/office/powerpoint/2010/main" val="38434531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17477" y="226624"/>
            <a:ext cx="11128075" cy="4832092"/>
          </a:xfrm>
          <a:prstGeom prst="rect">
            <a:avLst/>
          </a:prstGeom>
          <a:noFill/>
        </p:spPr>
        <p:txBody>
          <a:bodyPr wrap="square" rtlCol="0">
            <a:spAutoFit/>
          </a:bodyPr>
          <a:lstStyle/>
          <a:p>
            <a:r>
              <a:rPr lang="en-US" sz="2800" dirty="0"/>
              <a:t>RE </a:t>
            </a:r>
            <a:r>
              <a:rPr lang="en-US" sz="2800" dirty="0" smtClean="0"/>
              <a:t>– 4</a:t>
            </a:r>
            <a:r>
              <a:rPr lang="en-US" sz="2800" baseline="30000" dirty="0" smtClean="0"/>
              <a:t>th</a:t>
            </a:r>
            <a:r>
              <a:rPr lang="en-US" sz="2800" dirty="0" smtClean="0"/>
              <a:t> December </a:t>
            </a:r>
            <a:r>
              <a:rPr lang="en-US" sz="2800" dirty="0"/>
              <a:t>2020</a:t>
            </a:r>
          </a:p>
          <a:p>
            <a:endParaRPr lang="en-US" sz="2800" dirty="0"/>
          </a:p>
          <a:p>
            <a:r>
              <a:rPr lang="en-US" sz="2800" dirty="0"/>
              <a:t>BIG QUESTION - How are important events remembers in ceremonies?</a:t>
            </a:r>
          </a:p>
          <a:p>
            <a:endParaRPr lang="en-US" sz="2800" dirty="0"/>
          </a:p>
          <a:p>
            <a:pPr marL="457200" indent="-457200">
              <a:buFontTx/>
              <a:buChar char="-"/>
            </a:pPr>
            <a:r>
              <a:rPr lang="en-US" sz="2800" dirty="0"/>
              <a:t>Key questions for today</a:t>
            </a:r>
          </a:p>
          <a:p>
            <a:pPr marL="457200" indent="-457200">
              <a:buFontTx/>
              <a:buChar char="-"/>
            </a:pPr>
            <a:endParaRPr lang="en-US" sz="2800" dirty="0"/>
          </a:p>
          <a:p>
            <a:pPr marL="457200" indent="-457200">
              <a:buFontTx/>
              <a:buChar char="-"/>
            </a:pPr>
            <a:endParaRPr lang="en-US" sz="2800" dirty="0"/>
          </a:p>
          <a:p>
            <a:r>
              <a:rPr lang="en-US" sz="2800" dirty="0" smtClean="0"/>
              <a:t>Why has light been used in ancient civilisation festivals?</a:t>
            </a:r>
            <a:endParaRPr lang="en-US" sz="2800" dirty="0"/>
          </a:p>
          <a:p>
            <a:endParaRPr lang="en-US" sz="2800" dirty="0"/>
          </a:p>
          <a:p>
            <a:r>
              <a:rPr lang="en-US" sz="2800" dirty="0" smtClean="0"/>
              <a:t>Why has light always been a good representation of culture or religion?</a:t>
            </a:r>
            <a:endParaRPr lang="en-US" sz="2800" dirty="0"/>
          </a:p>
          <a:p>
            <a:endParaRPr lang="en-US" sz="2800" dirty="0"/>
          </a:p>
        </p:txBody>
      </p:sp>
      <p:pic>
        <p:nvPicPr>
          <p:cNvPr id="5" name="Picture 4"/>
          <p:cNvPicPr>
            <a:picLocks noChangeAspect="1"/>
          </p:cNvPicPr>
          <p:nvPr/>
        </p:nvPicPr>
        <p:blipFill>
          <a:blip r:embed="rId2"/>
          <a:stretch>
            <a:fillRect/>
          </a:stretch>
        </p:blipFill>
        <p:spPr>
          <a:xfrm>
            <a:off x="224645" y="226624"/>
            <a:ext cx="1476375" cy="6096000"/>
          </a:xfrm>
          <a:prstGeom prst="rect">
            <a:avLst/>
          </a:prstGeom>
        </p:spPr>
      </p:pic>
    </p:spTree>
    <p:extLst>
      <p:ext uri="{BB962C8B-B14F-4D97-AF65-F5344CB8AC3E}">
        <p14:creationId xmlns:p14="http://schemas.microsoft.com/office/powerpoint/2010/main" val="31211673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4324" y="413861"/>
            <a:ext cx="11458575" cy="1815882"/>
          </a:xfrm>
          <a:prstGeom prst="rect">
            <a:avLst/>
          </a:prstGeom>
        </p:spPr>
        <p:txBody>
          <a:bodyPr wrap="square">
            <a:spAutoFit/>
          </a:bodyPr>
          <a:lstStyle/>
          <a:p>
            <a:r>
              <a:rPr lang="en-US" sz="2800" dirty="0" smtClean="0">
                <a:solidFill>
                  <a:srgbClr val="0000FF"/>
                </a:solidFill>
                <a:latin typeface="Comic Sans MS" panose="030F0702030302020204" pitchFamily="66" charset="0"/>
              </a:rPr>
              <a:t>Today, we are going to look at some Ancient civilisations and how they used light.</a:t>
            </a:r>
          </a:p>
          <a:p>
            <a:r>
              <a:rPr lang="en-US" sz="2800" dirty="0" smtClean="0">
                <a:solidFill>
                  <a:srgbClr val="0000FF"/>
                </a:solidFill>
                <a:latin typeface="Comic Sans MS" panose="030F0702030302020204" pitchFamily="66" charset="0"/>
              </a:rPr>
              <a:t>We will discover how some festivals use light as a representation of hope, joy, remembrance and reflection.</a:t>
            </a:r>
          </a:p>
        </p:txBody>
      </p:sp>
      <p:pic>
        <p:nvPicPr>
          <p:cNvPr id="7" name="Picture 6"/>
          <p:cNvPicPr>
            <a:picLocks noChangeAspect="1"/>
          </p:cNvPicPr>
          <p:nvPr/>
        </p:nvPicPr>
        <p:blipFill>
          <a:blip r:embed="rId2"/>
          <a:stretch>
            <a:fillRect/>
          </a:stretch>
        </p:blipFill>
        <p:spPr>
          <a:xfrm>
            <a:off x="733424" y="3671887"/>
            <a:ext cx="10334251" cy="2252663"/>
          </a:xfrm>
          <a:prstGeom prst="rect">
            <a:avLst/>
          </a:prstGeom>
        </p:spPr>
      </p:pic>
    </p:spTree>
    <p:extLst>
      <p:ext uri="{BB962C8B-B14F-4D97-AF65-F5344CB8AC3E}">
        <p14:creationId xmlns:p14="http://schemas.microsoft.com/office/powerpoint/2010/main" val="5879954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66850" y="123454"/>
            <a:ext cx="8572564" cy="4886695"/>
          </a:xfrm>
          <a:prstGeom prst="rect">
            <a:avLst/>
          </a:prstGeom>
        </p:spPr>
      </p:pic>
      <p:sp>
        <p:nvSpPr>
          <p:cNvPr id="4" name="TextBox 3"/>
          <p:cNvSpPr txBox="1"/>
          <p:nvPr/>
        </p:nvSpPr>
        <p:spPr>
          <a:xfrm>
            <a:off x="1" y="5543550"/>
            <a:ext cx="11953874" cy="523220"/>
          </a:xfrm>
          <a:prstGeom prst="rect">
            <a:avLst/>
          </a:prstGeom>
          <a:noFill/>
        </p:spPr>
        <p:txBody>
          <a:bodyPr wrap="square" rtlCol="0">
            <a:spAutoFit/>
          </a:bodyPr>
          <a:lstStyle/>
          <a:p>
            <a:r>
              <a:rPr lang="en-US" sz="2800" dirty="0" smtClean="0">
                <a:latin typeface="Comic Sans MS" panose="030F0702030302020204" pitchFamily="66" charset="0"/>
              </a:rPr>
              <a:t>Ancient Egypt       Inca       Ancient Rome      Mayan      Ancient Greece</a:t>
            </a:r>
            <a:endParaRPr lang="en-GB" sz="2800" dirty="0">
              <a:latin typeface="Comic Sans MS" panose="030F0702030302020204" pitchFamily="66" charset="0"/>
            </a:endParaRPr>
          </a:p>
        </p:txBody>
      </p:sp>
      <p:sp>
        <p:nvSpPr>
          <p:cNvPr id="5" name="Rectangle 4"/>
          <p:cNvSpPr/>
          <p:nvPr/>
        </p:nvSpPr>
        <p:spPr>
          <a:xfrm>
            <a:off x="1" y="5238750"/>
            <a:ext cx="12191999" cy="14192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265966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8458" y="405884"/>
            <a:ext cx="5921814" cy="646331"/>
          </a:xfrm>
          <a:prstGeom prst="rect">
            <a:avLst/>
          </a:prstGeom>
        </p:spPr>
        <p:txBody>
          <a:bodyPr wrap="none">
            <a:spAutoFit/>
          </a:bodyPr>
          <a:lstStyle/>
          <a:p>
            <a:r>
              <a:rPr lang="en-GB" sz="3600" u="sng" dirty="0" smtClean="0">
                <a:solidFill>
                  <a:srgbClr val="0000FF"/>
                </a:solidFill>
                <a:latin typeface="Comic Sans MS" panose="030F0702030302020204" pitchFamily="66" charset="0"/>
              </a:rPr>
              <a:t>The Ancient Egyptian gods</a:t>
            </a:r>
          </a:p>
        </p:txBody>
      </p:sp>
      <p:pic>
        <p:nvPicPr>
          <p:cNvPr id="3" name="Picture 2"/>
          <p:cNvPicPr>
            <a:picLocks noChangeAspect="1"/>
          </p:cNvPicPr>
          <p:nvPr/>
        </p:nvPicPr>
        <p:blipFill>
          <a:blip r:embed="rId2"/>
          <a:stretch>
            <a:fillRect/>
          </a:stretch>
        </p:blipFill>
        <p:spPr>
          <a:xfrm>
            <a:off x="218458" y="1052215"/>
            <a:ext cx="11434385" cy="5662613"/>
          </a:xfrm>
          <a:prstGeom prst="rect">
            <a:avLst/>
          </a:prstGeom>
        </p:spPr>
      </p:pic>
    </p:spTree>
    <p:extLst>
      <p:ext uri="{BB962C8B-B14F-4D97-AF65-F5344CB8AC3E}">
        <p14:creationId xmlns:p14="http://schemas.microsoft.com/office/powerpoint/2010/main" val="40929082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7175" y="448866"/>
            <a:ext cx="11087100" cy="3046988"/>
          </a:xfrm>
          <a:prstGeom prst="rect">
            <a:avLst/>
          </a:prstGeom>
        </p:spPr>
        <p:txBody>
          <a:bodyPr wrap="square">
            <a:spAutoFit/>
          </a:bodyPr>
          <a:lstStyle/>
          <a:p>
            <a:r>
              <a:rPr lang="en-US" sz="2400" u="sng" dirty="0" smtClean="0">
                <a:solidFill>
                  <a:srgbClr val="000000"/>
                </a:solidFill>
                <a:latin typeface="Comic Sans MS" panose="030F0702030302020204" pitchFamily="66" charset="0"/>
              </a:rPr>
              <a:t>Ra the God of the Sun.</a:t>
            </a:r>
          </a:p>
          <a:p>
            <a:endParaRPr lang="en-US" sz="2400" u="sng" dirty="0" smtClean="0">
              <a:solidFill>
                <a:srgbClr val="000000"/>
              </a:solidFill>
              <a:latin typeface="Comic Sans MS" panose="030F0702030302020204" pitchFamily="66" charset="0"/>
            </a:endParaRPr>
          </a:p>
          <a:p>
            <a:r>
              <a:rPr lang="en-US" sz="2400" dirty="0" smtClean="0">
                <a:solidFill>
                  <a:srgbClr val="000000"/>
                </a:solidFill>
                <a:latin typeface="Comic Sans MS" panose="030F0702030302020204" pitchFamily="66" charset="0"/>
              </a:rPr>
              <a:t>Ra was the most important God. He was the lord of all the gods. He was usually shown in human form with a falcon head, crowned with the sun disc encircled by the a sacred cobra.</a:t>
            </a:r>
          </a:p>
          <a:p>
            <a:r>
              <a:rPr lang="en-US" sz="2400" dirty="0" smtClean="0">
                <a:solidFill>
                  <a:srgbClr val="000000"/>
                </a:solidFill>
                <a:latin typeface="Comic Sans MS" panose="030F0702030302020204" pitchFamily="66" charset="0"/>
              </a:rPr>
              <a:t>Ra sailed across the heavens in a boat called the '</a:t>
            </a:r>
            <a:r>
              <a:rPr lang="en-US" sz="2400" dirty="0" err="1" smtClean="0">
                <a:solidFill>
                  <a:srgbClr val="000000"/>
                </a:solidFill>
                <a:latin typeface="Comic Sans MS" panose="030F0702030302020204" pitchFamily="66" charset="0"/>
              </a:rPr>
              <a:t>Barque</a:t>
            </a:r>
            <a:r>
              <a:rPr lang="en-US" sz="2400" dirty="0" smtClean="0">
                <a:solidFill>
                  <a:srgbClr val="000000"/>
                </a:solidFill>
                <a:latin typeface="Comic Sans MS" panose="030F0702030302020204" pitchFamily="66" charset="0"/>
              </a:rPr>
              <a:t> of Millions of Years'. At the end of each day Ra was thought to die and sailed on his night voyage through the Underworld, leaving the Moon to light the world above</a:t>
            </a:r>
          </a:p>
        </p:txBody>
      </p:sp>
    </p:spTree>
    <p:extLst>
      <p:ext uri="{BB962C8B-B14F-4D97-AF65-F5344CB8AC3E}">
        <p14:creationId xmlns:p14="http://schemas.microsoft.com/office/powerpoint/2010/main" val="36907753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7162" y="648579"/>
            <a:ext cx="3433763" cy="5571246"/>
          </a:xfrm>
          <a:prstGeom prst="rect">
            <a:avLst/>
          </a:prstGeom>
        </p:spPr>
      </p:pic>
      <p:sp>
        <p:nvSpPr>
          <p:cNvPr id="3" name="Rectangle 2"/>
          <p:cNvSpPr/>
          <p:nvPr/>
        </p:nvSpPr>
        <p:spPr>
          <a:xfrm>
            <a:off x="5172075" y="319385"/>
            <a:ext cx="6096000" cy="2308324"/>
          </a:xfrm>
          <a:prstGeom prst="rect">
            <a:avLst/>
          </a:prstGeom>
        </p:spPr>
        <p:txBody>
          <a:bodyPr>
            <a:spAutoFit/>
          </a:bodyPr>
          <a:lstStyle/>
          <a:p>
            <a:pPr algn="ctr"/>
            <a:r>
              <a:rPr lang="en-US" sz="3600" dirty="0" smtClean="0">
                <a:solidFill>
                  <a:srgbClr val="00008B"/>
                </a:solidFill>
                <a:latin typeface="Comic Sans MS" panose="030F0702030302020204" pitchFamily="66" charset="0"/>
              </a:rPr>
              <a:t>Ra was the god of sun, why might the Ancient Egyptians have worshiped him?</a:t>
            </a:r>
          </a:p>
        </p:txBody>
      </p:sp>
      <p:sp>
        <p:nvSpPr>
          <p:cNvPr id="4" name="Rectangle 3"/>
          <p:cNvSpPr/>
          <p:nvPr/>
        </p:nvSpPr>
        <p:spPr>
          <a:xfrm>
            <a:off x="4867275" y="4667935"/>
            <a:ext cx="6096000" cy="1323439"/>
          </a:xfrm>
          <a:prstGeom prst="rect">
            <a:avLst/>
          </a:prstGeom>
        </p:spPr>
        <p:txBody>
          <a:bodyPr>
            <a:spAutoFit/>
          </a:bodyPr>
          <a:lstStyle/>
          <a:p>
            <a:pPr algn="ctr"/>
            <a:r>
              <a:rPr lang="en-US" sz="4000" dirty="0" smtClean="0">
                <a:solidFill>
                  <a:srgbClr val="00008B"/>
                </a:solidFill>
                <a:latin typeface="Comic Sans MS" panose="030F0702030302020204" pitchFamily="66" charset="0"/>
              </a:rPr>
              <a:t>Think about what the Sun does.</a:t>
            </a:r>
          </a:p>
        </p:txBody>
      </p:sp>
    </p:spTree>
    <p:extLst>
      <p:ext uri="{BB962C8B-B14F-4D97-AF65-F5344CB8AC3E}">
        <p14:creationId xmlns:p14="http://schemas.microsoft.com/office/powerpoint/2010/main" val="33053407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59015" y="1996559"/>
            <a:ext cx="7077515" cy="523220"/>
          </a:xfrm>
          <a:prstGeom prst="rect">
            <a:avLst/>
          </a:prstGeom>
        </p:spPr>
        <p:txBody>
          <a:bodyPr wrap="none">
            <a:spAutoFit/>
          </a:bodyPr>
          <a:lstStyle/>
          <a:p>
            <a:r>
              <a:rPr lang="en-GB" sz="2800" dirty="0" smtClean="0">
                <a:solidFill>
                  <a:srgbClr val="000000"/>
                </a:solidFill>
              </a:rPr>
              <a:t>http://www.bbc.co.uk/education/clips/zwfvr82</a:t>
            </a:r>
          </a:p>
        </p:txBody>
      </p:sp>
      <p:sp>
        <p:nvSpPr>
          <p:cNvPr id="3" name="Rectangle 2"/>
          <p:cNvSpPr/>
          <p:nvPr/>
        </p:nvSpPr>
        <p:spPr>
          <a:xfrm>
            <a:off x="466724" y="305485"/>
            <a:ext cx="11477625" cy="584775"/>
          </a:xfrm>
          <a:prstGeom prst="rect">
            <a:avLst/>
          </a:prstGeom>
        </p:spPr>
        <p:txBody>
          <a:bodyPr wrap="square">
            <a:spAutoFit/>
          </a:bodyPr>
          <a:lstStyle/>
          <a:p>
            <a:r>
              <a:rPr lang="en-US" sz="3200" dirty="0" smtClean="0">
                <a:solidFill>
                  <a:srgbClr val="00008B"/>
                </a:solidFill>
                <a:latin typeface="Comic Sans MS" panose="030F0702030302020204" pitchFamily="66" charset="0"/>
              </a:rPr>
              <a:t>BBC video clip about the beliefs of those in Ancient Egypt</a:t>
            </a:r>
          </a:p>
        </p:txBody>
      </p:sp>
    </p:spTree>
    <p:extLst>
      <p:ext uri="{BB962C8B-B14F-4D97-AF65-F5344CB8AC3E}">
        <p14:creationId xmlns:p14="http://schemas.microsoft.com/office/powerpoint/2010/main" val="36217300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5493" y="1666873"/>
            <a:ext cx="11998197" cy="3638551"/>
          </a:xfrm>
          <a:prstGeom prst="rect">
            <a:avLst/>
          </a:prstGeom>
        </p:spPr>
      </p:pic>
      <p:sp>
        <p:nvSpPr>
          <p:cNvPr id="3" name="Rectangle 2"/>
          <p:cNvSpPr/>
          <p:nvPr/>
        </p:nvSpPr>
        <p:spPr>
          <a:xfrm>
            <a:off x="1451800" y="348734"/>
            <a:ext cx="9549409" cy="707886"/>
          </a:xfrm>
          <a:prstGeom prst="rect">
            <a:avLst/>
          </a:prstGeom>
        </p:spPr>
        <p:txBody>
          <a:bodyPr wrap="none">
            <a:spAutoFit/>
          </a:bodyPr>
          <a:lstStyle/>
          <a:p>
            <a:r>
              <a:rPr lang="en-US" sz="4000" dirty="0" smtClean="0">
                <a:solidFill>
                  <a:srgbClr val="00008B"/>
                </a:solidFill>
                <a:latin typeface="Comic Sans MS" panose="030F0702030302020204" pitchFamily="66" charset="0"/>
              </a:rPr>
              <a:t>How did Ancient Egyptians worship Ra?</a:t>
            </a:r>
          </a:p>
        </p:txBody>
      </p:sp>
      <p:sp>
        <p:nvSpPr>
          <p:cNvPr id="4" name="Rectangle 3"/>
          <p:cNvSpPr/>
          <p:nvPr/>
        </p:nvSpPr>
        <p:spPr>
          <a:xfrm>
            <a:off x="1221252" y="5644634"/>
            <a:ext cx="1348446" cy="369332"/>
          </a:xfrm>
          <a:prstGeom prst="rect">
            <a:avLst/>
          </a:prstGeom>
        </p:spPr>
        <p:txBody>
          <a:bodyPr wrap="none">
            <a:spAutoFit/>
          </a:bodyPr>
          <a:lstStyle/>
          <a:p>
            <a:r>
              <a:rPr lang="en-GB" dirty="0" smtClean="0">
                <a:solidFill>
                  <a:srgbClr val="00008B"/>
                </a:solidFill>
                <a:latin typeface="Comic Sans MS" panose="030F0702030302020204" pitchFamily="66" charset="0"/>
              </a:rPr>
              <a:t>Sculptures</a:t>
            </a:r>
          </a:p>
        </p:txBody>
      </p:sp>
      <p:sp>
        <p:nvSpPr>
          <p:cNvPr id="5" name="Rectangle 4"/>
          <p:cNvSpPr/>
          <p:nvPr/>
        </p:nvSpPr>
        <p:spPr>
          <a:xfrm>
            <a:off x="5366451" y="5731011"/>
            <a:ext cx="1135247" cy="369332"/>
          </a:xfrm>
          <a:prstGeom prst="rect">
            <a:avLst/>
          </a:prstGeom>
        </p:spPr>
        <p:txBody>
          <a:bodyPr wrap="none">
            <a:spAutoFit/>
          </a:bodyPr>
          <a:lstStyle/>
          <a:p>
            <a:r>
              <a:rPr lang="en-GB" dirty="0" smtClean="0">
                <a:solidFill>
                  <a:srgbClr val="00008B"/>
                </a:solidFill>
                <a:latin typeface="Comic Sans MS" panose="030F0702030302020204" pitchFamily="66" charset="0"/>
              </a:rPr>
              <a:t>Paintings</a:t>
            </a:r>
          </a:p>
        </p:txBody>
      </p:sp>
      <p:sp>
        <p:nvSpPr>
          <p:cNvPr id="6" name="Rectangle 5"/>
          <p:cNvSpPr/>
          <p:nvPr/>
        </p:nvSpPr>
        <p:spPr>
          <a:xfrm>
            <a:off x="9033469" y="5829300"/>
            <a:ext cx="1649811" cy="369332"/>
          </a:xfrm>
          <a:prstGeom prst="rect">
            <a:avLst/>
          </a:prstGeom>
        </p:spPr>
        <p:txBody>
          <a:bodyPr wrap="none">
            <a:spAutoFit/>
          </a:bodyPr>
          <a:lstStyle/>
          <a:p>
            <a:r>
              <a:rPr lang="en-GB" dirty="0" smtClean="0">
                <a:solidFill>
                  <a:srgbClr val="00008B"/>
                </a:solidFill>
                <a:latin typeface="Comic Sans MS" panose="030F0702030302020204" pitchFamily="66" charset="0"/>
              </a:rPr>
              <a:t>Temple of RA</a:t>
            </a:r>
          </a:p>
        </p:txBody>
      </p:sp>
    </p:spTree>
    <p:extLst>
      <p:ext uri="{BB962C8B-B14F-4D97-AF65-F5344CB8AC3E}">
        <p14:creationId xmlns:p14="http://schemas.microsoft.com/office/powerpoint/2010/main" val="31075231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2865" y="443984"/>
            <a:ext cx="8898590" cy="646331"/>
          </a:xfrm>
          <a:prstGeom prst="rect">
            <a:avLst/>
          </a:prstGeom>
        </p:spPr>
        <p:txBody>
          <a:bodyPr wrap="none">
            <a:spAutoFit/>
          </a:bodyPr>
          <a:lstStyle/>
          <a:p>
            <a:r>
              <a:rPr lang="en-US" sz="3600" dirty="0" smtClean="0">
                <a:solidFill>
                  <a:srgbClr val="00008B"/>
                </a:solidFill>
                <a:latin typeface="Comic Sans MS" panose="030F0702030302020204" pitchFamily="66" charset="0"/>
              </a:rPr>
              <a:t>Do any countries still celebrate the sun?</a:t>
            </a:r>
          </a:p>
        </p:txBody>
      </p:sp>
      <p:sp>
        <p:nvSpPr>
          <p:cNvPr id="3" name="Rectangle 2"/>
          <p:cNvSpPr/>
          <p:nvPr/>
        </p:nvSpPr>
        <p:spPr>
          <a:xfrm>
            <a:off x="419099" y="1582341"/>
            <a:ext cx="11382375" cy="2031325"/>
          </a:xfrm>
          <a:prstGeom prst="rect">
            <a:avLst/>
          </a:prstGeom>
        </p:spPr>
        <p:txBody>
          <a:bodyPr wrap="square">
            <a:spAutoFit/>
          </a:bodyPr>
          <a:lstStyle/>
          <a:p>
            <a:r>
              <a:rPr lang="en-US" i="1" dirty="0">
                <a:solidFill>
                  <a:srgbClr val="000000"/>
                </a:solidFill>
                <a:latin typeface="Comic Sans MS" panose="030F0702030302020204" pitchFamily="66" charset="0"/>
              </a:rPr>
              <a:t>Inti </a:t>
            </a:r>
            <a:r>
              <a:rPr lang="en-US" i="1" dirty="0" err="1">
                <a:solidFill>
                  <a:srgbClr val="000000"/>
                </a:solidFill>
                <a:latin typeface="Comic Sans MS" panose="030F0702030302020204" pitchFamily="66" charset="0"/>
              </a:rPr>
              <a:t>Raymi</a:t>
            </a:r>
            <a:r>
              <a:rPr lang="en-US" dirty="0">
                <a:solidFill>
                  <a:srgbClr val="000000"/>
                </a:solidFill>
                <a:latin typeface="Comic Sans MS" panose="030F0702030302020204" pitchFamily="66" charset="0"/>
              </a:rPr>
              <a:t>, or the “Festival of the Sun,” falls on June 21 or 22, the date of the southern hemisphere’s winter solstice, the shortest day of the year. Indigenous communities throughout the Andean highland countries of South America celebrate the winter solstice with ceremonies designed to bring the Sun back and shorten the longest night. Incan in origin, </a:t>
            </a:r>
            <a:r>
              <a:rPr lang="en-US" i="1" dirty="0">
                <a:solidFill>
                  <a:srgbClr val="000000"/>
                </a:solidFill>
                <a:latin typeface="Comic Sans MS" panose="030F0702030302020204" pitchFamily="66" charset="0"/>
              </a:rPr>
              <a:t>Inti </a:t>
            </a:r>
            <a:r>
              <a:rPr lang="en-US" i="1" dirty="0" err="1">
                <a:solidFill>
                  <a:srgbClr val="000000"/>
                </a:solidFill>
                <a:latin typeface="Comic Sans MS" panose="030F0702030302020204" pitchFamily="66" charset="0"/>
              </a:rPr>
              <a:t>Raymi</a:t>
            </a:r>
            <a:r>
              <a:rPr lang="en-US" i="1" dirty="0">
                <a:solidFill>
                  <a:srgbClr val="000000"/>
                </a:solidFill>
                <a:latin typeface="Comic Sans MS" panose="030F0702030302020204" pitchFamily="66" charset="0"/>
              </a:rPr>
              <a:t> </a:t>
            </a:r>
            <a:r>
              <a:rPr lang="en-US" dirty="0">
                <a:solidFill>
                  <a:srgbClr val="000000"/>
                </a:solidFill>
                <a:latin typeface="Comic Sans MS" panose="030F0702030302020204" pitchFamily="66" charset="0"/>
              </a:rPr>
              <a:t>honored the sun as the source of light, heat, and life, and celebrated the start of a new planting season. The name </a:t>
            </a:r>
            <a:r>
              <a:rPr lang="en-US" i="1" dirty="0">
                <a:solidFill>
                  <a:srgbClr val="000000"/>
                </a:solidFill>
                <a:latin typeface="Comic Sans MS" panose="030F0702030302020204" pitchFamily="66" charset="0"/>
              </a:rPr>
              <a:t>Inti </a:t>
            </a:r>
            <a:r>
              <a:rPr lang="en-US" i="1" dirty="0" err="1">
                <a:solidFill>
                  <a:srgbClr val="000000"/>
                </a:solidFill>
                <a:latin typeface="Comic Sans MS" panose="030F0702030302020204" pitchFamily="66" charset="0"/>
              </a:rPr>
              <a:t>Raymi</a:t>
            </a:r>
            <a:r>
              <a:rPr lang="en-US" i="1" dirty="0">
                <a:solidFill>
                  <a:srgbClr val="000000"/>
                </a:solidFill>
                <a:latin typeface="Comic Sans MS" panose="030F0702030302020204" pitchFamily="66" charset="0"/>
              </a:rPr>
              <a:t> </a:t>
            </a:r>
            <a:r>
              <a:rPr lang="en-US" dirty="0">
                <a:solidFill>
                  <a:srgbClr val="000000"/>
                </a:solidFill>
                <a:latin typeface="Comic Sans MS" panose="030F0702030302020204" pitchFamily="66" charset="0"/>
              </a:rPr>
              <a:t>comes from the Quechua language: </a:t>
            </a:r>
            <a:r>
              <a:rPr lang="en-US" i="1" dirty="0">
                <a:solidFill>
                  <a:srgbClr val="000000"/>
                </a:solidFill>
                <a:latin typeface="Comic Sans MS" panose="030F0702030302020204" pitchFamily="66" charset="0"/>
              </a:rPr>
              <a:t>inti </a:t>
            </a:r>
            <a:r>
              <a:rPr lang="en-US" dirty="0">
                <a:solidFill>
                  <a:srgbClr val="000000"/>
                </a:solidFill>
                <a:latin typeface="Comic Sans MS" panose="030F0702030302020204" pitchFamily="66" charset="0"/>
              </a:rPr>
              <a:t>means “sun” and </a:t>
            </a:r>
            <a:r>
              <a:rPr lang="en-US" i="1" dirty="0" err="1">
                <a:solidFill>
                  <a:srgbClr val="000000"/>
                </a:solidFill>
                <a:latin typeface="Comic Sans MS" panose="030F0702030302020204" pitchFamily="66" charset="0"/>
              </a:rPr>
              <a:t>raymi</a:t>
            </a:r>
            <a:r>
              <a:rPr lang="en-US" i="1" dirty="0">
                <a:solidFill>
                  <a:srgbClr val="000000"/>
                </a:solidFill>
                <a:latin typeface="Comic Sans MS" panose="030F0702030302020204" pitchFamily="66" charset="0"/>
              </a:rPr>
              <a:t> </a:t>
            </a:r>
            <a:r>
              <a:rPr lang="en-US" dirty="0">
                <a:solidFill>
                  <a:srgbClr val="000000"/>
                </a:solidFill>
                <a:latin typeface="Comic Sans MS" panose="030F0702030302020204" pitchFamily="66" charset="0"/>
              </a:rPr>
              <a:t>means “festival.” The largest festival takes place in Cuzco, Peru, the ancient capital of the Incan civilization and empire.</a:t>
            </a:r>
          </a:p>
        </p:txBody>
      </p:sp>
      <p:sp>
        <p:nvSpPr>
          <p:cNvPr id="4" name="Rectangle 3"/>
          <p:cNvSpPr/>
          <p:nvPr/>
        </p:nvSpPr>
        <p:spPr>
          <a:xfrm>
            <a:off x="2763201" y="4806434"/>
            <a:ext cx="5732147" cy="369332"/>
          </a:xfrm>
          <a:prstGeom prst="rect">
            <a:avLst/>
          </a:prstGeom>
        </p:spPr>
        <p:txBody>
          <a:bodyPr wrap="none">
            <a:spAutoFit/>
          </a:bodyPr>
          <a:lstStyle/>
          <a:p>
            <a:r>
              <a:rPr lang="en-GB" u="sng" dirty="0" smtClean="0">
                <a:solidFill>
                  <a:srgbClr val="0000FF"/>
                </a:solidFill>
                <a:latin typeface="Times New Roman" panose="02020603050405020304" pitchFamily="18" charset="0"/>
              </a:rPr>
              <a:t>https://www.youtube.com/watch?v=Q3qz3Ly0SGQ&amp;vl=en</a:t>
            </a:r>
            <a:r>
              <a:rPr lang="en-GB" u="sng" dirty="0" smtClean="0">
                <a:solidFill>
                  <a:srgbClr val="000000"/>
                </a:solidFill>
                <a:latin typeface="Times New Roman" panose="02020603050405020304" pitchFamily="18" charset="0"/>
              </a:rPr>
              <a:t> </a:t>
            </a:r>
          </a:p>
        </p:txBody>
      </p:sp>
    </p:spTree>
    <p:extLst>
      <p:ext uri="{BB962C8B-B14F-4D97-AF65-F5344CB8AC3E}">
        <p14:creationId xmlns:p14="http://schemas.microsoft.com/office/powerpoint/2010/main" val="23592817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4775" y="295960"/>
            <a:ext cx="11896725" cy="584775"/>
          </a:xfrm>
          <a:prstGeom prst="rect">
            <a:avLst/>
          </a:prstGeom>
        </p:spPr>
        <p:txBody>
          <a:bodyPr wrap="square">
            <a:spAutoFit/>
          </a:bodyPr>
          <a:lstStyle/>
          <a:p>
            <a:r>
              <a:rPr lang="en-US" sz="3200" dirty="0" smtClean="0">
                <a:solidFill>
                  <a:srgbClr val="0000FF"/>
                </a:solidFill>
                <a:latin typeface="Comic Sans MS" panose="030F0702030302020204" pitchFamily="66" charset="0"/>
              </a:rPr>
              <a:t>L.C. Can I explain why light been used in Ancient Civilisations?</a:t>
            </a:r>
          </a:p>
        </p:txBody>
      </p:sp>
      <p:sp>
        <p:nvSpPr>
          <p:cNvPr id="3" name="Rectangle 2"/>
          <p:cNvSpPr/>
          <p:nvPr/>
        </p:nvSpPr>
        <p:spPr>
          <a:xfrm>
            <a:off x="266699" y="1959799"/>
            <a:ext cx="11420475" cy="2408352"/>
          </a:xfrm>
          <a:prstGeom prst="rect">
            <a:avLst/>
          </a:prstGeom>
        </p:spPr>
        <p:txBody>
          <a:bodyPr wrap="square">
            <a:spAutoFit/>
          </a:bodyPr>
          <a:lstStyle/>
          <a:p>
            <a:endParaRPr lang="en-GB" sz="1050" dirty="0">
              <a:solidFill>
                <a:prstClr val="black"/>
              </a:solidFill>
              <a:latin typeface="Segoe UI" panose="020B0502040204020203" pitchFamily="34" charset="0"/>
            </a:endParaRPr>
          </a:p>
          <a:p>
            <a:r>
              <a:rPr lang="en-US" sz="2800" dirty="0" smtClean="0">
                <a:solidFill>
                  <a:srgbClr val="0000FF"/>
                </a:solidFill>
                <a:latin typeface="Comic Sans MS" panose="030F0702030302020204" pitchFamily="66" charset="0"/>
              </a:rPr>
              <a:t>Prepare an information leaflet about </a:t>
            </a:r>
            <a:r>
              <a:rPr lang="en-US" sz="2800" dirty="0" smtClean="0">
                <a:solidFill>
                  <a:srgbClr val="0000FF"/>
                </a:solidFill>
                <a:latin typeface="Comic Sans MS" panose="030F0702030302020204" pitchFamily="66" charset="0"/>
              </a:rPr>
              <a:t>Ra or about the ‘Festival of the sun’ </a:t>
            </a:r>
            <a:r>
              <a:rPr lang="en-US" sz="2800" dirty="0" smtClean="0">
                <a:solidFill>
                  <a:srgbClr val="0000FF"/>
                </a:solidFill>
                <a:latin typeface="Comic Sans MS" panose="030F0702030302020204" pitchFamily="66" charset="0"/>
              </a:rPr>
              <a:t>and how light is related worship.</a:t>
            </a:r>
          </a:p>
          <a:p>
            <a:endParaRPr lang="en-US" sz="2800" dirty="0">
              <a:solidFill>
                <a:srgbClr val="0000FF"/>
              </a:solidFill>
              <a:latin typeface="Comic Sans MS" panose="030F0702030302020204" pitchFamily="66" charset="0"/>
            </a:endParaRPr>
          </a:p>
          <a:p>
            <a:r>
              <a:rPr lang="en-US" sz="2800" dirty="0" smtClean="0">
                <a:solidFill>
                  <a:srgbClr val="0000FF"/>
                </a:solidFill>
                <a:latin typeface="Comic Sans MS" panose="030F0702030302020204" pitchFamily="66" charset="0"/>
              </a:rPr>
              <a:t>Be prepared to use some of the information that you have found out in class tomorrow. </a:t>
            </a:r>
          </a:p>
        </p:txBody>
      </p:sp>
    </p:spTree>
    <p:extLst>
      <p:ext uri="{BB962C8B-B14F-4D97-AF65-F5344CB8AC3E}">
        <p14:creationId xmlns:p14="http://schemas.microsoft.com/office/powerpoint/2010/main" val="1063363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ular Callout 5"/>
          <p:cNvSpPr/>
          <p:nvPr/>
        </p:nvSpPr>
        <p:spPr>
          <a:xfrm>
            <a:off x="7465277" y="3308866"/>
            <a:ext cx="3552825" cy="2019300"/>
          </a:xfrm>
          <a:prstGeom prst="wedgeRoundRectCallout">
            <a:avLst>
              <a:gd name="adj1" fmla="val -44694"/>
              <a:gd name="adj2" fmla="val 104481"/>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ounded Rectangular Callout 4"/>
          <p:cNvSpPr/>
          <p:nvPr/>
        </p:nvSpPr>
        <p:spPr>
          <a:xfrm>
            <a:off x="885825" y="1104900"/>
            <a:ext cx="3552825" cy="2019300"/>
          </a:xfrm>
          <a:prstGeom prst="wedgeRoundRectCallout">
            <a:avLst>
              <a:gd name="adj1" fmla="val -58903"/>
              <a:gd name="adj2" fmla="val 142689"/>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1104900" y="1452860"/>
            <a:ext cx="6096000" cy="923330"/>
          </a:xfrm>
          <a:prstGeom prst="rect">
            <a:avLst/>
          </a:prstGeom>
        </p:spPr>
        <p:txBody>
          <a:bodyPr>
            <a:spAutoFit/>
          </a:bodyPr>
          <a:lstStyle/>
          <a:p>
            <a:r>
              <a:rPr lang="en-US" dirty="0" smtClean="0">
                <a:solidFill>
                  <a:srgbClr val="000000"/>
                </a:solidFill>
                <a:latin typeface="Calibri" panose="020F0502020204030204" pitchFamily="34" charset="0"/>
              </a:rPr>
              <a:t>Why has light (and the sun) has </a:t>
            </a:r>
            <a:br>
              <a:rPr lang="en-US" dirty="0" smtClean="0">
                <a:solidFill>
                  <a:srgbClr val="000000"/>
                </a:solidFill>
                <a:latin typeface="Calibri" panose="020F0502020204030204" pitchFamily="34" charset="0"/>
              </a:rPr>
            </a:br>
            <a:r>
              <a:rPr lang="en-US" dirty="0" smtClean="0">
                <a:solidFill>
                  <a:srgbClr val="000000"/>
                </a:solidFill>
                <a:latin typeface="Calibri" panose="020F0502020204030204" pitchFamily="34" charset="0"/>
              </a:rPr>
              <a:t>always been a representation in </a:t>
            </a:r>
            <a:br>
              <a:rPr lang="en-US" dirty="0" smtClean="0">
                <a:solidFill>
                  <a:srgbClr val="000000"/>
                </a:solidFill>
                <a:latin typeface="Calibri" panose="020F0502020204030204" pitchFamily="34" charset="0"/>
              </a:rPr>
            </a:br>
            <a:r>
              <a:rPr lang="en-US" dirty="0" smtClean="0">
                <a:solidFill>
                  <a:srgbClr val="000000"/>
                </a:solidFill>
                <a:latin typeface="Calibri" panose="020F0502020204030204" pitchFamily="34" charset="0"/>
              </a:rPr>
              <a:t>culture/religion?</a:t>
            </a:r>
          </a:p>
        </p:txBody>
      </p:sp>
      <p:sp>
        <p:nvSpPr>
          <p:cNvPr id="3" name="Rectangle 2"/>
          <p:cNvSpPr/>
          <p:nvPr/>
        </p:nvSpPr>
        <p:spPr>
          <a:xfrm>
            <a:off x="7465277" y="3949184"/>
            <a:ext cx="3586046" cy="369332"/>
          </a:xfrm>
          <a:prstGeom prst="rect">
            <a:avLst/>
          </a:prstGeom>
        </p:spPr>
        <p:txBody>
          <a:bodyPr wrap="none">
            <a:spAutoFit/>
          </a:bodyPr>
          <a:lstStyle/>
          <a:p>
            <a:r>
              <a:rPr lang="en-US" dirty="0" smtClean="0">
                <a:solidFill>
                  <a:srgbClr val="000000"/>
                </a:solidFill>
                <a:latin typeface="Calibri" panose="020F0502020204030204" pitchFamily="34" charset="0"/>
              </a:rPr>
              <a:t>What might it be used to represent?</a:t>
            </a:r>
          </a:p>
        </p:txBody>
      </p:sp>
    </p:spTree>
    <p:extLst>
      <p:ext uri="{BB962C8B-B14F-4D97-AF65-F5344CB8AC3E}">
        <p14:creationId xmlns:p14="http://schemas.microsoft.com/office/powerpoint/2010/main" val="22254138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igrationWizIdDocumentLibraryPermissions xmlns="a17d96a2-ef1e-491a-a9ed-81f0bb1fbf80" xsi:nil="true"/>
    <MigrationWizIdSecurityGroups xmlns="a17d96a2-ef1e-491a-a9ed-81f0bb1fbf80" xsi:nil="true"/>
    <MigrationWizId xmlns="a17d96a2-ef1e-491a-a9ed-81f0bb1fbf80" xsi:nil="true"/>
    <MigrationWizIdPermissions xmlns="a17d96a2-ef1e-491a-a9ed-81f0bb1fbf80" xsi:nil="true"/>
    <MigrationWizIdPermissionLevels xmlns="a17d96a2-ef1e-491a-a9ed-81f0bb1fbf80"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448E1A07B504A4E916D12FC7A105ED4" ma:contentTypeVersion="18" ma:contentTypeDescription="Create a new document." ma:contentTypeScope="" ma:versionID="c0ce8c0777a1b45b3fb57b5ebd517e54">
  <xsd:schema xmlns:xsd="http://www.w3.org/2001/XMLSchema" xmlns:xs="http://www.w3.org/2001/XMLSchema" xmlns:p="http://schemas.microsoft.com/office/2006/metadata/properties" xmlns:ns3="a17d96a2-ef1e-491a-a9ed-81f0bb1fbf80" xmlns:ns4="59afcfd7-f6ed-4d7f-977c-eddcb1be5363" targetNamespace="http://schemas.microsoft.com/office/2006/metadata/properties" ma:root="true" ma:fieldsID="4f8c0dcb6d15d63eef3bf4293aa20ffa" ns3:_="" ns4:_="">
    <xsd:import namespace="a17d96a2-ef1e-491a-a9ed-81f0bb1fbf80"/>
    <xsd:import namespace="59afcfd7-f6ed-4d7f-977c-eddcb1be5363"/>
    <xsd:element name="properties">
      <xsd:complexType>
        <xsd:sequence>
          <xsd:element name="documentManagement">
            <xsd:complexType>
              <xsd:all>
                <xsd:element ref="ns3:MigrationWizId" minOccurs="0"/>
                <xsd:element ref="ns3:MigrationWizIdPermissions" minOccurs="0"/>
                <xsd:element ref="ns3:MigrationWizIdPermissionLevels" minOccurs="0"/>
                <xsd:element ref="ns3:MigrationWizIdDocumentLibraryPermissions" minOccurs="0"/>
                <xsd:element ref="ns3:MigrationWizIdSecurityGroups" minOccurs="0"/>
                <xsd:element ref="ns3:MediaServiceMetadata" minOccurs="0"/>
                <xsd:element ref="ns3:MediaServiceFastMetadata" minOccurs="0"/>
                <xsd:element ref="ns3:MediaServiceDateTaken" minOccurs="0"/>
                <xsd:element ref="ns3:MediaServiceAutoTags" minOccurs="0"/>
                <xsd:element ref="ns3:MediaServiceOCR" minOccurs="0"/>
                <xsd:element ref="ns3:MediaServiceLocation" minOccurs="0"/>
                <xsd:element ref="ns4:SharedWithUsers" minOccurs="0"/>
                <xsd:element ref="ns4:SharedWithDetails" minOccurs="0"/>
                <xsd:element ref="ns4:SharingHintHash"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17d96a2-ef1e-491a-a9ed-81f0bb1fbf80" elementFormDefault="qualified">
    <xsd:import namespace="http://schemas.microsoft.com/office/2006/documentManagement/types"/>
    <xsd:import namespace="http://schemas.microsoft.com/office/infopath/2007/PartnerControls"/>
    <xsd:element name="MigrationWizId" ma:index="8" nillable="true" ma:displayName="MigrationWizId" ma:internalName="MigrationWizId">
      <xsd:simpleType>
        <xsd:restriction base="dms:Text"/>
      </xsd:simpleType>
    </xsd:element>
    <xsd:element name="MigrationWizIdPermissions" ma:index="9" nillable="true" ma:displayName="MigrationWizIdPermissions" ma:internalName="MigrationWizIdPermissions">
      <xsd:simpleType>
        <xsd:restriction base="dms:Text"/>
      </xsd:simpleType>
    </xsd:element>
    <xsd:element name="MigrationWizIdPermissionLevels" ma:index="10" nillable="true" ma:displayName="MigrationWizIdPermissionLevels" ma:internalName="MigrationWizIdPermissionLevels">
      <xsd:simpleType>
        <xsd:restriction base="dms:Text"/>
      </xsd:simpleType>
    </xsd:element>
    <xsd:element name="MigrationWizIdDocumentLibraryPermissions" ma:index="11" nillable="true" ma:displayName="MigrationWizIdDocumentLibraryPermissions" ma:internalName="MigrationWizIdDocumentLibraryPermissions">
      <xsd:simpleType>
        <xsd:restriction base="dms:Text"/>
      </xsd:simpleType>
    </xsd:element>
    <xsd:element name="MigrationWizIdSecurityGroups" ma:index="12" nillable="true" ma:displayName="MigrationWizIdSecurityGroups" ma:internalName="MigrationWizIdSecurityGroups">
      <xsd:simpleType>
        <xsd:restriction base="dms:Text"/>
      </xsd:simpleType>
    </xsd:element>
    <xsd:element name="MediaServiceMetadata" ma:index="13" nillable="true" ma:displayName="MediaServiceMetadata" ma:hidden="true" ma:internalName="MediaServiceMetadata" ma:readOnly="true">
      <xsd:simpleType>
        <xsd:restriction base="dms:Note"/>
      </xsd:simpleType>
    </xsd:element>
    <xsd:element name="MediaServiceFastMetadata" ma:index="14" nillable="true" ma:displayName="MediaServiceFastMetadata" ma:hidden="true" ma:internalName="MediaServiceFastMetadata" ma:readOnly="true">
      <xsd:simpleType>
        <xsd:restriction base="dms:Note"/>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MediaServiceGenerationTime" ma:index="22" nillable="true" ma:displayName="MediaServiceGenerationTime" ma:hidden="true" ma:internalName="MediaServiceGenerationTime" ma:readOnly="true">
      <xsd:simpleType>
        <xsd:restriction base="dms:Text"/>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AutoKeyPoints" ma:index="24" nillable="true" ma:displayName="MediaServiceAutoKeyPoints" ma:hidden="true" ma:internalName="MediaServiceAutoKeyPoints" ma:readOnly="true">
      <xsd:simpleType>
        <xsd:restriction base="dms:Note"/>
      </xsd:simpleType>
    </xsd:element>
    <xsd:element name="MediaServiceKeyPoints" ma:index="25"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9afcfd7-f6ed-4d7f-977c-eddcb1be5363"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SharingHintHash" ma:index="21"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D572375-108D-49C7-8C20-D3F73C11F0C0}">
  <ds:schemaRefs>
    <ds:schemaRef ds:uri="http://purl.org/dc/terms/"/>
    <ds:schemaRef ds:uri="http://schemas.openxmlformats.org/package/2006/metadata/core-properties"/>
    <ds:schemaRef ds:uri="http://schemas.microsoft.com/office/2006/documentManagement/types"/>
    <ds:schemaRef ds:uri="59afcfd7-f6ed-4d7f-977c-eddcb1be5363"/>
    <ds:schemaRef ds:uri="http://purl.org/dc/elements/1.1/"/>
    <ds:schemaRef ds:uri="http://schemas.microsoft.com/office/infopath/2007/PartnerControls"/>
    <ds:schemaRef ds:uri="a17d96a2-ef1e-491a-a9ed-81f0bb1fbf80"/>
    <ds:schemaRef ds:uri="http://schemas.microsoft.com/office/2006/metadata/properties"/>
    <ds:schemaRef ds:uri="http://www.w3.org/XML/1998/namespace"/>
    <ds:schemaRef ds:uri="http://purl.org/dc/dcmitype/"/>
  </ds:schemaRefs>
</ds:datastoreItem>
</file>

<file path=customXml/itemProps2.xml><?xml version="1.0" encoding="utf-8"?>
<ds:datastoreItem xmlns:ds="http://schemas.openxmlformats.org/officeDocument/2006/customXml" ds:itemID="{06E4F944-D119-4DB5-9E3D-14CDDA92805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17d96a2-ef1e-491a-a9ed-81f0bb1fbf80"/>
    <ds:schemaRef ds:uri="59afcfd7-f6ed-4d7f-977c-eddcb1be536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368802A-DE04-4D89-88DA-B7220255548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37</TotalTime>
  <Words>446</Words>
  <Application>Microsoft Office PowerPoint</Application>
  <PresentationFormat>Widescreen</PresentationFormat>
  <Paragraphs>36</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Calibri</vt:lpstr>
      <vt:lpstr>Calibri Light</vt:lpstr>
      <vt:lpstr>Comic Sans MS</vt:lpstr>
      <vt:lpstr>Segoe UI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Charli House</dc:creator>
  <cp:lastModifiedBy>Charli House</cp:lastModifiedBy>
  <cp:revision>6</cp:revision>
  <dcterms:created xsi:type="dcterms:W3CDTF">2020-11-27T11:40:03Z</dcterms:created>
  <dcterms:modified xsi:type="dcterms:W3CDTF">2020-12-02T19:52:26Z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0x0101003448E1A07B504A4E916D12FC7A105ED4</vt:lpwstr>
  </property>
</Properties>
</file>