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0"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572A79D-2F01-CB7B-FFC9-98604C79E350}" v="10" dt="2021-02-05T19:32:18.6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0" d="100"/>
          <a:sy n="80" d="100"/>
        </p:scale>
        <p:origin x="58" y="254"/>
      </p:cViewPr>
      <p:guideLst/>
    </p:cSldViewPr>
  </p:slideViewPr>
  <p:notesTextViewPr>
    <p:cViewPr>
      <p:scale>
        <a:sx n="1" d="1"/>
        <a:sy n="1" d="1"/>
      </p:scale>
      <p:origin x="0" y="0"/>
    </p:cViewPr>
  </p:notesTextViewPr>
  <p:gridSpacing cx="72008" cy="72008"/>
</p:viewPr>
</file>

<file path=ppt/_rels/presentation.xml.rels>&#65279;<?xml version="1.0" encoding="utf-8"?><Relationships xmlns="http://schemas.openxmlformats.org/package/2006/relationships"><Relationship Type="http://schemas.openxmlformats.org/officeDocument/2006/relationships/slide" Target="slides/slide4.xml" Id="rId8" /><Relationship Type="http://schemas.openxmlformats.org/officeDocument/2006/relationships/slide" Target="slides/slide9.xml" Id="rId13" /><Relationship Type="http://schemas.openxmlformats.org/officeDocument/2006/relationships/slide" Target="slides/slide14.xml" Id="rId18" /><Relationship Type="http://schemas.openxmlformats.org/officeDocument/2006/relationships/customXml" Target="../customXml/item3.xml" Id="rId3" /><Relationship Type="http://schemas.openxmlformats.org/officeDocument/2006/relationships/viewProps" Target="viewProps.xml" Id="rId21" /><Relationship Type="http://schemas.openxmlformats.org/officeDocument/2006/relationships/slide" Target="slides/slide3.xml" Id="rId7" /><Relationship Type="http://schemas.openxmlformats.org/officeDocument/2006/relationships/slide" Target="slides/slide8.xml" Id="rId12" /><Relationship Type="http://schemas.openxmlformats.org/officeDocument/2006/relationships/slide" Target="slides/slide13.xml" Id="rId17" /><Relationship Type="http://schemas.openxmlformats.org/officeDocument/2006/relationships/customXml" Target="../customXml/item2.xml" Id="rId2" /><Relationship Type="http://schemas.openxmlformats.org/officeDocument/2006/relationships/slide" Target="slides/slide12.xml" Id="rId16" /><Relationship Type="http://schemas.openxmlformats.org/officeDocument/2006/relationships/presProps" Target="presProps.xml" Id="rId20" /><Relationship Type="http://schemas.openxmlformats.org/officeDocument/2006/relationships/customXml" Target="../customXml/item1.xml" Id="rId1" /><Relationship Type="http://schemas.openxmlformats.org/officeDocument/2006/relationships/slide" Target="slides/slide2.xml" Id="rId6" /><Relationship Type="http://schemas.openxmlformats.org/officeDocument/2006/relationships/slide" Target="slides/slide7.xml" Id="rId11" /><Relationship Type="http://schemas.microsoft.com/office/2015/10/relationships/revisionInfo" Target="revisionInfo.xml" Id="rId24" /><Relationship Type="http://schemas.openxmlformats.org/officeDocument/2006/relationships/slide" Target="slides/slide1.xml" Id="rId5" /><Relationship Type="http://schemas.openxmlformats.org/officeDocument/2006/relationships/slide" Target="slides/slide11.xml" Id="rId15" /><Relationship Type="http://schemas.openxmlformats.org/officeDocument/2006/relationships/tableStyles" Target="tableStyles.xml" Id="rId23" /><Relationship Type="http://schemas.openxmlformats.org/officeDocument/2006/relationships/slide" Target="slides/slide6.xml" Id="rId10" /><Relationship Type="http://schemas.openxmlformats.org/officeDocument/2006/relationships/slide" Target="slides/slide15.xml" Id="rId19" /><Relationship Type="http://schemas.openxmlformats.org/officeDocument/2006/relationships/slideMaster" Target="slideMasters/slideMaster1.xml" Id="rId4" /><Relationship Type="http://schemas.openxmlformats.org/officeDocument/2006/relationships/slide" Target="slides/slide5.xml" Id="rId9" /><Relationship Type="http://schemas.openxmlformats.org/officeDocument/2006/relationships/slide" Target="slides/slide10.xml" Id="rId14" /><Relationship Type="http://schemas.openxmlformats.org/officeDocument/2006/relationships/theme" Target="theme/theme1.xml" Id="rId22"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586B75A-687E-405C-8A0B-8D00578BA2C3}" type="datetimeFigureOut">
              <a:rPr lang="en-US" smtClean="0"/>
              <a:pPr/>
              <a:t>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5628859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586B75A-687E-405C-8A0B-8D00578BA2C3}" type="datetimeFigureOut">
              <a:rPr lang="en-US" smtClean="0"/>
              <a:pPr/>
              <a:t>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1558536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13917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586B75A-687E-405C-8A0B-8D00578BA2C3}" type="datetimeFigureOut">
              <a:rPr lang="en-US" smtClean="0"/>
              <a:pPr/>
              <a:t>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2125595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586B75A-687E-405C-8A0B-8D00578BA2C3}" type="datetimeFigureOut">
              <a:rPr lang="en-US" smtClean="0"/>
              <a:pPr/>
              <a:t>2/5/2021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013117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586B75A-687E-405C-8A0B-8D00578BA2C3}" type="datetimeFigureOut">
              <a:rPr lang="en-US" smtClean="0"/>
              <a:pPr/>
              <a:t>2/5/2021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743014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86B75A-687E-405C-8A0B-8D00578BA2C3}" type="datetimeFigureOut">
              <a:rPr lang="en-US" smtClean="0"/>
              <a:pPr/>
              <a:t>2/5/2021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4574626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1517149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5294314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586B75A-687E-405C-8A0B-8D00578BA2C3}" type="datetimeFigureOut">
              <a:rPr lang="en-US" smtClean="0"/>
              <a:pPr/>
              <a:t>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6328776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586B75A-687E-405C-8A0B-8D00578BA2C3}" type="datetimeFigureOut">
              <a:rPr lang="en-US" smtClean="0"/>
              <a:pPr/>
              <a:t>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339993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40000"/>
            <a:lumOff val="60000"/>
            <a:alpha val="56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86B75A-687E-405C-8A0B-8D00578BA2C3}" type="datetimeFigureOut">
              <a:rPr lang="en-US" smtClean="0"/>
              <a:pPr/>
              <a:t>2/5/2021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158974915"/>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078" name="Rectangle 70">
            <a:extLst>
              <a:ext uri="{FF2B5EF4-FFF2-40B4-BE49-F238E27FC236}">
                <a16:creationId xmlns:a16="http://schemas.microsoft.com/office/drawing/2014/main" xmlns="" id="{0864E5C9-52C9-4572-AC75-548B9B9C264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79" name="Rectangle 72">
            <a:extLst>
              <a:ext uri="{FF2B5EF4-FFF2-40B4-BE49-F238E27FC236}">
                <a16:creationId xmlns:a16="http://schemas.microsoft.com/office/drawing/2014/main" xmlns="" id="{45CC6500-4DBD-4C34-BC14-2387FB483BE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761999"/>
            <a:ext cx="4642228"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4"/>
          <p:cNvSpPr/>
          <p:nvPr/>
        </p:nvSpPr>
        <p:spPr>
          <a:xfrm>
            <a:off x="1069849" y="1298448"/>
            <a:ext cx="3258688" cy="3255264"/>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3200" spc="-100">
                <a:solidFill>
                  <a:srgbClr val="FFFFFF"/>
                </a:solidFill>
                <a:latin typeface="+mj-lt"/>
                <a:ea typeface="+mj-ea"/>
                <a:cs typeface="+mj-cs"/>
              </a:rPr>
              <a:t>The Importance of Mental Health &amp; Wellbeing.</a:t>
            </a:r>
          </a:p>
          <a:p>
            <a:pPr>
              <a:lnSpc>
                <a:spcPct val="90000"/>
              </a:lnSpc>
              <a:spcBef>
                <a:spcPct val="0"/>
              </a:spcBef>
              <a:spcAft>
                <a:spcPts val="600"/>
              </a:spcAft>
            </a:pPr>
            <a:r>
              <a:rPr lang="en-US" sz="3200" spc="-100">
                <a:solidFill>
                  <a:srgbClr val="FFFFFF"/>
                </a:solidFill>
                <a:latin typeface="+mj-lt"/>
                <a:ea typeface="+mj-ea"/>
                <a:cs typeface="+mj-cs"/>
              </a:rPr>
              <a:t/>
            </a:r>
            <a:br>
              <a:rPr lang="en-US" sz="3200" spc="-100">
                <a:solidFill>
                  <a:srgbClr val="FFFFFF"/>
                </a:solidFill>
                <a:latin typeface="+mj-lt"/>
                <a:ea typeface="+mj-ea"/>
                <a:cs typeface="+mj-cs"/>
              </a:rPr>
            </a:br>
            <a:r>
              <a:rPr lang="en-US" sz="3200" spc="-100">
                <a:solidFill>
                  <a:srgbClr val="FFFFFF"/>
                </a:solidFill>
                <a:latin typeface="+mj-lt"/>
                <a:ea typeface="+mj-ea"/>
                <a:cs typeface="+mj-cs"/>
              </a:rPr>
              <a:t>Expressing Yourself</a:t>
            </a:r>
            <a:br>
              <a:rPr lang="en-US" sz="3200" spc="-100">
                <a:solidFill>
                  <a:srgbClr val="FFFFFF"/>
                </a:solidFill>
                <a:latin typeface="+mj-lt"/>
                <a:ea typeface="+mj-ea"/>
                <a:cs typeface="+mj-cs"/>
              </a:rPr>
            </a:br>
            <a:r>
              <a:rPr lang="en-US" sz="3200" spc="-100">
                <a:solidFill>
                  <a:srgbClr val="FFFFFF"/>
                </a:solidFill>
                <a:latin typeface="+mj-lt"/>
                <a:ea typeface="+mj-ea"/>
                <a:cs typeface="+mj-cs"/>
              </a:rPr>
              <a:t/>
            </a:r>
            <a:br>
              <a:rPr lang="en-US" sz="3200" spc="-100">
                <a:solidFill>
                  <a:srgbClr val="FFFFFF"/>
                </a:solidFill>
                <a:latin typeface="+mj-lt"/>
                <a:ea typeface="+mj-ea"/>
                <a:cs typeface="+mj-cs"/>
              </a:rPr>
            </a:br>
            <a:endParaRPr lang="en-US" sz="3200" spc="-100">
              <a:solidFill>
                <a:srgbClr val="FFFFFF"/>
              </a:solidFill>
              <a:latin typeface="+mj-lt"/>
              <a:ea typeface="+mj-ea"/>
              <a:cs typeface="+mj-cs"/>
            </a:endParaRPr>
          </a:p>
        </p:txBody>
      </p:sp>
      <p:pic>
        <p:nvPicPr>
          <p:cNvPr id="3074" name="Picture 2" descr="Emojis in emails: how to use them and best practices"/>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120640" y="1514743"/>
            <a:ext cx="6367271" cy="3820362"/>
          </a:xfrm>
          <a:prstGeom prst="rect">
            <a:avLst/>
          </a:prstGeom>
          <a:noFill/>
          <a:extLst>
            <a:ext uri="{909E8E84-426E-40DD-AFC4-6F175D3DCCD1}">
              <a14:hiddenFill xmlns:a14="http://schemas.microsoft.com/office/drawing/2010/main">
                <a:solidFill>
                  <a:srgbClr val="FFFFFF"/>
                </a:solidFill>
              </a14:hiddenFill>
            </a:ext>
          </a:extLst>
        </p:spPr>
      </p:pic>
      <p:sp>
        <p:nvSpPr>
          <p:cNvPr id="3080" name="Rectangle 74">
            <a:extLst>
              <a:ext uri="{FF2B5EF4-FFF2-40B4-BE49-F238E27FC236}">
                <a16:creationId xmlns:a16="http://schemas.microsoft.com/office/drawing/2014/main" xmlns="" id="{4E34A3B6-BAD2-4156-BDC6-4736248BFD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1207714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7034" y="112143"/>
            <a:ext cx="10075653" cy="2616101"/>
          </a:xfrm>
          <a:prstGeom prst="rect">
            <a:avLst/>
          </a:prstGeom>
          <a:noFill/>
        </p:spPr>
        <p:txBody>
          <a:bodyPr wrap="square" rtlCol="0">
            <a:spAutoFit/>
          </a:bodyPr>
          <a:lstStyle/>
          <a:p>
            <a:r>
              <a:rPr lang="en-GB" sz="3200" dirty="0"/>
              <a:t>Warm up task – </a:t>
            </a:r>
          </a:p>
          <a:p>
            <a:endParaRPr lang="en-GB" sz="3200" dirty="0"/>
          </a:p>
          <a:p>
            <a:r>
              <a:rPr lang="en-GB" sz="3200" dirty="0"/>
              <a:t>Using a piece of paper, can you write the alphabet in the margin.</a:t>
            </a:r>
          </a:p>
          <a:p>
            <a:endParaRPr lang="en-GB" dirty="0"/>
          </a:p>
          <a:p>
            <a:endParaRPr lang="en-GB" dirty="0"/>
          </a:p>
        </p:txBody>
      </p:sp>
      <p:sp>
        <p:nvSpPr>
          <p:cNvPr id="3" name="TextBox 2"/>
          <p:cNvSpPr txBox="1"/>
          <p:nvPr/>
        </p:nvSpPr>
        <p:spPr>
          <a:xfrm>
            <a:off x="207034" y="2453065"/>
            <a:ext cx="11050438" cy="1384995"/>
          </a:xfrm>
          <a:prstGeom prst="rect">
            <a:avLst/>
          </a:prstGeom>
          <a:noFill/>
        </p:spPr>
        <p:txBody>
          <a:bodyPr wrap="square" rtlCol="0">
            <a:spAutoFit/>
          </a:bodyPr>
          <a:lstStyle/>
          <a:p>
            <a:endParaRPr lang="en-GB" sz="2800" dirty="0"/>
          </a:p>
          <a:p>
            <a:r>
              <a:rPr lang="en-GB" sz="2800" dirty="0"/>
              <a:t>Can you think of an emotion / feeling for each letter of the alphabet. I have given you a few to get you started.  </a:t>
            </a:r>
          </a:p>
        </p:txBody>
      </p:sp>
      <p:sp>
        <p:nvSpPr>
          <p:cNvPr id="5" name="TextBox 4"/>
          <p:cNvSpPr txBox="1"/>
          <p:nvPr/>
        </p:nvSpPr>
        <p:spPr>
          <a:xfrm>
            <a:off x="388189" y="4024115"/>
            <a:ext cx="2846717" cy="2985433"/>
          </a:xfrm>
          <a:prstGeom prst="rect">
            <a:avLst/>
          </a:prstGeom>
          <a:noFill/>
        </p:spPr>
        <p:txBody>
          <a:bodyPr wrap="square" rtlCol="0">
            <a:spAutoFit/>
          </a:bodyPr>
          <a:lstStyle/>
          <a:p>
            <a:r>
              <a:rPr lang="en-GB" sz="2800" dirty="0"/>
              <a:t>A- </a:t>
            </a:r>
          </a:p>
          <a:p>
            <a:r>
              <a:rPr lang="en-GB" sz="2800" dirty="0"/>
              <a:t>B-</a:t>
            </a:r>
          </a:p>
          <a:p>
            <a:r>
              <a:rPr lang="en-GB" sz="2800" dirty="0"/>
              <a:t>C-</a:t>
            </a:r>
          </a:p>
          <a:p>
            <a:r>
              <a:rPr lang="en-GB" sz="2800" dirty="0"/>
              <a:t>D-</a:t>
            </a:r>
          </a:p>
          <a:p>
            <a:r>
              <a:rPr lang="en-GB" sz="2800" dirty="0"/>
              <a:t>E- </a:t>
            </a:r>
            <a:r>
              <a:rPr lang="en-GB" sz="2800" dirty="0">
                <a:solidFill>
                  <a:srgbClr val="FF0000"/>
                </a:solidFill>
              </a:rPr>
              <a:t>Excited</a:t>
            </a:r>
          </a:p>
          <a:p>
            <a:r>
              <a:rPr lang="en-GB" sz="2800" dirty="0"/>
              <a:t>F-</a:t>
            </a:r>
          </a:p>
          <a:p>
            <a:endParaRPr lang="en-GB" sz="2000" dirty="0"/>
          </a:p>
        </p:txBody>
      </p:sp>
      <p:sp>
        <p:nvSpPr>
          <p:cNvPr id="6" name="TextBox 5"/>
          <p:cNvSpPr txBox="1"/>
          <p:nvPr/>
        </p:nvSpPr>
        <p:spPr>
          <a:xfrm>
            <a:off x="2829462" y="4024115"/>
            <a:ext cx="2760453" cy="2954655"/>
          </a:xfrm>
          <a:prstGeom prst="rect">
            <a:avLst/>
          </a:prstGeom>
          <a:noFill/>
        </p:spPr>
        <p:txBody>
          <a:bodyPr wrap="square" rtlCol="0">
            <a:spAutoFit/>
          </a:bodyPr>
          <a:lstStyle/>
          <a:p>
            <a:r>
              <a:rPr lang="en-GB" sz="2800" dirty="0"/>
              <a:t>G-</a:t>
            </a:r>
          </a:p>
          <a:p>
            <a:r>
              <a:rPr lang="en-GB" sz="2800" dirty="0"/>
              <a:t>H-</a:t>
            </a:r>
          </a:p>
          <a:p>
            <a:r>
              <a:rPr lang="en-GB" sz="2800" dirty="0"/>
              <a:t>I- </a:t>
            </a:r>
            <a:r>
              <a:rPr lang="en-GB" sz="2800" dirty="0">
                <a:solidFill>
                  <a:srgbClr val="FF0000"/>
                </a:solidFill>
              </a:rPr>
              <a:t>Irritated</a:t>
            </a:r>
          </a:p>
          <a:p>
            <a:r>
              <a:rPr lang="en-GB" sz="2800" dirty="0"/>
              <a:t>J- </a:t>
            </a:r>
            <a:r>
              <a:rPr lang="en-GB" sz="2800" dirty="0">
                <a:solidFill>
                  <a:srgbClr val="FF0000"/>
                </a:solidFill>
              </a:rPr>
              <a:t>Joy</a:t>
            </a:r>
          </a:p>
          <a:p>
            <a:r>
              <a:rPr lang="en-GB" sz="2800" dirty="0"/>
              <a:t>K-</a:t>
            </a:r>
          </a:p>
          <a:p>
            <a:r>
              <a:rPr lang="en-GB" sz="2800" dirty="0"/>
              <a:t>L-</a:t>
            </a:r>
          </a:p>
          <a:p>
            <a:endParaRPr lang="en-GB" dirty="0"/>
          </a:p>
        </p:txBody>
      </p:sp>
      <p:sp>
        <p:nvSpPr>
          <p:cNvPr id="7" name="TextBox 6"/>
          <p:cNvSpPr txBox="1"/>
          <p:nvPr/>
        </p:nvSpPr>
        <p:spPr>
          <a:xfrm>
            <a:off x="5408758" y="4024115"/>
            <a:ext cx="2622430" cy="2677656"/>
          </a:xfrm>
          <a:prstGeom prst="rect">
            <a:avLst/>
          </a:prstGeom>
          <a:noFill/>
        </p:spPr>
        <p:txBody>
          <a:bodyPr wrap="square" rtlCol="0">
            <a:spAutoFit/>
          </a:bodyPr>
          <a:lstStyle/>
          <a:p>
            <a:r>
              <a:rPr lang="en-GB" sz="2800" dirty="0"/>
              <a:t>M-</a:t>
            </a:r>
          </a:p>
          <a:p>
            <a:r>
              <a:rPr lang="en-GB" sz="2800" dirty="0"/>
              <a:t>N-</a:t>
            </a:r>
          </a:p>
          <a:p>
            <a:r>
              <a:rPr lang="en-GB" sz="2800" dirty="0"/>
              <a:t>O-</a:t>
            </a:r>
          </a:p>
          <a:p>
            <a:r>
              <a:rPr lang="en-GB" sz="2800" dirty="0"/>
              <a:t>P- </a:t>
            </a:r>
          </a:p>
          <a:p>
            <a:r>
              <a:rPr lang="en-GB" sz="2800" dirty="0"/>
              <a:t>Q-</a:t>
            </a:r>
          </a:p>
          <a:p>
            <a:r>
              <a:rPr lang="en-GB" sz="2800" dirty="0"/>
              <a:t>R-</a:t>
            </a:r>
          </a:p>
        </p:txBody>
      </p:sp>
      <p:sp>
        <p:nvSpPr>
          <p:cNvPr id="8" name="TextBox 7"/>
          <p:cNvSpPr txBox="1"/>
          <p:nvPr/>
        </p:nvSpPr>
        <p:spPr>
          <a:xfrm>
            <a:off x="8031188" y="4024115"/>
            <a:ext cx="3338422" cy="2677656"/>
          </a:xfrm>
          <a:prstGeom prst="rect">
            <a:avLst/>
          </a:prstGeom>
          <a:noFill/>
        </p:spPr>
        <p:txBody>
          <a:bodyPr wrap="square" rtlCol="0">
            <a:spAutoFit/>
          </a:bodyPr>
          <a:lstStyle/>
          <a:p>
            <a:r>
              <a:rPr lang="en-GB" sz="2800" dirty="0"/>
              <a:t>S- </a:t>
            </a:r>
          </a:p>
          <a:p>
            <a:r>
              <a:rPr lang="en-GB" sz="2800" dirty="0"/>
              <a:t>T- </a:t>
            </a:r>
            <a:r>
              <a:rPr lang="en-GB" sz="2800" dirty="0">
                <a:solidFill>
                  <a:srgbClr val="FF0000"/>
                </a:solidFill>
              </a:rPr>
              <a:t>Terrified</a:t>
            </a:r>
          </a:p>
          <a:p>
            <a:r>
              <a:rPr lang="en-GB" sz="2800" dirty="0"/>
              <a:t>U-</a:t>
            </a:r>
          </a:p>
          <a:p>
            <a:r>
              <a:rPr lang="en-GB" sz="2800" dirty="0"/>
              <a:t>V-</a:t>
            </a:r>
          </a:p>
          <a:p>
            <a:r>
              <a:rPr lang="en-GB" sz="2800" dirty="0"/>
              <a:t>W-</a:t>
            </a:r>
          </a:p>
          <a:p>
            <a:r>
              <a:rPr lang="en-GB" sz="2800" dirty="0"/>
              <a:t>X-</a:t>
            </a:r>
          </a:p>
        </p:txBody>
      </p:sp>
      <p:sp>
        <p:nvSpPr>
          <p:cNvPr id="9" name="TextBox 8"/>
          <p:cNvSpPr txBox="1"/>
          <p:nvPr/>
        </p:nvSpPr>
        <p:spPr>
          <a:xfrm>
            <a:off x="10545793" y="4024115"/>
            <a:ext cx="1423358" cy="1231106"/>
          </a:xfrm>
          <a:prstGeom prst="rect">
            <a:avLst/>
          </a:prstGeom>
          <a:noFill/>
        </p:spPr>
        <p:txBody>
          <a:bodyPr wrap="square" rtlCol="0">
            <a:spAutoFit/>
          </a:bodyPr>
          <a:lstStyle/>
          <a:p>
            <a:r>
              <a:rPr lang="en-GB" sz="2800" dirty="0"/>
              <a:t>Y-</a:t>
            </a:r>
          </a:p>
          <a:p>
            <a:r>
              <a:rPr lang="en-GB" sz="2800" dirty="0"/>
              <a:t>Z-</a:t>
            </a:r>
          </a:p>
          <a:p>
            <a:endParaRPr lang="en-GB" dirty="0"/>
          </a:p>
        </p:txBody>
      </p:sp>
    </p:spTree>
    <p:extLst>
      <p:ext uri="{BB962C8B-B14F-4D97-AF65-F5344CB8AC3E}">
        <p14:creationId xmlns:p14="http://schemas.microsoft.com/office/powerpoint/2010/main" val="11239192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0091" y="302727"/>
            <a:ext cx="6757812" cy="584775"/>
          </a:xfrm>
          <a:prstGeom prst="rect">
            <a:avLst/>
          </a:prstGeom>
        </p:spPr>
        <p:txBody>
          <a:bodyPr wrap="none">
            <a:spAutoFit/>
          </a:bodyPr>
          <a:lstStyle/>
          <a:p>
            <a:r>
              <a:rPr lang="en-US" sz="3200" dirty="0">
                <a:solidFill>
                  <a:srgbClr val="169B85"/>
                </a:solidFill>
              </a:rPr>
              <a:t>What does it mean to express yourself?</a:t>
            </a:r>
            <a:endParaRPr lang="en-GB" sz="3200" dirty="0"/>
          </a:p>
        </p:txBody>
      </p:sp>
      <p:sp>
        <p:nvSpPr>
          <p:cNvPr id="3" name="TextBox 2"/>
          <p:cNvSpPr txBox="1"/>
          <p:nvPr/>
        </p:nvSpPr>
        <p:spPr>
          <a:xfrm>
            <a:off x="220091" y="1406106"/>
            <a:ext cx="11529086" cy="3416320"/>
          </a:xfrm>
          <a:prstGeom prst="rect">
            <a:avLst/>
          </a:prstGeom>
          <a:noFill/>
        </p:spPr>
        <p:txBody>
          <a:bodyPr wrap="square" rtlCol="0">
            <a:spAutoFit/>
          </a:bodyPr>
          <a:lstStyle/>
          <a:p>
            <a:r>
              <a:rPr lang="en-GB" sz="2400" dirty="0"/>
              <a:t>When you use expressions you are making your thoughts and feelings known. </a:t>
            </a:r>
          </a:p>
          <a:p>
            <a:endParaRPr lang="en-GB" sz="2400" dirty="0"/>
          </a:p>
          <a:p>
            <a:r>
              <a:rPr lang="en-GB" sz="2400" dirty="0"/>
              <a:t>Some people find it really easy to express themselves and find it easy to talk to people about how they are feeling. </a:t>
            </a:r>
          </a:p>
          <a:p>
            <a:endParaRPr lang="en-GB" sz="2400" dirty="0"/>
          </a:p>
          <a:p>
            <a:r>
              <a:rPr lang="en-GB" sz="2400" dirty="0"/>
              <a:t>Some people find it tricky to express themselves and do not like to or want to talk about how they might be feeling. </a:t>
            </a:r>
          </a:p>
          <a:p>
            <a:endParaRPr lang="en-GB" sz="2400" dirty="0"/>
          </a:p>
          <a:p>
            <a:r>
              <a:rPr lang="en-GB" sz="2400" dirty="0"/>
              <a:t>Talking about your feelings can be a tricky thing to do. </a:t>
            </a:r>
          </a:p>
        </p:txBody>
      </p:sp>
      <p:pic>
        <p:nvPicPr>
          <p:cNvPr id="2050" name="Picture 2" descr="Free Vector | Facial expressions with wor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17788" y="4293218"/>
            <a:ext cx="3211123" cy="2375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12972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1BE59125-C048-0C4B-B039-BE69FAF1896C}"/>
              </a:ext>
            </a:extLst>
          </p:cNvPr>
          <p:cNvPicPr>
            <a:picLocks noChangeAspect="1"/>
          </p:cNvPicPr>
          <p:nvPr/>
        </p:nvPicPr>
        <p:blipFill>
          <a:blip r:embed="rId2"/>
          <a:stretch>
            <a:fillRect/>
          </a:stretch>
        </p:blipFill>
        <p:spPr>
          <a:xfrm>
            <a:off x="317534" y="3302413"/>
            <a:ext cx="6303085" cy="3555587"/>
          </a:xfrm>
          <a:prstGeom prst="rect">
            <a:avLst/>
          </a:prstGeom>
        </p:spPr>
      </p:pic>
      <p:sp>
        <p:nvSpPr>
          <p:cNvPr id="3" name="Rectangle 2"/>
          <p:cNvSpPr/>
          <p:nvPr/>
        </p:nvSpPr>
        <p:spPr>
          <a:xfrm>
            <a:off x="220091" y="302727"/>
            <a:ext cx="10173041" cy="584775"/>
          </a:xfrm>
          <a:prstGeom prst="rect">
            <a:avLst/>
          </a:prstGeom>
        </p:spPr>
        <p:txBody>
          <a:bodyPr wrap="none">
            <a:spAutoFit/>
          </a:bodyPr>
          <a:lstStyle/>
          <a:p>
            <a:r>
              <a:rPr lang="en-US" sz="3200" dirty="0">
                <a:solidFill>
                  <a:srgbClr val="169B85"/>
                </a:solidFill>
              </a:rPr>
              <a:t>When might we use expression or use the word expression?</a:t>
            </a:r>
            <a:endParaRPr lang="en-GB" sz="3200" dirty="0"/>
          </a:p>
        </p:txBody>
      </p:sp>
      <p:sp>
        <p:nvSpPr>
          <p:cNvPr id="4" name="TextBox 3"/>
          <p:cNvSpPr txBox="1"/>
          <p:nvPr/>
        </p:nvSpPr>
        <p:spPr>
          <a:xfrm>
            <a:off x="220091" y="1311215"/>
            <a:ext cx="11752834" cy="1938992"/>
          </a:xfrm>
          <a:prstGeom prst="rect">
            <a:avLst/>
          </a:prstGeom>
          <a:noFill/>
        </p:spPr>
        <p:txBody>
          <a:bodyPr wrap="square" rtlCol="0">
            <a:spAutoFit/>
          </a:bodyPr>
          <a:lstStyle/>
          <a:p>
            <a:r>
              <a:rPr lang="en-GB" sz="2400" dirty="0"/>
              <a:t>You might hear your teaching asking you to use expression when you read, this is about using expression in your </a:t>
            </a:r>
            <a:r>
              <a:rPr lang="en-GB" sz="2400" dirty="0" smtClean="0"/>
              <a:t>voice to show how a character might be feeling or thinking.</a:t>
            </a:r>
            <a:endParaRPr lang="en-GB" sz="2400" dirty="0"/>
          </a:p>
          <a:p>
            <a:r>
              <a:rPr lang="en-GB" sz="2400" dirty="0"/>
              <a:t>You might also hear people talking about facial expressions.</a:t>
            </a:r>
          </a:p>
          <a:p>
            <a:endParaRPr lang="en-GB" sz="2400" dirty="0"/>
          </a:p>
          <a:p>
            <a:r>
              <a:rPr lang="en-GB" sz="2400" dirty="0"/>
              <a:t>Just by looking at the faces below, can you work out how they are feeling?</a:t>
            </a:r>
          </a:p>
        </p:txBody>
      </p:sp>
      <p:sp>
        <p:nvSpPr>
          <p:cNvPr id="5" name="TextBox 4"/>
          <p:cNvSpPr txBox="1"/>
          <p:nvPr/>
        </p:nvSpPr>
        <p:spPr>
          <a:xfrm>
            <a:off x="7000876" y="3510545"/>
            <a:ext cx="5086350" cy="3108543"/>
          </a:xfrm>
          <a:prstGeom prst="rect">
            <a:avLst/>
          </a:prstGeom>
          <a:noFill/>
        </p:spPr>
        <p:txBody>
          <a:bodyPr wrap="square" rtlCol="0">
            <a:spAutoFit/>
          </a:bodyPr>
          <a:lstStyle/>
          <a:p>
            <a:r>
              <a:rPr lang="en-US" u="sng" dirty="0" smtClean="0"/>
              <a:t>Task </a:t>
            </a:r>
          </a:p>
          <a:p>
            <a:endParaRPr lang="en-US" dirty="0"/>
          </a:p>
          <a:p>
            <a:r>
              <a:rPr lang="en-US" sz="2000" dirty="0" smtClean="0"/>
              <a:t>Try to pull as many different facial expressions as you can. </a:t>
            </a:r>
          </a:p>
          <a:p>
            <a:r>
              <a:rPr lang="en-US" sz="2000" dirty="0" smtClean="0"/>
              <a:t>You could show a sibling or your parents and see if they can guess what feeling or expression you are trying to do. </a:t>
            </a:r>
          </a:p>
          <a:p>
            <a:r>
              <a:rPr lang="en-US" sz="2000" dirty="0" smtClean="0"/>
              <a:t>If you don’t have some one to try this on you could try pulling as many different faces as you can in a mirror. </a:t>
            </a:r>
            <a:endParaRPr lang="en-GB" sz="2000" dirty="0"/>
          </a:p>
        </p:txBody>
      </p:sp>
    </p:spTree>
    <p:extLst>
      <p:ext uri="{BB962C8B-B14F-4D97-AF65-F5344CB8AC3E}">
        <p14:creationId xmlns:p14="http://schemas.microsoft.com/office/powerpoint/2010/main" val="3938668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610A0FA-5E1A-D245-9EE1-679233218802}"/>
              </a:ext>
            </a:extLst>
          </p:cNvPr>
          <p:cNvSpPr txBox="1">
            <a:spLocks/>
          </p:cNvSpPr>
          <p:nvPr/>
        </p:nvSpPr>
        <p:spPr>
          <a:xfrm>
            <a:off x="232410" y="22796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solidFill>
                  <a:srgbClr val="169B85"/>
                </a:solidFill>
              </a:rPr>
              <a:t>There are hundreds of ways…</a:t>
            </a:r>
            <a:endParaRPr lang="en-US" dirty="0">
              <a:solidFill>
                <a:srgbClr val="169B85"/>
              </a:solidFill>
            </a:endParaRPr>
          </a:p>
        </p:txBody>
      </p:sp>
      <p:sp>
        <p:nvSpPr>
          <p:cNvPr id="3" name="TextBox 2"/>
          <p:cNvSpPr txBox="1"/>
          <p:nvPr/>
        </p:nvSpPr>
        <p:spPr>
          <a:xfrm>
            <a:off x="319177" y="1138029"/>
            <a:ext cx="10826151" cy="830997"/>
          </a:xfrm>
          <a:prstGeom prst="rect">
            <a:avLst/>
          </a:prstGeom>
          <a:noFill/>
        </p:spPr>
        <p:txBody>
          <a:bodyPr wrap="square" rtlCol="0">
            <a:spAutoFit/>
          </a:bodyPr>
          <a:lstStyle/>
          <a:p>
            <a:r>
              <a:rPr lang="en-GB" sz="2400" dirty="0"/>
              <a:t>There are lots of different ways that help you to express yourself and there are hundreds of different things that might effect your emotions. </a:t>
            </a:r>
          </a:p>
        </p:txBody>
      </p:sp>
      <p:sp>
        <p:nvSpPr>
          <p:cNvPr id="4" name="TextBox 3"/>
          <p:cNvSpPr txBox="1"/>
          <p:nvPr/>
        </p:nvSpPr>
        <p:spPr>
          <a:xfrm>
            <a:off x="297108" y="2536166"/>
            <a:ext cx="11598718" cy="1938992"/>
          </a:xfrm>
          <a:prstGeom prst="rect">
            <a:avLst/>
          </a:prstGeom>
          <a:noFill/>
        </p:spPr>
        <p:txBody>
          <a:bodyPr wrap="square" rtlCol="0">
            <a:spAutoFit/>
          </a:bodyPr>
          <a:lstStyle/>
          <a:p>
            <a:r>
              <a:rPr lang="en-GB" sz="2000" dirty="0"/>
              <a:t>There has been a lot of change in the past year. We have had to cope with lots of changes, this might make you feel lots of different emotions, your emotions now might be different to how you felt a year a go. It is ok to have different emotions and it is ok for your emotions to change. </a:t>
            </a:r>
          </a:p>
          <a:p>
            <a:endParaRPr lang="en-GB" sz="2000" dirty="0"/>
          </a:p>
          <a:p>
            <a:r>
              <a:rPr lang="en-GB" sz="2000" dirty="0"/>
              <a:t>That is the same for expression. The way that you express yourself can change and sometimes we have to try different things to see if they help us to process our emotions. </a:t>
            </a:r>
          </a:p>
        </p:txBody>
      </p:sp>
      <p:pic>
        <p:nvPicPr>
          <p:cNvPr id="1026" name="Picture 2" descr="EXPRESS YOURSELF – Cloudy Ne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31142" y="4475158"/>
            <a:ext cx="4052787" cy="2147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61880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0ABF636C-9DEB-5E4E-927A-803F446C9B87}"/>
              </a:ext>
            </a:extLst>
          </p:cNvPr>
          <p:cNvPicPr>
            <a:picLocks noChangeAspect="1"/>
          </p:cNvPicPr>
          <p:nvPr/>
        </p:nvPicPr>
        <p:blipFill>
          <a:blip r:embed="rId2"/>
          <a:stretch>
            <a:fillRect/>
          </a:stretch>
        </p:blipFill>
        <p:spPr>
          <a:xfrm>
            <a:off x="106680" y="-114300"/>
            <a:ext cx="6858000" cy="6858000"/>
          </a:xfrm>
          <a:prstGeom prst="rect">
            <a:avLst/>
          </a:prstGeom>
        </p:spPr>
      </p:pic>
      <p:sp>
        <p:nvSpPr>
          <p:cNvPr id="3" name="Rectangle 2"/>
          <p:cNvSpPr/>
          <p:nvPr/>
        </p:nvSpPr>
        <p:spPr>
          <a:xfrm>
            <a:off x="7102415" y="1397327"/>
            <a:ext cx="3991155" cy="1477328"/>
          </a:xfrm>
          <a:prstGeom prst="rect">
            <a:avLst/>
          </a:prstGeom>
        </p:spPr>
        <p:txBody>
          <a:bodyPr wrap="square">
            <a:spAutoFit/>
          </a:bodyPr>
          <a:lstStyle/>
          <a:p>
            <a:r>
              <a:rPr lang="en-US" dirty="0"/>
              <a:t>Look on the next few slides for some great ideas for Josh Langley, an Australian author who writes about some of the ideas we’ve been talking about. </a:t>
            </a:r>
          </a:p>
        </p:txBody>
      </p:sp>
    </p:spTree>
    <p:extLst>
      <p:ext uri="{BB962C8B-B14F-4D97-AF65-F5344CB8AC3E}">
        <p14:creationId xmlns:p14="http://schemas.microsoft.com/office/powerpoint/2010/main" val="19448968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4E5622C6-DB3D-554C-BE4B-E4AF4F15DB20}"/>
              </a:ext>
            </a:extLst>
          </p:cNvPr>
          <p:cNvPicPr>
            <a:picLocks noChangeAspect="1"/>
          </p:cNvPicPr>
          <p:nvPr/>
        </p:nvPicPr>
        <p:blipFill>
          <a:blip r:embed="rId2"/>
          <a:stretch>
            <a:fillRect/>
          </a:stretch>
        </p:blipFill>
        <p:spPr>
          <a:xfrm>
            <a:off x="330200" y="171450"/>
            <a:ext cx="11658318" cy="5772150"/>
          </a:xfrm>
          <a:prstGeom prst="rect">
            <a:avLst/>
          </a:prstGeom>
        </p:spPr>
      </p:pic>
    </p:spTree>
    <p:extLst>
      <p:ext uri="{BB962C8B-B14F-4D97-AF65-F5344CB8AC3E}">
        <p14:creationId xmlns:p14="http://schemas.microsoft.com/office/powerpoint/2010/main" val="7782052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BA27B369-3EFE-0B48-A2BF-24C3DB6C066C}"/>
              </a:ext>
            </a:extLst>
          </p:cNvPr>
          <p:cNvPicPr>
            <a:picLocks noChangeAspect="1"/>
          </p:cNvPicPr>
          <p:nvPr/>
        </p:nvPicPr>
        <p:blipFill>
          <a:blip r:embed="rId2"/>
          <a:stretch>
            <a:fillRect/>
          </a:stretch>
        </p:blipFill>
        <p:spPr>
          <a:xfrm>
            <a:off x="204470" y="139700"/>
            <a:ext cx="11761922" cy="5895340"/>
          </a:xfrm>
          <a:prstGeom prst="rect">
            <a:avLst/>
          </a:prstGeom>
        </p:spPr>
      </p:pic>
    </p:spTree>
    <p:extLst>
      <p:ext uri="{BB962C8B-B14F-4D97-AF65-F5344CB8AC3E}">
        <p14:creationId xmlns:p14="http://schemas.microsoft.com/office/powerpoint/2010/main" val="5048687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ECB0D3BF-6D7C-0042-BBF7-CD54F72243D4}"/>
              </a:ext>
            </a:extLst>
          </p:cNvPr>
          <p:cNvPicPr>
            <a:picLocks noChangeAspect="1"/>
          </p:cNvPicPr>
          <p:nvPr/>
        </p:nvPicPr>
        <p:blipFill>
          <a:blip r:embed="rId2"/>
          <a:stretch>
            <a:fillRect/>
          </a:stretch>
        </p:blipFill>
        <p:spPr>
          <a:xfrm>
            <a:off x="153670" y="365760"/>
            <a:ext cx="11505720" cy="5703570"/>
          </a:xfrm>
          <a:prstGeom prst="rect">
            <a:avLst/>
          </a:prstGeom>
        </p:spPr>
      </p:pic>
    </p:spTree>
    <p:extLst>
      <p:ext uri="{BB962C8B-B14F-4D97-AF65-F5344CB8AC3E}">
        <p14:creationId xmlns:p14="http://schemas.microsoft.com/office/powerpoint/2010/main" val="10118605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6F12AF9D-2201-E542-B218-E3898F2AF948}"/>
              </a:ext>
            </a:extLst>
          </p:cNvPr>
          <p:cNvPicPr>
            <a:picLocks noChangeAspect="1"/>
          </p:cNvPicPr>
          <p:nvPr/>
        </p:nvPicPr>
        <p:blipFill>
          <a:blip r:embed="rId2"/>
          <a:stretch>
            <a:fillRect/>
          </a:stretch>
        </p:blipFill>
        <p:spPr>
          <a:xfrm>
            <a:off x="189230" y="379730"/>
            <a:ext cx="11582462" cy="5826760"/>
          </a:xfrm>
          <a:prstGeom prst="rect">
            <a:avLst/>
          </a:prstGeom>
        </p:spPr>
      </p:pic>
    </p:spTree>
    <p:extLst>
      <p:ext uri="{BB962C8B-B14F-4D97-AF65-F5344CB8AC3E}">
        <p14:creationId xmlns:p14="http://schemas.microsoft.com/office/powerpoint/2010/main" val="7146552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5057" y="405442"/>
            <a:ext cx="9834113" cy="1938992"/>
          </a:xfrm>
          <a:prstGeom prst="rect">
            <a:avLst/>
          </a:prstGeom>
          <a:noFill/>
        </p:spPr>
        <p:txBody>
          <a:bodyPr wrap="square" rtlCol="0">
            <a:spAutoFit/>
          </a:bodyPr>
          <a:lstStyle/>
          <a:p>
            <a:r>
              <a:rPr lang="en-GB" sz="2400" dirty="0"/>
              <a:t>This is a great book to help you to see that feelings and emotions are a normal part of life. </a:t>
            </a:r>
          </a:p>
          <a:p>
            <a:endParaRPr lang="en-GB" sz="2400" dirty="0"/>
          </a:p>
          <a:p>
            <a:r>
              <a:rPr lang="en-GB" sz="2400" dirty="0"/>
              <a:t>It is really important that we learn how to direct our emotions into ways of expression.  </a:t>
            </a:r>
          </a:p>
        </p:txBody>
      </p:sp>
    </p:spTree>
    <p:extLst>
      <p:ext uri="{BB962C8B-B14F-4D97-AF65-F5344CB8AC3E}">
        <p14:creationId xmlns:p14="http://schemas.microsoft.com/office/powerpoint/2010/main" val="16414699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93298" y="483079"/>
            <a:ext cx="3899140" cy="523220"/>
          </a:xfrm>
          <a:prstGeom prst="rect">
            <a:avLst/>
          </a:prstGeom>
          <a:noFill/>
        </p:spPr>
        <p:txBody>
          <a:bodyPr wrap="square" rtlCol="0">
            <a:spAutoFit/>
          </a:bodyPr>
          <a:lstStyle/>
          <a:p>
            <a:r>
              <a:rPr lang="en-GB" sz="2800" dirty="0"/>
              <a:t>Task 1 </a:t>
            </a:r>
          </a:p>
        </p:txBody>
      </p:sp>
      <p:sp>
        <p:nvSpPr>
          <p:cNvPr id="3" name="TextBox 2"/>
          <p:cNvSpPr txBox="1"/>
          <p:nvPr/>
        </p:nvSpPr>
        <p:spPr>
          <a:xfrm>
            <a:off x="207034" y="1466491"/>
            <a:ext cx="9868619" cy="1015663"/>
          </a:xfrm>
          <a:prstGeom prst="rect">
            <a:avLst/>
          </a:prstGeom>
          <a:noFill/>
        </p:spPr>
        <p:txBody>
          <a:bodyPr wrap="square" rtlCol="0">
            <a:spAutoFit/>
          </a:bodyPr>
          <a:lstStyle/>
          <a:p>
            <a:r>
              <a:rPr lang="en-GB" sz="2000" dirty="0"/>
              <a:t>Think about your biggest feeling this week. </a:t>
            </a:r>
          </a:p>
          <a:p>
            <a:r>
              <a:rPr lang="en-GB" sz="2000" dirty="0"/>
              <a:t>That feeling might be happiness, frustration, excitement, sadness, anger, silliness. You might have felt all of these but I really want you to think about your biggest feeling from the week. </a:t>
            </a:r>
          </a:p>
        </p:txBody>
      </p:sp>
      <p:pic>
        <p:nvPicPr>
          <p:cNvPr id="4098" name="Picture 2" descr="It's okay to have big feelings&quot; Art Board Print by saos | Redbubble"/>
          <p:cNvPicPr>
            <a:picLocks noChangeAspect="1" noChangeArrowheads="1"/>
          </p:cNvPicPr>
          <p:nvPr/>
        </p:nvPicPr>
        <p:blipFill rotWithShape="1">
          <a:blip r:embed="rId2">
            <a:extLst>
              <a:ext uri="{28A0092B-C50C-407E-A947-70E740481C1C}">
                <a14:useLocalDpi xmlns:a14="http://schemas.microsoft.com/office/drawing/2010/main" val="0"/>
              </a:ext>
            </a:extLst>
          </a:blip>
          <a:srcRect l="9536" t="32454" r="9317" b="31229"/>
          <a:stretch/>
        </p:blipFill>
        <p:spPr bwMode="auto">
          <a:xfrm>
            <a:off x="9235589" y="126405"/>
            <a:ext cx="2852893" cy="170239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60072" y="2870345"/>
            <a:ext cx="5343582" cy="3693319"/>
          </a:xfrm>
          <a:prstGeom prst="rect">
            <a:avLst/>
          </a:prstGeom>
          <a:noFill/>
        </p:spPr>
        <p:txBody>
          <a:bodyPr wrap="square" rtlCol="0">
            <a:spAutoFit/>
          </a:bodyPr>
          <a:lstStyle/>
          <a:p>
            <a:r>
              <a:rPr lang="en-GB" dirty="0"/>
              <a:t>I would like you to use natural art to express this feeling.</a:t>
            </a:r>
          </a:p>
          <a:p>
            <a:r>
              <a:rPr lang="en-GB" dirty="0"/>
              <a:t>You could go out into the garden and collect some natural objects, sticks, stones </a:t>
            </a:r>
          </a:p>
          <a:p>
            <a:r>
              <a:rPr lang="en-GB" dirty="0"/>
              <a:t>Or you could use things around the home, your recycling, </a:t>
            </a:r>
            <a:r>
              <a:rPr lang="en-GB" dirty="0" err="1"/>
              <a:t>lego</a:t>
            </a:r>
            <a:r>
              <a:rPr lang="en-GB" dirty="0"/>
              <a:t>, crafts.</a:t>
            </a:r>
          </a:p>
          <a:p>
            <a:endParaRPr lang="en-GB" dirty="0"/>
          </a:p>
          <a:p>
            <a:endParaRPr lang="en-GB" dirty="0"/>
          </a:p>
          <a:p>
            <a:r>
              <a:rPr lang="en-GB" dirty="0"/>
              <a:t>Can you create a piece of art that shows  your big emotion. There is no right or wrong. It can be made just of shapes and lines or you can try and create a specific image. This is to show your feelings so it is individual to you.   </a:t>
            </a:r>
          </a:p>
        </p:txBody>
      </p:sp>
      <p:pic>
        <p:nvPicPr>
          <p:cNvPr id="4100" name="Picture 4" descr="How Art in Nature Heals: A Glimpse into Eco-Art Therapy — She Explores:  Women in the outdoors."/>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4943" r="17836"/>
          <a:stretch/>
        </p:blipFill>
        <p:spPr bwMode="auto">
          <a:xfrm>
            <a:off x="10354572" y="2870345"/>
            <a:ext cx="1733910" cy="1719628"/>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Eco-Art Therapy: Deepening Connections with the Natural World - American  Art Therapy Associa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16832" y="2870345"/>
            <a:ext cx="1901985" cy="1719628"/>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Art and Design for Kids: Natural Loom - Babble Dabble Do"/>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343071" y="4677703"/>
            <a:ext cx="1766229" cy="1766229"/>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Garden Nature Art - an outdoor process art activity for kids | The Craft  Trai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444611" y="4677703"/>
            <a:ext cx="1766229" cy="1766229"/>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Wild art &amp; how to create it | 50 things | National Trust"/>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22218" t="5440" r="29594"/>
          <a:stretch/>
        </p:blipFill>
        <p:spPr bwMode="auto">
          <a:xfrm>
            <a:off x="6330462" y="2870345"/>
            <a:ext cx="1850615" cy="1719628"/>
          </a:xfrm>
          <a:prstGeom prst="rect">
            <a:avLst/>
          </a:prstGeom>
          <a:noFill/>
          <a:extLst>
            <a:ext uri="{909E8E84-426E-40DD-AFC4-6F175D3DCCD1}">
              <a14:hiddenFill xmlns:a14="http://schemas.microsoft.com/office/drawing/2010/main">
                <a:solidFill>
                  <a:srgbClr val="FFFFFF"/>
                </a:solidFill>
              </a14:hiddenFill>
            </a:ext>
          </a:extLst>
        </p:spPr>
      </p:pic>
      <p:pic>
        <p:nvPicPr>
          <p:cNvPr id="4110" name="Picture 14" descr="Nature art | Environmental art, Earth art, Nature crafts"/>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330462" y="4677704"/>
            <a:ext cx="1925206" cy="17861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78171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8189" y="638354"/>
            <a:ext cx="11179834" cy="2862322"/>
          </a:xfrm>
          <a:prstGeom prst="rect">
            <a:avLst/>
          </a:prstGeom>
          <a:noFill/>
        </p:spPr>
        <p:txBody>
          <a:bodyPr wrap="square" rtlCol="0">
            <a:spAutoFit/>
          </a:bodyPr>
          <a:lstStyle/>
          <a:p>
            <a:r>
              <a:rPr lang="en-GB" dirty="0"/>
              <a:t>When you have finished your emotive art. Could you take a photo of it or have a go at drawing it and then write a couple of sentences to describe what your art work represents. </a:t>
            </a:r>
          </a:p>
          <a:p>
            <a:endParaRPr lang="en-GB" dirty="0"/>
          </a:p>
          <a:p>
            <a:pPr marL="285750" indent="-285750">
              <a:buFont typeface="Arial" panose="020B0604020202020204" pitchFamily="34" charset="0"/>
              <a:buChar char="•"/>
            </a:pPr>
            <a:r>
              <a:rPr lang="en-GB" dirty="0"/>
              <a:t>Why have you chosen the </a:t>
            </a:r>
            <a:r>
              <a:rPr lang="en-GB" dirty="0" smtClean="0"/>
              <a:t>materials that you have?</a:t>
            </a: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Have you chosen to use specific colours? Why have you chosen them?</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Have you used any specific shapes? Why have you chosen those shapes?</a:t>
            </a:r>
          </a:p>
          <a:p>
            <a:endParaRPr lang="en-GB" dirty="0"/>
          </a:p>
          <a:p>
            <a:endParaRPr lang="en-GB" dirty="0"/>
          </a:p>
        </p:txBody>
      </p:sp>
      <p:pic>
        <p:nvPicPr>
          <p:cNvPr id="5122" name="Picture 2" descr="Question Mark PNG Transparent Images | PNG Al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9659" y="3075736"/>
            <a:ext cx="3771988" cy="37719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4129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29275" y="-66490"/>
            <a:ext cx="7048500" cy="646331"/>
          </a:xfrm>
          <a:prstGeom prst="rect">
            <a:avLst/>
          </a:prstGeom>
          <a:noFill/>
        </p:spPr>
        <p:txBody>
          <a:bodyPr wrap="square" rtlCol="0">
            <a:spAutoFit/>
          </a:bodyPr>
          <a:lstStyle/>
          <a:p>
            <a:r>
              <a:rPr lang="en-US" sz="3600" dirty="0" smtClean="0"/>
              <a:t>Task</a:t>
            </a:r>
            <a:endParaRPr lang="en-GB" sz="3600" dirty="0"/>
          </a:p>
        </p:txBody>
      </p:sp>
      <p:pic>
        <p:nvPicPr>
          <p:cNvPr id="3" name="Picture 2"/>
          <p:cNvPicPr>
            <a:picLocks noChangeAspect="1"/>
          </p:cNvPicPr>
          <p:nvPr/>
        </p:nvPicPr>
        <p:blipFill>
          <a:blip r:embed="rId2"/>
          <a:stretch>
            <a:fillRect/>
          </a:stretch>
        </p:blipFill>
        <p:spPr>
          <a:xfrm>
            <a:off x="0" y="75490"/>
            <a:ext cx="1562100" cy="1532811"/>
          </a:xfrm>
          <a:prstGeom prst="rect">
            <a:avLst/>
          </a:prstGeom>
        </p:spPr>
      </p:pic>
      <p:pic>
        <p:nvPicPr>
          <p:cNvPr id="4" name="Picture 3"/>
          <p:cNvPicPr>
            <a:picLocks noChangeAspect="1"/>
          </p:cNvPicPr>
          <p:nvPr/>
        </p:nvPicPr>
        <p:blipFill>
          <a:blip r:embed="rId3"/>
          <a:stretch>
            <a:fillRect/>
          </a:stretch>
        </p:blipFill>
        <p:spPr>
          <a:xfrm>
            <a:off x="0" y="2456026"/>
            <a:ext cx="1550594" cy="1647826"/>
          </a:xfrm>
          <a:prstGeom prst="rect">
            <a:avLst/>
          </a:prstGeom>
        </p:spPr>
      </p:pic>
      <p:pic>
        <p:nvPicPr>
          <p:cNvPr id="5" name="Picture 4"/>
          <p:cNvPicPr>
            <a:picLocks noChangeAspect="1"/>
          </p:cNvPicPr>
          <p:nvPr/>
        </p:nvPicPr>
        <p:blipFill>
          <a:blip r:embed="rId4"/>
          <a:stretch>
            <a:fillRect/>
          </a:stretch>
        </p:blipFill>
        <p:spPr>
          <a:xfrm>
            <a:off x="11506" y="4788938"/>
            <a:ext cx="1551979" cy="1571624"/>
          </a:xfrm>
          <a:prstGeom prst="rect">
            <a:avLst/>
          </a:prstGeom>
        </p:spPr>
      </p:pic>
      <p:pic>
        <p:nvPicPr>
          <p:cNvPr id="6" name="Picture 5"/>
          <p:cNvPicPr>
            <a:picLocks noChangeAspect="1"/>
          </p:cNvPicPr>
          <p:nvPr/>
        </p:nvPicPr>
        <p:blipFill>
          <a:blip r:embed="rId5"/>
          <a:stretch>
            <a:fillRect/>
          </a:stretch>
        </p:blipFill>
        <p:spPr>
          <a:xfrm>
            <a:off x="10651527" y="4637250"/>
            <a:ext cx="1540473" cy="1904694"/>
          </a:xfrm>
          <a:prstGeom prst="rect">
            <a:avLst/>
          </a:prstGeom>
        </p:spPr>
      </p:pic>
      <p:pic>
        <p:nvPicPr>
          <p:cNvPr id="7" name="Picture 6"/>
          <p:cNvPicPr>
            <a:picLocks noChangeAspect="1"/>
          </p:cNvPicPr>
          <p:nvPr/>
        </p:nvPicPr>
        <p:blipFill>
          <a:blip r:embed="rId6"/>
          <a:stretch>
            <a:fillRect/>
          </a:stretch>
        </p:blipFill>
        <p:spPr>
          <a:xfrm>
            <a:off x="10757532" y="142875"/>
            <a:ext cx="1434468" cy="1852612"/>
          </a:xfrm>
          <a:prstGeom prst="rect">
            <a:avLst/>
          </a:prstGeom>
        </p:spPr>
      </p:pic>
      <p:pic>
        <p:nvPicPr>
          <p:cNvPr id="8" name="Picture 7"/>
          <p:cNvPicPr>
            <a:picLocks noChangeAspect="1"/>
          </p:cNvPicPr>
          <p:nvPr/>
        </p:nvPicPr>
        <p:blipFill>
          <a:blip r:embed="rId7"/>
          <a:stretch>
            <a:fillRect/>
          </a:stretch>
        </p:blipFill>
        <p:spPr>
          <a:xfrm>
            <a:off x="10728300" y="2627477"/>
            <a:ext cx="1492931" cy="1609725"/>
          </a:xfrm>
          <a:prstGeom prst="rect">
            <a:avLst/>
          </a:prstGeom>
        </p:spPr>
      </p:pic>
      <p:sp>
        <p:nvSpPr>
          <p:cNvPr id="9" name="TextBox 8"/>
          <p:cNvSpPr txBox="1"/>
          <p:nvPr/>
        </p:nvSpPr>
        <p:spPr>
          <a:xfrm>
            <a:off x="11506" y="1608301"/>
            <a:ext cx="1539088" cy="369332"/>
          </a:xfrm>
          <a:prstGeom prst="rect">
            <a:avLst/>
          </a:prstGeom>
          <a:noFill/>
        </p:spPr>
        <p:txBody>
          <a:bodyPr wrap="square" rtlCol="0">
            <a:spAutoFit/>
          </a:bodyPr>
          <a:lstStyle/>
          <a:p>
            <a:pPr algn="ctr"/>
            <a:r>
              <a:rPr lang="en-US" dirty="0" smtClean="0"/>
              <a:t>Happy</a:t>
            </a:r>
            <a:endParaRPr lang="en-GB" dirty="0"/>
          </a:p>
        </p:txBody>
      </p:sp>
      <p:sp>
        <p:nvSpPr>
          <p:cNvPr id="10" name="TextBox 9"/>
          <p:cNvSpPr txBox="1"/>
          <p:nvPr/>
        </p:nvSpPr>
        <p:spPr>
          <a:xfrm>
            <a:off x="11506" y="4103852"/>
            <a:ext cx="1539088" cy="369332"/>
          </a:xfrm>
          <a:prstGeom prst="rect">
            <a:avLst/>
          </a:prstGeom>
          <a:noFill/>
        </p:spPr>
        <p:txBody>
          <a:bodyPr wrap="square" rtlCol="0">
            <a:spAutoFit/>
          </a:bodyPr>
          <a:lstStyle/>
          <a:p>
            <a:pPr algn="ctr"/>
            <a:r>
              <a:rPr lang="en-US" dirty="0" smtClean="0"/>
              <a:t>Sad</a:t>
            </a:r>
            <a:endParaRPr lang="en-GB" dirty="0"/>
          </a:p>
        </p:txBody>
      </p:sp>
      <p:sp>
        <p:nvSpPr>
          <p:cNvPr id="11" name="TextBox 10"/>
          <p:cNvSpPr txBox="1"/>
          <p:nvPr/>
        </p:nvSpPr>
        <p:spPr>
          <a:xfrm>
            <a:off x="133350" y="6360562"/>
            <a:ext cx="1304925" cy="369332"/>
          </a:xfrm>
          <a:prstGeom prst="rect">
            <a:avLst/>
          </a:prstGeom>
          <a:noFill/>
        </p:spPr>
        <p:txBody>
          <a:bodyPr wrap="square" rtlCol="0">
            <a:spAutoFit/>
          </a:bodyPr>
          <a:lstStyle/>
          <a:p>
            <a:pPr algn="ctr"/>
            <a:r>
              <a:rPr lang="en-US" dirty="0" smtClean="0"/>
              <a:t>Angry</a:t>
            </a:r>
            <a:endParaRPr lang="en-GB" dirty="0"/>
          </a:p>
        </p:txBody>
      </p:sp>
      <p:sp>
        <p:nvSpPr>
          <p:cNvPr id="12" name="TextBox 11"/>
          <p:cNvSpPr txBox="1"/>
          <p:nvPr/>
        </p:nvSpPr>
        <p:spPr>
          <a:xfrm>
            <a:off x="10887075" y="2032163"/>
            <a:ext cx="1104900" cy="369332"/>
          </a:xfrm>
          <a:prstGeom prst="rect">
            <a:avLst/>
          </a:prstGeom>
          <a:noFill/>
        </p:spPr>
        <p:txBody>
          <a:bodyPr wrap="square" rtlCol="0">
            <a:spAutoFit/>
          </a:bodyPr>
          <a:lstStyle/>
          <a:p>
            <a:pPr algn="ctr"/>
            <a:r>
              <a:rPr lang="en-US" dirty="0" smtClean="0"/>
              <a:t>Love</a:t>
            </a:r>
            <a:endParaRPr lang="en-GB" dirty="0"/>
          </a:p>
        </p:txBody>
      </p:sp>
      <p:sp>
        <p:nvSpPr>
          <p:cNvPr id="13" name="TextBox 12"/>
          <p:cNvSpPr txBox="1"/>
          <p:nvPr/>
        </p:nvSpPr>
        <p:spPr>
          <a:xfrm>
            <a:off x="10868025" y="4237202"/>
            <a:ext cx="1171575" cy="369332"/>
          </a:xfrm>
          <a:prstGeom prst="rect">
            <a:avLst/>
          </a:prstGeom>
          <a:noFill/>
        </p:spPr>
        <p:txBody>
          <a:bodyPr wrap="square" rtlCol="0">
            <a:spAutoFit/>
          </a:bodyPr>
          <a:lstStyle/>
          <a:p>
            <a:pPr algn="ctr"/>
            <a:r>
              <a:rPr lang="en-US" dirty="0" smtClean="0"/>
              <a:t>Scared</a:t>
            </a:r>
            <a:endParaRPr lang="en-GB" dirty="0"/>
          </a:p>
        </p:txBody>
      </p:sp>
      <p:sp>
        <p:nvSpPr>
          <p:cNvPr id="14" name="TextBox 13"/>
          <p:cNvSpPr txBox="1"/>
          <p:nvPr/>
        </p:nvSpPr>
        <p:spPr>
          <a:xfrm>
            <a:off x="10757532" y="6541944"/>
            <a:ext cx="1234443" cy="369332"/>
          </a:xfrm>
          <a:prstGeom prst="rect">
            <a:avLst/>
          </a:prstGeom>
          <a:noFill/>
        </p:spPr>
        <p:txBody>
          <a:bodyPr wrap="square" rtlCol="0">
            <a:spAutoFit/>
          </a:bodyPr>
          <a:lstStyle/>
          <a:p>
            <a:pPr algn="ctr"/>
            <a:r>
              <a:rPr lang="en-US" dirty="0" smtClean="0"/>
              <a:t>Calm</a:t>
            </a:r>
            <a:endParaRPr lang="en-GB" dirty="0"/>
          </a:p>
        </p:txBody>
      </p:sp>
      <p:sp>
        <p:nvSpPr>
          <p:cNvPr id="16" name="TextBox 15"/>
          <p:cNvSpPr txBox="1"/>
          <p:nvPr/>
        </p:nvSpPr>
        <p:spPr>
          <a:xfrm>
            <a:off x="1614815" y="779865"/>
            <a:ext cx="9161921" cy="5078313"/>
          </a:xfrm>
          <a:prstGeom prst="rect">
            <a:avLst/>
          </a:prstGeom>
          <a:noFill/>
        </p:spPr>
        <p:txBody>
          <a:bodyPr wrap="square" rtlCol="0">
            <a:spAutoFit/>
          </a:bodyPr>
          <a:lstStyle/>
          <a:p>
            <a:pPr algn="ctr"/>
            <a:r>
              <a:rPr lang="en-US" dirty="0" smtClean="0"/>
              <a:t>Here are some different feeling monsters. Today, I would like you to pick 3 different feelings, they can be the same as the ones here or 3 different feelings. </a:t>
            </a:r>
          </a:p>
          <a:p>
            <a:pPr algn="ctr"/>
            <a:endParaRPr lang="en-US" dirty="0"/>
          </a:p>
          <a:p>
            <a:pPr algn="ctr"/>
            <a:r>
              <a:rPr lang="en-US" dirty="0" smtClean="0"/>
              <a:t>You are going to create your own feelings monsters. </a:t>
            </a:r>
          </a:p>
          <a:p>
            <a:pPr algn="ctr"/>
            <a:endParaRPr lang="en-US" dirty="0"/>
          </a:p>
          <a:p>
            <a:pPr algn="ctr"/>
            <a:r>
              <a:rPr lang="en-US" dirty="0" smtClean="0"/>
              <a:t>Each monster will be filled with the top 3 things that make you feel that particular feeling. </a:t>
            </a:r>
          </a:p>
          <a:p>
            <a:pPr algn="ctr"/>
            <a:endParaRPr lang="en-US" dirty="0"/>
          </a:p>
          <a:p>
            <a:pPr algn="ctr"/>
            <a:r>
              <a:rPr lang="en-US" dirty="0" smtClean="0">
                <a:solidFill>
                  <a:srgbClr val="FF0000"/>
                </a:solidFill>
              </a:rPr>
              <a:t>Example – If you choose to complete a happy monster. Inside your monster can you write 3 things that make you feel happy.</a:t>
            </a:r>
          </a:p>
          <a:p>
            <a:pPr algn="ctr"/>
            <a:endParaRPr lang="en-US" dirty="0">
              <a:solidFill>
                <a:srgbClr val="FF0000"/>
              </a:solidFill>
            </a:endParaRPr>
          </a:p>
          <a:p>
            <a:pPr algn="ctr"/>
            <a:r>
              <a:rPr lang="en-US" dirty="0" smtClean="0">
                <a:solidFill>
                  <a:srgbClr val="FF0000"/>
                </a:solidFill>
              </a:rPr>
              <a:t>If you choose the calm monster, can you write 3 things that help you to feel calm. </a:t>
            </a:r>
          </a:p>
          <a:p>
            <a:pPr algn="ctr"/>
            <a:endParaRPr lang="en-US" dirty="0"/>
          </a:p>
          <a:p>
            <a:pPr algn="ctr"/>
            <a:r>
              <a:rPr lang="en-US" dirty="0" smtClean="0"/>
              <a:t>If you want to add more than 3 things you can. </a:t>
            </a:r>
          </a:p>
          <a:p>
            <a:pPr algn="ctr"/>
            <a:endParaRPr lang="en-US" dirty="0"/>
          </a:p>
          <a:p>
            <a:pPr algn="ctr"/>
            <a:r>
              <a:rPr lang="en-US" dirty="0" smtClean="0"/>
              <a:t>On the outside of your monster, you should write 3 things that would help you deal with you when you are feeling that way. </a:t>
            </a:r>
          </a:p>
          <a:p>
            <a:pPr algn="ctr"/>
            <a:endParaRPr lang="en-US" dirty="0"/>
          </a:p>
          <a:p>
            <a:pPr algn="ctr"/>
            <a:r>
              <a:rPr lang="en-US" dirty="0" smtClean="0">
                <a:solidFill>
                  <a:srgbClr val="FF0000"/>
                </a:solidFill>
              </a:rPr>
              <a:t>Example -  if you were feeling scared, it might help you to cuddle your pet or cuddle a teddy. </a:t>
            </a:r>
            <a:endParaRPr lang="en-GB" dirty="0">
              <a:solidFill>
                <a:srgbClr val="FF0000"/>
              </a:solidFill>
            </a:endParaRPr>
          </a:p>
        </p:txBody>
      </p:sp>
      <p:sp>
        <p:nvSpPr>
          <p:cNvPr id="17" name="TextBox 16"/>
          <p:cNvSpPr txBox="1"/>
          <p:nvPr/>
        </p:nvSpPr>
        <p:spPr>
          <a:xfrm>
            <a:off x="1743075" y="6360562"/>
            <a:ext cx="3495675" cy="369332"/>
          </a:xfrm>
          <a:prstGeom prst="rect">
            <a:avLst/>
          </a:prstGeom>
          <a:noFill/>
        </p:spPr>
        <p:txBody>
          <a:bodyPr wrap="square" rtlCol="0">
            <a:spAutoFit/>
          </a:bodyPr>
          <a:lstStyle/>
          <a:p>
            <a:r>
              <a:rPr lang="en-US" dirty="0" smtClean="0"/>
              <a:t>See my example on the next slide.</a:t>
            </a:r>
            <a:endParaRPr lang="en-GB" dirty="0"/>
          </a:p>
        </p:txBody>
      </p:sp>
    </p:spTree>
    <p:extLst>
      <p:ext uri="{BB962C8B-B14F-4D97-AF65-F5344CB8AC3E}">
        <p14:creationId xmlns:p14="http://schemas.microsoft.com/office/powerpoint/2010/main" val="15189514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18244" y="562415"/>
            <a:ext cx="3858479" cy="4833937"/>
          </a:xfrm>
          <a:prstGeom prst="rect">
            <a:avLst/>
          </a:prstGeom>
        </p:spPr>
      </p:pic>
      <p:sp>
        <p:nvSpPr>
          <p:cNvPr id="3" name="TextBox 2"/>
          <p:cNvSpPr txBox="1"/>
          <p:nvPr/>
        </p:nvSpPr>
        <p:spPr>
          <a:xfrm>
            <a:off x="476248" y="63775"/>
            <a:ext cx="3800475" cy="523220"/>
          </a:xfrm>
          <a:prstGeom prst="rect">
            <a:avLst/>
          </a:prstGeom>
          <a:noFill/>
        </p:spPr>
        <p:txBody>
          <a:bodyPr wrap="square" rtlCol="0">
            <a:spAutoFit/>
          </a:bodyPr>
          <a:lstStyle/>
          <a:p>
            <a:pPr algn="ctr"/>
            <a:r>
              <a:rPr lang="en-US" sz="2800" u="sng" dirty="0" smtClean="0"/>
              <a:t>My Calm Monster</a:t>
            </a:r>
            <a:endParaRPr lang="en-GB" sz="2800" u="sng" dirty="0"/>
          </a:p>
        </p:txBody>
      </p:sp>
      <p:pic>
        <p:nvPicPr>
          <p:cNvPr id="4" name="Picture 3"/>
          <p:cNvPicPr>
            <a:picLocks noChangeAspect="1"/>
          </p:cNvPicPr>
          <p:nvPr/>
        </p:nvPicPr>
        <p:blipFill>
          <a:blip r:embed="rId3"/>
          <a:stretch>
            <a:fillRect/>
          </a:stretch>
        </p:blipFill>
        <p:spPr>
          <a:xfrm>
            <a:off x="7540642" y="594432"/>
            <a:ext cx="3756008" cy="5058000"/>
          </a:xfrm>
          <a:prstGeom prst="rect">
            <a:avLst/>
          </a:prstGeom>
        </p:spPr>
      </p:pic>
      <p:sp>
        <p:nvSpPr>
          <p:cNvPr id="5" name="TextBox 4"/>
          <p:cNvSpPr txBox="1"/>
          <p:nvPr/>
        </p:nvSpPr>
        <p:spPr>
          <a:xfrm>
            <a:off x="7839075" y="39195"/>
            <a:ext cx="4200525" cy="523220"/>
          </a:xfrm>
          <a:prstGeom prst="rect">
            <a:avLst/>
          </a:prstGeom>
          <a:noFill/>
        </p:spPr>
        <p:txBody>
          <a:bodyPr wrap="square" rtlCol="0">
            <a:spAutoFit/>
          </a:bodyPr>
          <a:lstStyle/>
          <a:p>
            <a:r>
              <a:rPr lang="en-US" sz="2800" u="sng" dirty="0" smtClean="0"/>
              <a:t>My Angry Monster</a:t>
            </a:r>
            <a:endParaRPr lang="en-GB" sz="2800" u="sng" dirty="0"/>
          </a:p>
        </p:txBody>
      </p:sp>
      <p:sp>
        <p:nvSpPr>
          <p:cNvPr id="6" name="TextBox 5"/>
          <p:cNvSpPr txBox="1"/>
          <p:nvPr/>
        </p:nvSpPr>
        <p:spPr>
          <a:xfrm>
            <a:off x="266700" y="5800725"/>
            <a:ext cx="11772900" cy="923330"/>
          </a:xfrm>
          <a:prstGeom prst="rect">
            <a:avLst/>
          </a:prstGeom>
          <a:noFill/>
        </p:spPr>
        <p:txBody>
          <a:bodyPr wrap="square" rtlCol="0">
            <a:spAutoFit/>
          </a:bodyPr>
          <a:lstStyle/>
          <a:p>
            <a:r>
              <a:rPr lang="en-US" dirty="0" smtClean="0"/>
              <a:t>You can use the template provided or you can draw your own monster. You can also </a:t>
            </a:r>
            <a:r>
              <a:rPr lang="en-US" dirty="0" err="1" smtClean="0"/>
              <a:t>colour</a:t>
            </a:r>
            <a:r>
              <a:rPr lang="en-US" dirty="0" smtClean="0"/>
              <a:t>  in your monster so that it is bright and eye catching. When you have completed this, you could put these in a drawer or in your room and when you have the feelings you have written about, you can look at them and think about what will help you. </a:t>
            </a:r>
            <a:endParaRPr lang="en-GB" dirty="0"/>
          </a:p>
        </p:txBody>
      </p:sp>
    </p:spTree>
    <p:extLst>
      <p:ext uri="{BB962C8B-B14F-4D97-AF65-F5344CB8AC3E}">
        <p14:creationId xmlns:p14="http://schemas.microsoft.com/office/powerpoint/2010/main" val="32146293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igrationWizIdDocumentLibraryPermissions xmlns="a17d96a2-ef1e-491a-a9ed-81f0bb1fbf80" xsi:nil="true"/>
    <MigrationWizIdSecurityGroups xmlns="a17d96a2-ef1e-491a-a9ed-81f0bb1fbf80" xsi:nil="true"/>
    <MigrationWizId xmlns="a17d96a2-ef1e-491a-a9ed-81f0bb1fbf80" xsi:nil="true"/>
    <MigrationWizIdPermissions xmlns="a17d96a2-ef1e-491a-a9ed-81f0bb1fbf80" xsi:nil="true"/>
    <MigrationWizIdPermissionLevels xmlns="a17d96a2-ef1e-491a-a9ed-81f0bb1fbf80"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448E1A07B504A4E916D12FC7A105ED4" ma:contentTypeVersion="18" ma:contentTypeDescription="Create a new document." ma:contentTypeScope="" ma:versionID="c0ce8c0777a1b45b3fb57b5ebd517e54">
  <xsd:schema xmlns:xsd="http://www.w3.org/2001/XMLSchema" xmlns:xs="http://www.w3.org/2001/XMLSchema" xmlns:p="http://schemas.microsoft.com/office/2006/metadata/properties" xmlns:ns3="a17d96a2-ef1e-491a-a9ed-81f0bb1fbf80" xmlns:ns4="59afcfd7-f6ed-4d7f-977c-eddcb1be5363" targetNamespace="http://schemas.microsoft.com/office/2006/metadata/properties" ma:root="true" ma:fieldsID="4f8c0dcb6d15d63eef3bf4293aa20ffa" ns3:_="" ns4:_="">
    <xsd:import namespace="a17d96a2-ef1e-491a-a9ed-81f0bb1fbf80"/>
    <xsd:import namespace="59afcfd7-f6ed-4d7f-977c-eddcb1be5363"/>
    <xsd:element name="properties">
      <xsd:complexType>
        <xsd:sequence>
          <xsd:element name="documentManagement">
            <xsd:complexType>
              <xsd:all>
                <xsd:element ref="ns3:MigrationWizId" minOccurs="0"/>
                <xsd:element ref="ns3:MigrationWizIdPermissions" minOccurs="0"/>
                <xsd:element ref="ns3:MigrationWizIdPermissionLevels" minOccurs="0"/>
                <xsd:element ref="ns3:MigrationWizIdDocumentLibraryPermissions" minOccurs="0"/>
                <xsd:element ref="ns3:MigrationWizIdSecurityGroups"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17d96a2-ef1e-491a-a9ed-81f0bb1fbf80"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PermissionLevels" ma:index="10" nillable="true" ma:displayName="MigrationWizIdPermissionLevels" ma:internalName="MigrationWizIdPermissionLevels">
      <xsd:simpleType>
        <xsd:restriction base="dms:Text"/>
      </xsd:simpleType>
    </xsd:element>
    <xsd:element name="MigrationWizIdDocumentLibraryPermissions" ma:index="11" nillable="true" ma:displayName="MigrationWizIdDocumentLibraryPermissions" ma:internalName="MigrationWizIdDocumentLibraryPermissions">
      <xsd:simpleType>
        <xsd:restriction base="dms:Text"/>
      </xsd:simpleType>
    </xsd:element>
    <xsd:element name="MigrationWizIdSecurityGroups" ma:index="12" nillable="true" ma:displayName="MigrationWizIdSecurityGroups" ma:internalName="MigrationWizIdSecurityGroups">
      <xsd:simpleType>
        <xsd:restriction base="dms:Text"/>
      </xsd:simpleType>
    </xsd:element>
    <xsd:element name="MediaServiceMetadata" ma:index="13" nillable="true" ma:displayName="MediaServiceMetadata" ma:hidden="true" ma:internalName="MediaServiceMetadata" ma:readOnly="true">
      <xsd:simpleType>
        <xsd:restriction base="dms:Note"/>
      </xsd:simpleType>
    </xsd:element>
    <xsd:element name="MediaServiceFastMetadata" ma:index="14" nillable="true" ma:displayName="MediaServiceFastMetadata" ma:hidden="true" ma:internalName="MediaServiceFastMetadata" ma:readOnly="true">
      <xsd:simpleType>
        <xsd:restriction base="dms:Note"/>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MediaServiceGenerationTime" ma:index="22" nillable="true" ma:displayName="MediaServiceGenerationTime" ma:hidden="true" ma:internalName="MediaServiceGenerationTime" ma:readOnly="true">
      <xsd:simpleType>
        <xsd:restriction base="dms:Text"/>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AutoKeyPoints" ma:index="24" nillable="true" ma:displayName="MediaServiceAutoKeyPoints" ma:hidden="true" ma:internalName="MediaServiceAutoKeyPoints" ma:readOnly="true">
      <xsd:simpleType>
        <xsd:restriction base="dms:Note"/>
      </xsd:simpleType>
    </xsd:element>
    <xsd:element name="MediaServiceKeyPoints" ma:index="25"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9afcfd7-f6ed-4d7f-977c-eddcb1be5363"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63DA444-7980-4871-90B2-42DC269B281C}">
  <ds:schemaRefs>
    <ds:schemaRef ds:uri="http://schemas.microsoft.com/sharepoint/v3/contenttype/forms"/>
  </ds:schemaRefs>
</ds:datastoreItem>
</file>

<file path=customXml/itemProps2.xml><?xml version="1.0" encoding="utf-8"?>
<ds:datastoreItem xmlns:ds="http://schemas.openxmlformats.org/officeDocument/2006/customXml" ds:itemID="{575EEF6A-3D05-45A1-BFD3-6F4883FF9B44}">
  <ds:schemaRefs>
    <ds:schemaRef ds:uri="http://purl.org/dc/terms/"/>
    <ds:schemaRef ds:uri="http://schemas.openxmlformats.org/package/2006/metadata/core-properties"/>
    <ds:schemaRef ds:uri="http://schemas.microsoft.com/office/2006/documentManagement/types"/>
    <ds:schemaRef ds:uri="59afcfd7-f6ed-4d7f-977c-eddcb1be5363"/>
    <ds:schemaRef ds:uri="http://purl.org/dc/elements/1.1/"/>
    <ds:schemaRef ds:uri="http://schemas.microsoft.com/office/2006/metadata/properties"/>
    <ds:schemaRef ds:uri="http://schemas.microsoft.com/office/infopath/2007/PartnerControls"/>
    <ds:schemaRef ds:uri="a17d96a2-ef1e-491a-a9ed-81f0bb1fbf80"/>
    <ds:schemaRef ds:uri="http://www.w3.org/XML/1998/namespace"/>
    <ds:schemaRef ds:uri="http://purl.org/dc/dcmitype/"/>
  </ds:schemaRefs>
</ds:datastoreItem>
</file>

<file path=customXml/itemProps3.xml><?xml version="1.0" encoding="utf-8"?>
<ds:datastoreItem xmlns:ds="http://schemas.openxmlformats.org/officeDocument/2006/customXml" ds:itemID="{81A83EF3-E2BB-4B09-8E30-55E8F84358E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17d96a2-ef1e-491a-a9ed-81f0bb1fbf80"/>
    <ds:schemaRef ds:uri="59afcfd7-f6ed-4d7f-977c-eddcb1be536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Wisp</Template>
  <TotalTime>149</TotalTime>
  <Words>968</Words>
  <Application>Microsoft Office PowerPoint</Application>
  <PresentationFormat>Widescreen</PresentationFormat>
  <Paragraphs>102</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Charli House</dc:creator>
  <cp:lastModifiedBy>Charli House</cp:lastModifiedBy>
  <cp:revision>23</cp:revision>
  <dcterms:created xsi:type="dcterms:W3CDTF">2021-02-03T13:37:01Z</dcterms:created>
  <dcterms:modified xsi:type="dcterms:W3CDTF">2021-02-05T20:58:07Z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0x0101003448E1A07B504A4E916D12FC7A105ED4</vt:lpwstr>
  </property>
</Properties>
</file>