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59" r:id="rId4"/>
    <p:sldId id="260" r:id="rId5"/>
    <p:sldId id="262" r:id="rId6"/>
    <p:sldId id="277" r:id="rId7"/>
    <p:sldId id="278" r:id="rId8"/>
    <p:sldId id="268" r:id="rId9"/>
    <p:sldId id="267" r:id="rId10"/>
    <p:sldId id="279" r:id="rId11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ire Smith" initials="CS" lastIdx="15" clrIdx="0">
    <p:extLst/>
  </p:cmAuthor>
  <p:cmAuthor id="2" name="Anna Budzynska" initials="AB" lastIdx="5" clrIdx="1">
    <p:extLst/>
  </p:cmAuthor>
  <p:cmAuthor id="3" name="Karen White" initials="KW" lastIdx="1" clrIdx="2">
    <p:extLst/>
  </p:cmAuthor>
  <p:cmAuthor id="4" name="Shellie Marlowe Proofreading" initials="SMP" lastIdx="3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2145F"/>
    <a:srgbClr val="06B3BB"/>
    <a:srgbClr val="FBBA20"/>
    <a:srgbClr val="CE3B57"/>
    <a:srgbClr val="FFBC22"/>
    <a:srgbClr val="660066"/>
    <a:srgbClr val="FFDDA1"/>
    <a:srgbClr val="E74960"/>
    <a:srgbClr val="FFE4BD"/>
    <a:srgbClr val="3CAFC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74" autoAdjust="0"/>
    <p:restoredTop sz="89481" autoAdjust="0"/>
  </p:normalViewPr>
  <p:slideViewPr>
    <p:cSldViewPr snapToGrid="0">
      <p:cViewPr varScale="1">
        <p:scale>
          <a:sx n="64" d="100"/>
          <a:sy n="64" d="100"/>
        </p:scale>
        <p:origin x="-924" y="-108"/>
      </p:cViewPr>
      <p:guideLst>
        <p:guide orient="horz" pos="2160"/>
        <p:guide pos="384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4496" y="19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B64213B2-A162-4A62-90F6-5FAF5EE8BE44}" type="datetimeFigureOut">
              <a:rPr lang="en-GB" smtClean="0"/>
              <a:pPr/>
              <a:t>20/06/2020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0AE14C2-A320-4604-92A5-6304752E0A2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247931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A14053A-BF36-4632-B38A-A823DD821C50}" type="datetimeFigureOut">
              <a:rPr lang="en-GB" smtClean="0"/>
              <a:pPr/>
              <a:t>20/06/2020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2F6B6AD-975A-420F-A004-332AAEDBABC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24141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F6B6AD-975A-420F-A004-332AAEDBABC5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219889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5C85381-6D12-A444-9F01-AA75B100E9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49494B3-4DB1-E148-BA8C-F8C7F122900F}"/>
              </a:ext>
            </a:extLst>
          </p:cNvPr>
          <p:cNvSpPr/>
          <p:nvPr userDrawn="1"/>
        </p:nvSpPr>
        <p:spPr>
          <a:xfrm>
            <a:off x="9183957" y="6376331"/>
            <a:ext cx="26340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42145F"/>
                </a:solidFill>
              </a:rPr>
              <a:t>How can I keep my money safe? 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978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C450ED3-0242-2248-9A04-C2182E2668C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78A756E-47DF-FB4D-891A-CB5560CBC880}"/>
              </a:ext>
            </a:extLst>
          </p:cNvPr>
          <p:cNvSpPr/>
          <p:nvPr userDrawn="1"/>
        </p:nvSpPr>
        <p:spPr>
          <a:xfrm>
            <a:off x="0" y="866274"/>
            <a:ext cx="12192000" cy="5991726"/>
          </a:xfrm>
          <a:prstGeom prst="rect">
            <a:avLst/>
          </a:prstGeom>
          <a:solidFill>
            <a:srgbClr val="CE3B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DDF43D10-247D-B44F-8A4A-98D667AA09C8}"/>
              </a:ext>
            </a:extLst>
          </p:cNvPr>
          <p:cNvSpPr/>
          <p:nvPr userDrawn="1"/>
        </p:nvSpPr>
        <p:spPr>
          <a:xfrm>
            <a:off x="9183957" y="6376331"/>
            <a:ext cx="26340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chemeClr val="bg1"/>
                </a:solidFill>
              </a:rPr>
              <a:t>How can I keep my money safe? 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010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59E059F-A58F-1C47-AADF-A310A3542E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881633C-EAD7-7441-B56E-80939A6EDD42}"/>
              </a:ext>
            </a:extLst>
          </p:cNvPr>
          <p:cNvSpPr/>
          <p:nvPr userDrawn="1"/>
        </p:nvSpPr>
        <p:spPr>
          <a:xfrm>
            <a:off x="0" y="866274"/>
            <a:ext cx="12192000" cy="5991726"/>
          </a:xfrm>
          <a:prstGeom prst="rect">
            <a:avLst/>
          </a:prstGeom>
          <a:solidFill>
            <a:srgbClr val="FBBA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C4DF093-2C2A-C94A-BBA1-DB38A584A8B6}"/>
              </a:ext>
            </a:extLst>
          </p:cNvPr>
          <p:cNvSpPr/>
          <p:nvPr userDrawn="1"/>
        </p:nvSpPr>
        <p:spPr>
          <a:xfrm>
            <a:off x="9183957" y="6376331"/>
            <a:ext cx="26340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42145F"/>
                </a:solidFill>
              </a:rPr>
              <a:t>How can I keep my money safe? 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1215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9A253F0-8C21-6A42-AEB2-9FF56FA981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8792227-7578-0E4A-9BA8-25656DCB8A4B}"/>
              </a:ext>
            </a:extLst>
          </p:cNvPr>
          <p:cNvSpPr/>
          <p:nvPr userDrawn="1"/>
        </p:nvSpPr>
        <p:spPr>
          <a:xfrm>
            <a:off x="0" y="866274"/>
            <a:ext cx="12192000" cy="5991726"/>
          </a:xfrm>
          <a:prstGeom prst="rect">
            <a:avLst/>
          </a:prstGeom>
          <a:solidFill>
            <a:srgbClr val="421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9183957" y="6376331"/>
            <a:ext cx="26340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chemeClr val="bg1"/>
                </a:solidFill>
              </a:rPr>
              <a:t>How can I keep my money safe? 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6938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9232047" y="6376331"/>
            <a:ext cx="258596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34889F"/>
                </a:solidFill>
              </a:rPr>
              <a:t>How do I plan a simple budget? | </a:t>
            </a:r>
            <a:fld id="{DC05E1EE-818C-8646-B2D7-09A9D629E3D2}" type="slidenum">
              <a:rPr lang="en-US" sz="1100" b="1" i="0" baseline="0" smtClean="0">
                <a:solidFill>
                  <a:srgbClr val="34889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34889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523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6" r:id="rId2"/>
    <p:sldLayoutId id="2147483677" r:id="rId3"/>
    <p:sldLayoutId id="2147483678" r:id="rId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B5143B2-D514-614D-AD2C-E852D780A7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45330"/>
            <a:ext cx="12192000" cy="25298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59B514C-7CDA-224A-A8F4-0089212781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56629" y="1761893"/>
            <a:ext cx="3029734" cy="31702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C4E35D4-19F9-6D47-BB6F-C1628C55BA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94122" y="1213623"/>
            <a:ext cx="2635425" cy="27576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1485" y="1213623"/>
            <a:ext cx="5922895" cy="252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6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I keep my money safe?</a:t>
            </a:r>
            <a:endParaRPr lang="en-US" sz="6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31F9DE6-3130-D84F-9FB3-69295D3C4922}"/>
              </a:ext>
            </a:extLst>
          </p:cNvPr>
          <p:cNvSpPr txBox="1"/>
          <p:nvPr/>
        </p:nvSpPr>
        <p:spPr>
          <a:xfrm>
            <a:off x="496515" y="3884065"/>
            <a:ext cx="5396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6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endParaRPr lang="en-US" sz="6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DEEF338D-91E6-9B43-B787-7D179F6B98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0342" y="3156657"/>
            <a:ext cx="2239896" cy="159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7076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xmlns="" id="{DF5C48FD-EACB-5943-BD4F-66717731B2BF}"/>
              </a:ext>
            </a:extLst>
          </p:cNvPr>
          <p:cNvSpPr/>
          <p:nvPr/>
        </p:nvSpPr>
        <p:spPr>
          <a:xfrm>
            <a:off x="1219200" y="596900"/>
            <a:ext cx="6045200" cy="6045200"/>
          </a:xfrm>
          <a:prstGeom prst="ellipse">
            <a:avLst/>
          </a:prstGeom>
          <a:solidFill>
            <a:srgbClr val="421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560656" y="1916384"/>
            <a:ext cx="4361268" cy="768943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thoughts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632700" y="2816478"/>
            <a:ext cx="3897459" cy="144243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a list of the reasons people use a bank account</a:t>
            </a:r>
            <a:endParaRPr lang="en-GB" sz="3200" b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68E12FC-0EB2-1B43-83BF-701A594F47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3889" y="405693"/>
            <a:ext cx="7182091" cy="646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439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64433" y="1165230"/>
            <a:ext cx="11010172" cy="679188"/>
          </a:xfrm>
          <a:prstGeom prst="rect">
            <a:avLst/>
          </a:prstGeom>
        </p:spPr>
        <p:txBody>
          <a:bodyPr anchor="t">
            <a:no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reasons to use a bank account</a:t>
            </a:r>
            <a:br>
              <a:rPr lang="en-GB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858897" y="2112222"/>
            <a:ext cx="2060960" cy="31861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Savings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help you</a:t>
            </a:r>
            <a:b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increase </a:t>
            </a:r>
            <a:b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money</a:t>
            </a:r>
          </a:p>
          <a:p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put </a:t>
            </a:r>
            <a:b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aside for a </a:t>
            </a:r>
            <a:b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large expense, </a:t>
            </a:r>
            <a:b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for a </a:t>
            </a:r>
            <a:b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rainy 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1928583" y="2112222"/>
            <a:ext cx="23400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money </a:t>
            </a:r>
            <a:b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protected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use cards, which </a:t>
            </a:r>
            <a:b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safer than carrying lots </a:t>
            </a:r>
            <a:b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cash </a:t>
            </a:r>
          </a:p>
        </p:txBody>
      </p:sp>
      <p:sp>
        <p:nvSpPr>
          <p:cNvPr id="8" name="Rectangle 7"/>
          <p:cNvSpPr/>
          <p:nvPr/>
        </p:nvSpPr>
        <p:spPr>
          <a:xfrm>
            <a:off x="5743699" y="2112222"/>
            <a:ext cx="2340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Convenience 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Easier to get paid for work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Easier to pay for big things such as gas and electricity bills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You’ll have a record, in your statement, of all the money you spend and add to your account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33442" y="2112222"/>
            <a:ext cx="1213085" cy="2376442"/>
          </a:xfrm>
          <a:prstGeom prst="rect">
            <a:avLst/>
          </a:prstGeom>
        </p:spPr>
      </p:pic>
      <p:pic>
        <p:nvPicPr>
          <p:cNvPr id="17" name="Picture 16" descr="shield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550" y="2081452"/>
            <a:ext cx="1603253" cy="1817119"/>
          </a:xfrm>
          <a:prstGeom prst="rect">
            <a:avLst/>
          </a:prstGeom>
        </p:spPr>
      </p:pic>
      <p:pic>
        <p:nvPicPr>
          <p:cNvPr id="18" name="Picture 17" descr="safe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54065" y="2081451"/>
            <a:ext cx="1434466" cy="18171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A0CF844-EAA1-E14A-9941-542EE640EAD5}"/>
              </a:ext>
            </a:extLst>
          </p:cNvPr>
          <p:cNvSpPr/>
          <p:nvPr/>
        </p:nvSpPr>
        <p:spPr>
          <a:xfrm>
            <a:off x="425844" y="5226102"/>
            <a:ext cx="4860531" cy="1003248"/>
          </a:xfrm>
          <a:prstGeom prst="rect">
            <a:avLst/>
          </a:prstGeom>
          <a:solidFill>
            <a:srgbClr val="421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564240" y="5268965"/>
            <a:ext cx="50410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Also, if you have an account, banks can offer other services</a:t>
            </a:r>
          </a:p>
        </p:txBody>
      </p:sp>
    </p:spTree>
    <p:extLst>
      <p:ext uri="{BB962C8B-B14F-4D97-AF65-F5344CB8AC3E}">
        <p14:creationId xmlns:p14="http://schemas.microsoft.com/office/powerpoint/2010/main" xmlns="" val="3521194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CDA9EFA-1211-C24D-AC19-519752E460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0618" y="3958417"/>
            <a:ext cx="1573020" cy="12099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6E9C98B-29A5-854E-8717-D2462C3DC1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00656" y="4088861"/>
            <a:ext cx="1573020" cy="120990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60053" y="3210922"/>
            <a:ext cx="3769679" cy="22897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Can you think of any examples?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14375" y="1282700"/>
            <a:ext cx="4343400" cy="2891070"/>
          </a:xfrm>
          <a:prstGeom prst="rect">
            <a:avLst/>
          </a:prstGeom>
        </p:spPr>
        <p:txBody>
          <a:bodyPr anchor="t">
            <a:noAutofit/>
          </a:bodyPr>
          <a:lstStyle/>
          <a:p>
            <a:r>
              <a:rPr lang="en-GB" sz="6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</a:t>
            </a:r>
            <a:br>
              <a:rPr lang="en-GB" sz="6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6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scam?</a:t>
            </a:r>
          </a:p>
        </p:txBody>
      </p:sp>
      <p:pic>
        <p:nvPicPr>
          <p:cNvPr id="8" name="Picture 7" descr="ThinkstockPhotos-181424653 [Converted] b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2470" y="2446840"/>
            <a:ext cx="6166477" cy="3453859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4624867" y="2815512"/>
            <a:ext cx="6441682" cy="15735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Warning!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Scam ahead!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0615" y="4424673"/>
            <a:ext cx="2012072" cy="15476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4233FBE-94FD-4E40-996B-E394CD738C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71791" y="4634699"/>
            <a:ext cx="2012072" cy="15476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EF01C8C-D6A6-0F44-AA97-5C94972082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98116" y="4397032"/>
            <a:ext cx="2012072" cy="154761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4977001B-3500-4843-9C39-1334DD656C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48755" y="5005450"/>
            <a:ext cx="2327853" cy="179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1973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381" t="12659" r="16035" b="14077"/>
          <a:stretch/>
        </p:blipFill>
        <p:spPr>
          <a:xfrm>
            <a:off x="7333612" y="1749779"/>
            <a:ext cx="4697521" cy="4064401"/>
          </a:xfrm>
          <a:prstGeom prst="ellipse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2394" y="2435579"/>
            <a:ext cx="6989805" cy="4064401"/>
          </a:xfrm>
          <a:prstGeom prst="rect">
            <a:avLst/>
          </a:prstGeom>
        </p:spPr>
        <p:txBody>
          <a:bodyPr numCol="2" spcCol="360000">
            <a:no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Fake offers or companies that </a:t>
            </a:r>
            <a:b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trick people into giving their </a:t>
            </a:r>
            <a:b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details and/or money</a:t>
            </a:r>
          </a:p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new and are always changing and becoming </a:t>
            </a:r>
            <a:b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sophisticated</a:t>
            </a:r>
          </a:p>
          <a:p>
            <a:pPr marL="0" indent="0">
              <a:buNone/>
            </a:pPr>
            <a:endParaRPr lang="en-GB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Often target</a:t>
            </a:r>
            <a:b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through: </a:t>
            </a:r>
          </a:p>
          <a:p>
            <a:pPr lvl="1"/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Emails</a:t>
            </a:r>
          </a:p>
          <a:p>
            <a:pPr lvl="1"/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messages</a:t>
            </a:r>
          </a:p>
          <a:p>
            <a:pPr lvl="1"/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banking </a:t>
            </a:r>
          </a:p>
          <a:p>
            <a:pPr lvl="1"/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Mobile payments</a:t>
            </a:r>
          </a:p>
          <a:p>
            <a:pPr lvl="1"/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</a:t>
            </a:r>
          </a:p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hard to spot</a:t>
            </a:r>
            <a:endParaRPr lang="en-GB" sz="2400" b="1" strike="sngStrik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24498" y="1352096"/>
            <a:ext cx="4088801" cy="79536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Scams</a:t>
            </a:r>
          </a:p>
        </p:txBody>
      </p:sp>
    </p:spTree>
    <p:extLst>
      <p:ext uri="{BB962C8B-B14F-4D97-AF65-F5344CB8AC3E}">
        <p14:creationId xmlns:p14="http://schemas.microsoft.com/office/powerpoint/2010/main" xmlns="" val="2840679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atch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25" t="3908" r="20484" b="14981"/>
          <a:stretch/>
        </p:blipFill>
        <p:spPr>
          <a:xfrm>
            <a:off x="5015705" y="1382714"/>
            <a:ext cx="6757195" cy="4763693"/>
          </a:xfrm>
          <a:prstGeom prst="ellipse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808037" y="2282826"/>
            <a:ext cx="4749801" cy="3475037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 you think victims </a:t>
            </a:r>
            <a:br>
              <a:rPr lang="en-GB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scams should do?</a:t>
            </a:r>
          </a:p>
        </p:txBody>
      </p:sp>
    </p:spTree>
    <p:extLst>
      <p:ext uri="{BB962C8B-B14F-4D97-AF65-F5344CB8AC3E}">
        <p14:creationId xmlns:p14="http://schemas.microsoft.com/office/powerpoint/2010/main" xmlns="" val="76614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55288" y="2635605"/>
            <a:ext cx="3908425" cy="180816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People should make sure they seek help and are not embarrassed. There is lots of support and information available. </a:t>
            </a:r>
          </a:p>
          <a:p>
            <a:pPr marL="0" indent="0">
              <a:buNone/>
            </a:pPr>
            <a:r>
              <a:rPr lang="en-GB" sz="2400" b="1" dirty="0"/>
              <a:t> </a:t>
            </a:r>
            <a:endParaRPr lang="en-GB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78971" y="4785846"/>
            <a:ext cx="3878717" cy="155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>
            <a:defPPr>
              <a:defRPr lang="en-US"/>
            </a:defPPr>
            <a:lvl1pPr>
              <a:lnSpc>
                <a:spcPct val="107000"/>
              </a:lnSpc>
              <a:spcAft>
                <a:spcPts val="800"/>
              </a:spcAft>
              <a:defRPr>
                <a:solidFill>
                  <a:srgbClr val="3488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b="1" dirty="0">
                <a:solidFill>
                  <a:schemeClr val="tx1"/>
                </a:solidFill>
              </a:rPr>
              <a:t>Action Fraud </a:t>
            </a:r>
            <a:r>
              <a:rPr lang="en-GB" dirty="0">
                <a:solidFill>
                  <a:schemeClr val="tx1"/>
                </a:solidFill>
              </a:rPr>
              <a:t>is the UK’s national centre for fraud and cybercrime.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You should use them to report fraud if you have been scammed, or have been a victim of cybercrime.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9116816" y="1551161"/>
            <a:ext cx="2907771" cy="2738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Citizens Advice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provides advice to people when they need it, for problems they are facing. They do it for free and don’t tell anyone the information that you share with them.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They also make sure all information is fair.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78971" y="1108249"/>
            <a:ext cx="7950654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 you think victims </a:t>
            </a:r>
            <a:b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scams should do?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54298" y="2740874"/>
            <a:ext cx="4681210" cy="3809374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xmlns="" id="{24CB5CA6-AE47-4E42-9B33-7980C265F5BB}"/>
              </a:ext>
            </a:extLst>
          </p:cNvPr>
          <p:cNvCxnSpPr>
            <a:cxnSpLocks/>
          </p:cNvCxnSpPr>
          <p:nvPr/>
        </p:nvCxnSpPr>
        <p:spPr>
          <a:xfrm flipV="1">
            <a:off x="4189850" y="3529013"/>
            <a:ext cx="1582300" cy="1467233"/>
          </a:xfrm>
          <a:prstGeom prst="straightConnector1">
            <a:avLst/>
          </a:prstGeom>
          <a:ln w="254000">
            <a:solidFill>
              <a:srgbClr val="66006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FDE192DA-F78F-644A-BA2A-F8F95F59B6F0}"/>
              </a:ext>
            </a:extLst>
          </p:cNvPr>
          <p:cNvCxnSpPr>
            <a:cxnSpLocks/>
          </p:cNvCxnSpPr>
          <p:nvPr/>
        </p:nvCxnSpPr>
        <p:spPr>
          <a:xfrm flipH="1">
            <a:off x="7392588" y="2314575"/>
            <a:ext cx="1563983" cy="1524384"/>
          </a:xfrm>
          <a:prstGeom prst="straightConnector1">
            <a:avLst/>
          </a:prstGeom>
          <a:ln w="254000">
            <a:solidFill>
              <a:srgbClr val="66006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4710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77056" y="2414588"/>
            <a:ext cx="6956425" cy="10001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lots of support and information available. People should make sure they </a:t>
            </a:r>
            <a:b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seek help and are not embarrassed. </a:t>
            </a:r>
          </a:p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 </a:t>
            </a:r>
            <a:endParaRPr lang="en-GB" sz="24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77056" y="10890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rgbClr val="FBBA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 you think victims </a:t>
            </a:r>
            <a:br>
              <a:rPr lang="en-GB" b="1" dirty="0">
                <a:solidFill>
                  <a:srgbClr val="FBBA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rgbClr val="FBBA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scams should do?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9145127" y="2042688"/>
            <a:ext cx="2626330" cy="34163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>
            <a:defPPr>
              <a:defRPr lang="en-US"/>
            </a:defPPr>
            <a:lvl1pPr>
              <a:lnSpc>
                <a:spcPct val="107000"/>
              </a:lnSpc>
              <a:spcAft>
                <a:spcPts val="800"/>
              </a:spcAft>
              <a:defRPr>
                <a:solidFill>
                  <a:srgbClr val="3488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en-GB" b="1" dirty="0">
                <a:solidFill>
                  <a:srgbClr val="42145F"/>
                </a:solidFill>
                <a:latin typeface="Arial"/>
              </a:rPr>
              <a:t>Banks will help support you if you have been the victim of a scam, such as if there is unusual activity on your account. If </a:t>
            </a:r>
            <a:r>
              <a:rPr lang="en-GB" b="1" dirty="0">
                <a:solidFill>
                  <a:srgbClr val="42145F"/>
                </a:solidFill>
              </a:rPr>
              <a:t>you receive a suspicious email or text pretending to be from your bank, you should let your bank know.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77056" y="3856293"/>
            <a:ext cx="2151868" cy="258532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>
            <a:defPPr>
              <a:defRPr lang="en-US"/>
            </a:defPPr>
            <a:lvl1pPr>
              <a:lnSpc>
                <a:spcPct val="107000"/>
              </a:lnSpc>
              <a:spcAft>
                <a:spcPts val="800"/>
              </a:spcAft>
              <a:defRPr>
                <a:solidFill>
                  <a:srgbClr val="3488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en-GB" b="1" dirty="0">
                <a:solidFill>
                  <a:srgbClr val="42145F"/>
                </a:solidFill>
              </a:rPr>
              <a:t>You can report spam texts directly to your mobile phone provider by forwarding the message to   7726. It’s free     of charge. </a:t>
            </a:r>
          </a:p>
        </p:txBody>
      </p:sp>
      <p:pic>
        <p:nvPicPr>
          <p:cNvPr id="2" name="Picture 1" descr="ThinkstockPhotos-505850818.eps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640" b="18348"/>
          <a:stretch/>
        </p:blipFill>
        <p:spPr>
          <a:xfrm flipH="1">
            <a:off x="2514590" y="2865418"/>
            <a:ext cx="6630536" cy="399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261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xmlns="" id="{9EDB2931-3AEA-5845-AE56-85812AC6F9D6}"/>
              </a:ext>
            </a:extLst>
          </p:cNvPr>
          <p:cNvSpPr/>
          <p:nvPr/>
        </p:nvSpPr>
        <p:spPr>
          <a:xfrm>
            <a:off x="7144931" y="1112296"/>
            <a:ext cx="3955190" cy="3955190"/>
          </a:xfrm>
          <a:prstGeom prst="ellipse">
            <a:avLst/>
          </a:prstGeom>
          <a:solidFill>
            <a:srgbClr val="FBBA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755838" y="2026733"/>
            <a:ext cx="2993571" cy="230777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34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‘How can I keep my money safe?’     activity sheet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3200" b="0" dirty="0">
              <a:solidFill>
                <a:srgbClr val="06B3B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94C7D4-2DEC-A34A-B84A-DD9FBC48F9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667" r="1"/>
          <a:stretch/>
        </p:blipFill>
        <p:spPr>
          <a:xfrm>
            <a:off x="0" y="991673"/>
            <a:ext cx="9401988" cy="5866327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7913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69046" y="1593483"/>
            <a:ext cx="10515600" cy="1325563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r>
              <a:rPr lang="en-GB" sz="4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your advice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87375" y="2449147"/>
            <a:ext cx="3823260" cy="283527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main piece of advice would you give someone who is spending money online?</a:t>
            </a:r>
            <a:endParaRPr lang="en-GB" sz="3200" b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al Callout 3">
            <a:extLst>
              <a:ext uri="{FF2B5EF4-FFF2-40B4-BE49-F238E27FC236}">
                <a16:creationId xmlns:a16="http://schemas.microsoft.com/office/drawing/2014/main" xmlns="" id="{41553A98-66CA-4D4D-8C8B-859BB133461B}"/>
              </a:ext>
            </a:extLst>
          </p:cNvPr>
          <p:cNvSpPr/>
          <p:nvPr/>
        </p:nvSpPr>
        <p:spPr>
          <a:xfrm>
            <a:off x="8373847" y="1109662"/>
            <a:ext cx="3162594" cy="2843975"/>
          </a:xfrm>
          <a:prstGeom prst="wedgeEllipseCallout">
            <a:avLst>
              <a:gd name="adj1" fmla="val -64490"/>
              <a:gd name="adj2" fmla="val -366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Callout 6">
            <a:extLst>
              <a:ext uri="{FF2B5EF4-FFF2-40B4-BE49-F238E27FC236}">
                <a16:creationId xmlns:a16="http://schemas.microsoft.com/office/drawing/2014/main" xmlns="" id="{2E693EAE-EF0A-7A4F-B2D1-4828D50C4B3B}"/>
              </a:ext>
            </a:extLst>
          </p:cNvPr>
          <p:cNvSpPr/>
          <p:nvPr/>
        </p:nvSpPr>
        <p:spPr>
          <a:xfrm>
            <a:off x="4236323" y="2586853"/>
            <a:ext cx="4311837" cy="3877436"/>
          </a:xfrm>
          <a:prstGeom prst="wedgeEllipseCallout">
            <a:avLst>
              <a:gd name="adj1" fmla="val 55521"/>
              <a:gd name="adj2" fmla="val 4030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A05FD2F-AC8E-8B44-87B4-EFD71F507C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96" r="39676" b="51192"/>
          <a:stretch/>
        </p:blipFill>
        <p:spPr>
          <a:xfrm>
            <a:off x="4756408" y="3056752"/>
            <a:ext cx="3445978" cy="262763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7094D13-B7AB-4C45-B841-1D643AA6E0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301" t="49343" r="18013" b="-6649"/>
          <a:stretch/>
        </p:blipFill>
        <p:spPr>
          <a:xfrm>
            <a:off x="8657115" y="1501410"/>
            <a:ext cx="2445860" cy="236537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6428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15064</TotalTime>
  <Words>290</Words>
  <Application>Microsoft Office PowerPoint</Application>
  <PresentationFormat>Custom</PresentationFormat>
  <Paragraphs>46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Your thoughts</vt:lpstr>
      <vt:lpstr>Main reasons to use a bank account </vt:lpstr>
      <vt:lpstr>What is  a scam?</vt:lpstr>
      <vt:lpstr>Slide 5</vt:lpstr>
      <vt:lpstr>What do you think victims  of scams should do?</vt:lpstr>
      <vt:lpstr>Slide 7</vt:lpstr>
      <vt:lpstr>Slide 8</vt:lpstr>
      <vt:lpstr>Slide 9</vt:lpstr>
      <vt:lpstr>Share your advice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crowdfunding?</dc:title>
  <dc:creator>Claire Smith</dc:creator>
  <cp:lastModifiedBy>StaffLaws</cp:lastModifiedBy>
  <cp:revision>412</cp:revision>
  <cp:lastPrinted>2018-07-24T11:27:29Z</cp:lastPrinted>
  <dcterms:created xsi:type="dcterms:W3CDTF">2015-12-14T13:58:53Z</dcterms:created>
  <dcterms:modified xsi:type="dcterms:W3CDTF">2020-06-20T16:11:56Z</dcterms:modified>
</cp:coreProperties>
</file>