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3" r:id="rId4"/>
  </p:sldMasterIdLst>
  <p:sldIdLst>
    <p:sldId id="257" r:id="rId5"/>
    <p:sldId id="262" r:id="rId6"/>
    <p:sldId id="263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44529"/>
    <a:srgbClr val="2B3922"/>
    <a:srgbClr val="2E3722"/>
    <a:srgbClr val="FCF7F1"/>
    <a:srgbClr val="B8D233"/>
    <a:srgbClr val="5CC6D6"/>
    <a:srgbClr val="F8D22F"/>
    <a:srgbClr val="F03F2B"/>
    <a:srgbClr val="3488A0"/>
    <a:srgbClr val="57903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19" autoAdjust="0"/>
  </p:normalViewPr>
  <p:slideViewPr>
    <p:cSldViewPr snapToGrid="0">
      <p:cViewPr varScale="1">
        <p:scale>
          <a:sx n="86" d="100"/>
          <a:sy n="86" d="100"/>
        </p:scale>
        <p:origin x="562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904DB13E-F722-4ED6-BB00-556651E95281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 useBgFill="1">
        <p:nvSpPr>
          <p:cNvPr id="10" name="Rectangle 9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1" name="Rectangle 10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15" name="Rectangle 14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E26428D7-C6F3-473D-A360-A3F5C3E8728C}"/>
              </a:ext>
            </a:extLst>
          </p:cNvPr>
          <p:cNvGrpSpPr/>
          <p:nvPr/>
        </p:nvGrpSpPr>
        <p:grpSpPr>
          <a:xfrm>
            <a:off x="5250180" y="1267730"/>
            <a:ext cx="1691640" cy="615934"/>
            <a:chOff x="5250180" y="1267730"/>
            <a:chExt cx="1691640" cy="615934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525018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694182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5250180" y="1883664"/>
              <a:ext cx="1691640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29103" y="2244830"/>
            <a:ext cx="8933796" cy="2437232"/>
          </a:xfrm>
        </p:spPr>
        <p:txBody>
          <a:bodyPr tIns="45720" bIns="45720" anchor="ctr">
            <a:normAutofit/>
          </a:bodyPr>
          <a:lstStyle>
            <a:lvl1pPr algn="ctr">
              <a:lnSpc>
                <a:spcPct val="83000"/>
              </a:lnSpc>
              <a:defRPr lang="en-US" sz="6800" b="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29101" y="4682062"/>
            <a:ext cx="8936846" cy="457201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1800" spc="8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0"/>
          </p:nvPr>
        </p:nvSpPr>
        <p:spPr>
          <a:xfrm>
            <a:off x="5318760" y="1341256"/>
            <a:ext cx="1554480" cy="485546"/>
          </a:xfrm>
        </p:spPr>
        <p:txBody>
          <a:bodyPr/>
          <a:lstStyle>
            <a:lvl1pPr algn="ctr">
              <a:defRPr sz="1300" spc="0" baseline="0">
                <a:solidFill>
                  <a:srgbClr val="FFFFFF"/>
                </a:solidFill>
                <a:latin typeface="+mn-lt"/>
              </a:defRPr>
            </a:lvl1pPr>
          </a:lstStyle>
          <a:p>
            <a:fld id="{EA0C0817-A112-4847-8014-A94B7D2A4EA3}" type="datetime1">
              <a:rPr lang="en-US" smtClean="0"/>
              <a:t>3/1/2021</a:t>
            </a:fld>
            <a:endParaRPr lang="en-US" dirty="0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>
          <a:xfrm>
            <a:off x="1629100" y="5177408"/>
            <a:ext cx="5730295" cy="228600"/>
          </a:xfrm>
        </p:spPr>
        <p:txBody>
          <a:bodyPr/>
          <a:lstStyle>
            <a:lvl1pPr algn="l"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2"/>
          </p:nvPr>
        </p:nvSpPr>
        <p:spPr>
          <a:xfrm>
            <a:off x="8606920" y="5177408"/>
            <a:ext cx="1955980" cy="22860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477701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2B432-ACDA-4023-A761-2BAB76577B62}" type="datetime1">
              <a:rPr lang="en-US" smtClean="0"/>
              <a:t>3/1/2021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537087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0A4A1889-E37C-4EC3-9E41-9DAD221CF389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 useBgFill="1">
        <p:nvSpPr>
          <p:cNvPr id="23" name="Rectangle 22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24" name="Rectangle 23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30" name="Rectangle 29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29156" y="2275165"/>
            <a:ext cx="8933688" cy="2406895"/>
          </a:xfrm>
        </p:spPr>
        <p:txBody>
          <a:bodyPr anchor="ctr">
            <a:normAutofit/>
          </a:bodyPr>
          <a:lstStyle>
            <a:lvl1pPr algn="ctr">
              <a:lnSpc>
                <a:spcPct val="83000"/>
              </a:lnSpc>
              <a:defRPr lang="en-US" sz="680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1683EB04-C23E-490C-A1A6-030CF79D23C8}"/>
              </a:ext>
            </a:extLst>
          </p:cNvPr>
          <p:cNvGrpSpPr/>
          <p:nvPr/>
        </p:nvGrpSpPr>
        <p:grpSpPr>
          <a:xfrm>
            <a:off x="5250180" y="1267730"/>
            <a:ext cx="1691640" cy="615934"/>
            <a:chOff x="5250180" y="1267730"/>
            <a:chExt cx="1691640" cy="615934"/>
          </a:xfrm>
        </p:grpSpPr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F8A84C03-E1CA-4A4E-81D6-9BB0C335B7A0}"/>
                </a:ext>
              </a:extLst>
            </p:cNvPr>
            <p:cNvCxnSpPr/>
            <p:nvPr/>
          </p:nvCxnSpPr>
          <p:spPr>
            <a:xfrm>
              <a:off x="525018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4A26FB5A-D5D1-4DAB-AC43-7F51A7F2D197}"/>
                </a:ext>
              </a:extLst>
            </p:cNvPr>
            <p:cNvCxnSpPr/>
            <p:nvPr/>
          </p:nvCxnSpPr>
          <p:spPr>
            <a:xfrm>
              <a:off x="694182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49303F14-E560-4C02-94F4-B4695FE26813}"/>
                </a:ext>
              </a:extLst>
            </p:cNvPr>
            <p:cNvCxnSpPr/>
            <p:nvPr/>
          </p:nvCxnSpPr>
          <p:spPr>
            <a:xfrm>
              <a:off x="5250180" y="1883664"/>
              <a:ext cx="1691640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29156" y="4682062"/>
            <a:ext cx="8939784" cy="457200"/>
          </a:xfrm>
        </p:spPr>
        <p:txBody>
          <a:bodyPr anchor="t">
            <a:normAutofit/>
          </a:bodyPr>
          <a:lstStyle>
            <a:lvl1pPr marL="0" indent="0" algn="ctr">
              <a:buNone/>
              <a:tabLst>
                <a:tab pos="2633663" algn="l"/>
              </a:tabLst>
              <a:defRPr sz="1800">
                <a:solidFill>
                  <a:schemeClr val="tx1">
                    <a:lumMod val="95000"/>
                    <a:lumOff val="5000"/>
                  </a:schemeClr>
                </a:solidFill>
                <a:effectLst/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18760" y="1344502"/>
            <a:ext cx="1554480" cy="498781"/>
          </a:xfrm>
        </p:spPr>
        <p:txBody>
          <a:bodyPr/>
          <a:lstStyle>
            <a:lvl1pPr algn="ctr">
              <a:defRPr lang="en-US" sz="1300" kern="1200" spc="0" baseline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</a:lstStyle>
          <a:p>
            <a:fld id="{D9C646AA-F36E-4540-911D-FFFC0A0EF24A}" type="datetime1">
              <a:rPr lang="en-US" smtClean="0"/>
              <a:t>3/1/2021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629157" y="5177408"/>
            <a:ext cx="5660134" cy="228600"/>
          </a:xfrm>
        </p:spPr>
        <p:txBody>
          <a:bodyPr/>
          <a:lstStyle>
            <a:lvl1pPr algn="l"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04504" y="5177408"/>
            <a:ext cx="1958339" cy="22860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060714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6800" y="2103120"/>
            <a:ext cx="466344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61760" y="2103120"/>
            <a:ext cx="466344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186D26-FA5F-4637-B602-B7C2DC34CFD4}" type="datetime1">
              <a:rPr lang="en-US" smtClean="0"/>
              <a:t>3/1/2021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446721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074334"/>
            <a:ext cx="4663440" cy="640080"/>
          </a:xfrm>
        </p:spPr>
        <p:txBody>
          <a:bodyPr anchor="ctr">
            <a:normAutofit/>
          </a:bodyPr>
          <a:lstStyle>
            <a:lvl1pPr marL="0" indent="0" algn="l">
              <a:spcBef>
                <a:spcPts val="0"/>
              </a:spcBef>
              <a:buNone/>
              <a:defRPr sz="1900" b="1" i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92472"/>
            <a:ext cx="4663440" cy="3163825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58712" y="2074334"/>
            <a:ext cx="4663440" cy="640080"/>
          </a:xfrm>
        </p:spPr>
        <p:txBody>
          <a:bodyPr anchor="ctr">
            <a:normAutofit/>
          </a:bodyPr>
          <a:lstStyle>
            <a:lvl1pPr marL="0" indent="0" algn="l">
              <a:spcBef>
                <a:spcPts val="0"/>
              </a:spcBef>
              <a:buNone/>
              <a:defRPr sz="1900" b="1">
                <a:solidFill>
                  <a:schemeClr val="tx1"/>
                </a:solidFill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58712" y="2792471"/>
            <a:ext cx="4663440" cy="3164509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7F15D8-96D1-4781-BC50-CA8A088B2FE4}" type="datetime1">
              <a:rPr lang="en-US" smtClean="0"/>
              <a:t>3/1/2021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299607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A96C99-B8F8-4528-BD05-0E16E943DC09}" type="datetime1">
              <a:rPr lang="en-US" smtClean="0"/>
              <a:t>3/1/2021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674131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36942-C211-4B28-8DBD-C953E00AF71B}" type="datetime1">
              <a:rPr lang="en-US" smtClean="0"/>
              <a:t>3/1/2021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072471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D5E1BBF9-8BEF-4353-BA68-30AAF9EBD8D8}"/>
              </a:ext>
            </a:extLst>
          </p:cNvPr>
          <p:cNvSpPr/>
          <p:nvPr/>
        </p:nvSpPr>
        <p:spPr>
          <a:xfrm>
            <a:off x="8119870" y="237744"/>
            <a:ext cx="3826596" cy="6382512"/>
          </a:xfrm>
          <a:prstGeom prst="rect">
            <a:avLst/>
          </a:prstGeom>
          <a:solidFill>
            <a:schemeClr val="bg1">
              <a:lumMod val="8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5B941C21-2A5D-4912-AB06-1BB0C0EB6AE1}"/>
              </a:ext>
            </a:extLst>
          </p:cNvPr>
          <p:cNvSpPr/>
          <p:nvPr/>
        </p:nvSpPr>
        <p:spPr>
          <a:xfrm>
            <a:off x="8254660" y="374904"/>
            <a:ext cx="3557016" cy="6108192"/>
          </a:xfrm>
          <a:prstGeom prst="rect">
            <a:avLst/>
          </a:prstGeom>
          <a:noFill/>
          <a:ln w="63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58200" y="607392"/>
            <a:ext cx="3161963" cy="164592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3200" b="0" kern="1200" cap="none" spc="0" baseline="0" dirty="0">
                <a:solidFill>
                  <a:schemeClr val="tx1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609600"/>
            <a:ext cx="6858000" cy="5334000"/>
          </a:xfrm>
        </p:spPr>
        <p:txBody>
          <a:bodyPr/>
          <a:lstStyle>
            <a:lvl1pPr>
              <a:defRPr sz="19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58200" y="2336800"/>
            <a:ext cx="3161963" cy="360680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800"/>
              </a:spcBef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>
          <a:xfrm>
            <a:off x="5588000" y="6035040"/>
            <a:ext cx="1955800" cy="36576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7E8D12A6-918A-48BD-8CB9-CA713993B0EA}" type="datetime1">
              <a:rPr lang="en-US" smtClean="0"/>
              <a:t>3/1/2021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685801" y="6035040"/>
            <a:ext cx="4584700" cy="365760"/>
          </a:xfrm>
        </p:spPr>
        <p:txBody>
          <a:bodyPr/>
          <a:lstStyle>
            <a:lvl1pPr algn="l">
              <a:defRPr/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96728" y="6035040"/>
            <a:ext cx="1223435" cy="36576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886021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E687CA98-D9C7-497F-A1DA-7D22F8753BCE}"/>
              </a:ext>
            </a:extLst>
          </p:cNvPr>
          <p:cNvSpPr/>
          <p:nvPr/>
        </p:nvSpPr>
        <p:spPr>
          <a:xfrm>
            <a:off x="8119870" y="237744"/>
            <a:ext cx="3826596" cy="6382512"/>
          </a:xfrm>
          <a:prstGeom prst="rect">
            <a:avLst/>
          </a:prstGeom>
          <a:solidFill>
            <a:schemeClr val="bg1">
              <a:lumMod val="8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28599" y="237744"/>
            <a:ext cx="7696201" cy="6382512"/>
          </a:xfr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662337" y="6035040"/>
            <a:ext cx="2071963" cy="365760"/>
          </a:xfrm>
        </p:spPr>
        <p:txBody>
          <a:bodyPr/>
          <a:lstStyle>
            <a:lvl1pPr>
              <a:defRPr b="1">
                <a:solidFill>
                  <a:srgbClr val="FFFFFF"/>
                </a:solidFill>
                <a:effectLst>
                  <a:outerShdw blurRad="19050" dist="635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fld id="{E778CE86-875F-4587-BCF6-FA054AFC0D53}" type="datetime1">
              <a:rPr lang="en-US" smtClean="0"/>
              <a:pPr/>
              <a:t>3/1/2021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12648" y="6035040"/>
            <a:ext cx="4588002" cy="365760"/>
          </a:xfrm>
        </p:spPr>
        <p:txBody>
          <a:bodyPr/>
          <a:lstStyle>
            <a:lvl1pPr marL="0" algn="r" defTabSz="914400" rtl="0" eaLnBrk="1" latinLnBrk="0" hangingPunct="1">
              <a:defRPr lang="en-US" sz="1000" b="1" kern="1200" dirty="0">
                <a:solidFill>
                  <a:srgbClr val="FFFFFF"/>
                </a:solidFill>
                <a:effectLst>
                  <a:outerShdw blurRad="19050" dist="635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pPr algn="l"/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396728" y="6035040"/>
            <a:ext cx="1225296" cy="365760"/>
          </a:xfrm>
        </p:spPr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F8B3D8CC-BB13-41A5-8F34-B8E84A4F9534}"/>
              </a:ext>
            </a:extLst>
          </p:cNvPr>
          <p:cNvSpPr/>
          <p:nvPr/>
        </p:nvSpPr>
        <p:spPr>
          <a:xfrm>
            <a:off x="8254660" y="374904"/>
            <a:ext cx="3557016" cy="6108192"/>
          </a:xfrm>
          <a:prstGeom prst="rect">
            <a:avLst/>
          </a:prstGeom>
          <a:noFill/>
          <a:ln w="63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77250" y="603504"/>
            <a:ext cx="3144774" cy="1645920"/>
          </a:xfrm>
        </p:spPr>
        <p:txBody>
          <a:bodyPr anchor="b">
            <a:noAutofit/>
          </a:bodyPr>
          <a:lstStyle>
            <a:lvl1pPr algn="l">
              <a:lnSpc>
                <a:spcPct val="100000"/>
              </a:lnSpc>
              <a:defRPr sz="3200" b="0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77250" y="2386584"/>
            <a:ext cx="3144774" cy="3511296"/>
          </a:xfrm>
        </p:spPr>
        <p:txBody>
          <a:bodyPr>
            <a:normAutofit/>
          </a:bodyPr>
          <a:lstStyle>
            <a:lvl1pPr marL="0" indent="0" algn="l">
              <a:lnSpc>
                <a:spcPct val="110000"/>
              </a:lnSpc>
              <a:spcBef>
                <a:spcPts val="800"/>
              </a:spcBef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6782230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1E94681D-2A4C-4A8D-B9B5-31D440D0328D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1">
              <a:lumMod val="75000"/>
              <a:alpha val="60000"/>
            </a:schemeClr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8" name="Rectangle 7"/>
          <p:cNvSpPr/>
          <p:nvPr/>
        </p:nvSpPr>
        <p:spPr>
          <a:xfrm>
            <a:off x="371856" y="374904"/>
            <a:ext cx="11448288" cy="6108192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85000"/>
                <a:lumOff val="15000"/>
              </a:schemeClr>
            </a:solidFill>
            <a:prstDash val="solid"/>
            <a:miter lim="800000"/>
          </a:ln>
          <a:effectLst/>
        </p:spPr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103120"/>
            <a:ext cx="10058400" cy="384962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56794" y="6035040"/>
            <a:ext cx="2893045" cy="3657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F6FA2B21-3FCD-4721-B95C-427943F61125}" type="datetime1">
              <a:rPr lang="en-US" smtClean="0"/>
              <a:t>3/1/2021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66800" y="6035040"/>
            <a:ext cx="5816600" cy="3657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8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87000" y="6035040"/>
            <a:ext cx="838200" cy="3657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11577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  <p:sldLayoutId id="2147483669" r:id="rId3"/>
    <p:sldLayoutId id="2147483670" r:id="rId4"/>
    <p:sldLayoutId id="2147483665" r:id="rId5"/>
    <p:sldLayoutId id="2147483671" r:id="rId6"/>
    <p:sldLayoutId id="2147483672" r:id="rId7"/>
    <p:sldLayoutId id="2147483662" r:id="rId8"/>
    <p:sldLayoutId id="2147483663" r:id="rId9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000" i="0" kern="1200" cap="none" spc="0" baseline="0" dirty="0"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n-ea"/>
          <a:cs typeface="+mn-cs"/>
        </a:defRPr>
      </a:lvl1pPr>
    </p:titleStyle>
    <p:bodyStyle>
      <a:lvl1pPr marL="182880" indent="-182880" algn="l" defTabSz="914400" rtl="0" eaLnBrk="1" latinLnBrk="0" hangingPunct="1">
        <a:lnSpc>
          <a:spcPct val="110000"/>
        </a:lnSpc>
        <a:spcBef>
          <a:spcPts val="900"/>
        </a:spcBef>
        <a:spcAft>
          <a:spcPts val="0"/>
        </a:spcAft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3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2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drWHI-l_Gew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ALmZzLVORas&amp;list=PLnwoPgo24bhmqV8Y76iXnwYw9T9AlxbqJ&amp;index=27&amp;t=0s" TargetMode="External"/><Relationship Id="rId2" Type="http://schemas.openxmlformats.org/officeDocument/2006/relationships/hyperlink" Target="https://www.youtube.com/watch?v=6g3DA6CIyNk&amp;list=PLnwoPgo24bhmqV8Y76iXnwYw9T9AlxbqJ&amp;index=29&amp;t=0s" TargetMode="Externa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3.jpeg"/><Relationship Id="rId4" Type="http://schemas.openxmlformats.org/officeDocument/2006/relationships/hyperlink" Target="https://www.youtube.com/watch?v=WDs7STstjH4&amp;list=PLnwoPgo24bhmqV8Y76iXnwYw9T9AlxbqJ&amp;index=26&amp;t=0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bstract image">
            <a:extLst>
              <a:ext uri="{FF2B5EF4-FFF2-40B4-BE49-F238E27FC236}">
                <a16:creationId xmlns:a16="http://schemas.microsoft.com/office/drawing/2014/main" id="{8045422F-7258-40AC-BD2E-2469AA44892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82" name="Rectangle 81">
            <a:extLst>
              <a:ext uri="{FF2B5EF4-FFF2-40B4-BE49-F238E27FC236}">
                <a16:creationId xmlns:a16="http://schemas.microsoft.com/office/drawing/2014/main" id="{2644B391-9BFE-445C-A9EC-F544BB85FB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695067" y="1808532"/>
            <a:ext cx="5452527" cy="3240936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 cap="sq" cmpd="sng" algn="ctr">
            <a:noFill/>
            <a:prstDash val="solid"/>
            <a:miter lim="800000"/>
          </a:ln>
          <a:effectLst/>
        </p:spPr>
      </p:sp>
      <p:sp>
        <p:nvSpPr>
          <p:cNvPr id="84" name="Rectangle 83">
            <a:extLst>
              <a:ext uri="{FF2B5EF4-FFF2-40B4-BE49-F238E27FC236}">
                <a16:creationId xmlns:a16="http://schemas.microsoft.com/office/drawing/2014/main" id="{80F26E69-87D9-4655-AE7B-280A87AA3C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861010" y="1975104"/>
            <a:ext cx="5120640" cy="2907792"/>
          </a:xfrm>
          <a:prstGeom prst="rect">
            <a:avLst/>
          </a:prstGeom>
          <a:noFill/>
          <a:ln w="6350" cap="sq" cmpd="sng" algn="ctr">
            <a:solidFill>
              <a:schemeClr val="tx1"/>
            </a:solidFill>
            <a:prstDash val="solid"/>
            <a:miter lim="800000"/>
          </a:ln>
          <a:effectLst>
            <a:softEdge rad="0"/>
          </a:effectLst>
        </p:spPr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8C3B467-088C-4F3D-A9A7-105C4E1E20C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033793" y="2355458"/>
            <a:ext cx="4775075" cy="1630907"/>
          </a:xfrm>
        </p:spPr>
        <p:txBody>
          <a:bodyPr>
            <a:normAutofit/>
          </a:bodyPr>
          <a:lstStyle/>
          <a:p>
            <a:r>
              <a:rPr lang="en-US" sz="4400" dirty="0">
                <a:solidFill>
                  <a:schemeClr val="tx1"/>
                </a:solidFill>
              </a:rPr>
              <a:t>PE at home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8722DDC-8EEE-4A06-8DFE-B44871EAA2C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033793" y="3995988"/>
            <a:ext cx="4775075" cy="559656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428075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09946F-DDAF-4B76-9CF9-2011A8D8EC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PE for this half term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E5B566B-AF6E-443A-B8A7-7828E041291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While you are at home it’s important to stay active and achieve 60 minutes of physical movement per day. </a:t>
            </a:r>
          </a:p>
          <a:p>
            <a:endParaRPr lang="en-GB" dirty="0"/>
          </a:p>
          <a:p>
            <a:r>
              <a:rPr lang="en-GB" dirty="0"/>
              <a:t>We are going to be following themed weeks with a range of activities to help inspire movement at home.</a:t>
            </a:r>
          </a:p>
          <a:p>
            <a:endParaRPr lang="en-GB" dirty="0"/>
          </a:p>
          <a:p>
            <a:r>
              <a:rPr lang="en-GB" dirty="0"/>
              <a:t>Today’s </a:t>
            </a:r>
            <a:r>
              <a:rPr lang="en-GB" dirty="0" err="1"/>
              <a:t>GoNoodle</a:t>
            </a:r>
            <a:r>
              <a:rPr lang="en-GB" dirty="0"/>
              <a:t> (Just Dance this time) click here </a:t>
            </a:r>
            <a:r>
              <a:rPr lang="en-GB" dirty="0">
                <a:hlinkClick r:id="rId2"/>
              </a:rPr>
              <a:t>https://www.youtube.com/watch?v=drWHI-l_Gew</a:t>
            </a:r>
            <a:r>
              <a:rPr lang="en-GB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33393947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1F5998-5985-46C8-8C7B-DD75F1A699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</p:spPr>
        <p:txBody>
          <a:bodyPr anchor="ctr">
            <a:normAutofit/>
          </a:bodyPr>
          <a:lstStyle/>
          <a:p>
            <a:r>
              <a:rPr lang="en-GB"/>
              <a:t>This week we are not using themes, instead we are dancing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81E287E-9E28-4583-BEC0-64E26A3666C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66800" y="2103120"/>
            <a:ext cx="5394960" cy="4191148"/>
          </a:xfrm>
        </p:spPr>
        <p:txBody>
          <a:bodyPr>
            <a:normAutofit fontScale="92500" lnSpcReduction="20000"/>
          </a:bodyPr>
          <a:lstStyle/>
          <a:p>
            <a:pPr marL="0" indent="0" fontAlgn="base">
              <a:lnSpc>
                <a:spcPct val="100000"/>
              </a:lnSpc>
              <a:buNone/>
            </a:pPr>
            <a:r>
              <a:rPr lang="en-US" sz="1500" b="0" i="0" dirty="0">
                <a:effectLst/>
              </a:rPr>
              <a:t>We’re being creative to get your heart pumping and mind racing.</a:t>
            </a:r>
            <a:endParaRPr lang="en-US" sz="1500" dirty="0"/>
          </a:p>
          <a:p>
            <a:pPr marL="0" indent="0" fontAlgn="base">
              <a:lnSpc>
                <a:spcPct val="100000"/>
              </a:lnSpc>
              <a:buNone/>
            </a:pPr>
            <a:r>
              <a:rPr lang="en-US" sz="1500" dirty="0"/>
              <a:t>Click the link below to take you to the video page. Make sure you create a space large enough for activity, for the indoor activities a space the size of a large rug is usually enough.</a:t>
            </a:r>
          </a:p>
          <a:p>
            <a:pPr marL="342900" indent="-342900">
              <a:lnSpc>
                <a:spcPct val="100000"/>
              </a:lnSpc>
              <a:buFont typeface="+mj-lt"/>
              <a:buAutoNum type="arabicPeriod"/>
            </a:pPr>
            <a:r>
              <a:rPr lang="en-US" sz="1500" b="0" i="0" dirty="0">
                <a:effectLst/>
                <a:hlinkClick r:id="rId2"/>
              </a:rPr>
              <a:t>https://www.youtube.com/watch?v=6g3DA6CIyNk&amp;list=PLnwoPgo24bhmqV8Y76iXnwYw9T9AlxbqJ&amp;index=29&amp;t=0s</a:t>
            </a:r>
            <a:r>
              <a:rPr lang="en-US" sz="1500" b="0" i="0" dirty="0">
                <a:effectLst/>
              </a:rPr>
              <a:t> Space Adventure</a:t>
            </a:r>
          </a:p>
          <a:p>
            <a:pPr marL="342900" indent="-342900">
              <a:lnSpc>
                <a:spcPct val="100000"/>
              </a:lnSpc>
              <a:buFont typeface="+mj-lt"/>
              <a:buAutoNum type="arabicPeriod"/>
            </a:pPr>
            <a:r>
              <a:rPr lang="en-US" sz="1500" b="0" i="0" dirty="0">
                <a:effectLst/>
                <a:hlinkClick r:id="rId3"/>
              </a:rPr>
              <a:t>https://www.youtube.com/watch?v=ALmZzLVORas&amp;list=PLnwoPgo24bhmqV8Y76iXnwYw9T9AlxbqJ&amp;index=27&amp;t=0s</a:t>
            </a:r>
            <a:r>
              <a:rPr lang="en-US" sz="1500" dirty="0"/>
              <a:t> Move to the Beat</a:t>
            </a:r>
          </a:p>
          <a:p>
            <a:pPr marL="342900" indent="-342900">
              <a:lnSpc>
                <a:spcPct val="100000"/>
              </a:lnSpc>
              <a:buFont typeface="+mj-lt"/>
              <a:buAutoNum type="arabicPeriod"/>
            </a:pPr>
            <a:r>
              <a:rPr lang="en-US" sz="1500" b="0" i="0" dirty="0">
                <a:effectLst/>
                <a:hlinkClick r:id="rId4"/>
              </a:rPr>
              <a:t>https://www.youtube.com/watch?v=WDs7STstjH4&amp;list=PLnwoPgo24bhmqV8Y76iXnwYw9T9AlxbqJ&amp;index=26&amp;t=0s</a:t>
            </a:r>
            <a:r>
              <a:rPr lang="en-US" sz="1500" b="0" i="0" dirty="0">
                <a:effectLst/>
              </a:rPr>
              <a:t>  </a:t>
            </a:r>
            <a:r>
              <a:rPr lang="en-US" sz="1500" dirty="0"/>
              <a:t>Move to the Beat Plus</a:t>
            </a:r>
            <a:endParaRPr lang="en-US" sz="1500" b="0" i="0" dirty="0">
              <a:effectLst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US" sz="1500" b="0" i="0" dirty="0">
                <a:effectLst/>
              </a:rPr>
              <a:t>How to structure your physical week</a:t>
            </a:r>
          </a:p>
          <a:p>
            <a:pPr>
              <a:lnSpc>
                <a:spcPct val="100000"/>
              </a:lnSpc>
            </a:pPr>
            <a:r>
              <a:rPr lang="en-US" sz="1500" dirty="0"/>
              <a:t>You can choose one of the three videos to do each day, or you may wish to do PE at home during on our normal PE days.</a:t>
            </a:r>
          </a:p>
        </p:txBody>
      </p:sp>
      <p:pic>
        <p:nvPicPr>
          <p:cNvPr id="1026" name="Picture 2" descr="Just Dance® 2021 for Nintendo Switch - Nintendo Game Details">
            <a:extLst>
              <a:ext uri="{FF2B5EF4-FFF2-40B4-BE49-F238E27FC236}">
                <a16:creationId xmlns:a16="http://schemas.microsoft.com/office/drawing/2014/main" id="{759E2398-062B-4EC8-A56E-A21DA86748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461760" y="2671877"/>
            <a:ext cx="4663440" cy="2611526"/>
          </a:xfrm>
          <a:prstGeom prst="rect">
            <a:avLst/>
          </a:prstGeom>
          <a:solidFill>
            <a:srgbClr val="FFFFFF"/>
          </a:solidFill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2974634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avonVTI">
  <a:themeElements>
    <a:clrScheme name="FIVE">
      <a:dk1>
        <a:sysClr val="windowText" lastClr="000000"/>
      </a:dk1>
      <a:lt1>
        <a:sysClr val="window" lastClr="FFFFFF"/>
      </a:lt1>
      <a:dk2>
        <a:srgbClr val="505046"/>
      </a:dk2>
      <a:lt2>
        <a:srgbClr val="F5F6F4"/>
      </a:lt2>
      <a:accent1>
        <a:srgbClr val="57903F"/>
      </a:accent1>
      <a:accent2>
        <a:srgbClr val="F03F2B"/>
      </a:accent2>
      <a:accent3>
        <a:srgbClr val="3488A0"/>
      </a:accent3>
      <a:accent4>
        <a:srgbClr val="F8D22F"/>
      </a:accent4>
      <a:accent5>
        <a:srgbClr val="5CC6D6"/>
      </a:accent5>
      <a:accent6>
        <a:srgbClr val="B8D233"/>
      </a:accent6>
      <a:hlink>
        <a:srgbClr val="00B0F0"/>
      </a:hlink>
      <a:folHlink>
        <a:srgbClr val="B2B2B2"/>
      </a:folHlink>
    </a:clrScheme>
    <a:fontScheme name="Century Gothic">
      <a:majorFont>
        <a:latin typeface="Century Gothic" panose="020F03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F03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avo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5000"/>
                <a:lumMod val="105000"/>
              </a:schemeClr>
            </a:gs>
            <a:gs pos="100000">
              <a:schemeClr val="phClr">
                <a:tint val="65000"/>
                <a:satMod val="100000"/>
                <a:lumMod val="10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0000"/>
                <a:lumMod val="100000"/>
              </a:schemeClr>
            </a:gs>
            <a:gs pos="50000">
              <a:schemeClr val="phClr">
                <a:shade val="99000"/>
                <a:satMod val="105000"/>
                <a:lumMod val="100000"/>
              </a:schemeClr>
            </a:gs>
            <a:gs pos="100000">
              <a:schemeClr val="phClr">
                <a:shade val="98000"/>
                <a:satMod val="105000"/>
                <a:lumMod val="10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2700" dir="5400000" algn="ctr" rotWithShape="0">
              <a:srgbClr val="000000">
                <a:alpha val="63000"/>
              </a:srgbClr>
            </a:outerShdw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4200000"/>
            </a:lightRig>
          </a:scene3d>
          <a:sp3d prstMaterial="flat">
            <a:bevelT w="50800" h="6350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hade val="100000"/>
                <a:satMod val="300000"/>
              </a:schemeClr>
            </a:gs>
            <a:gs pos="100000">
              <a:schemeClr val="phClr">
                <a:tint val="100000"/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iginal 5_01_Win32" id="{77344C68-A3F1-476B-8680-97D7F429B46B}" vid="{89780073-58E8-4DFF-BF29-BA99F8052841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B0D3C4205A18B479FB87F37FB7E53F9" ma:contentTypeVersion="2" ma:contentTypeDescription="Create a new document." ma:contentTypeScope="" ma:versionID="ca8b7c7176f621917b523d72d02cde3b">
  <xsd:schema xmlns:xsd="http://www.w3.org/2001/XMLSchema" xmlns:xs="http://www.w3.org/2001/XMLSchema" xmlns:p="http://schemas.microsoft.com/office/2006/metadata/properties" xmlns:ns2="2df13bbd-0ab1-4223-8fbd-1fad427896d3" targetNamespace="http://schemas.microsoft.com/office/2006/metadata/properties" ma:root="true" ma:fieldsID="2c5c2b84ca10e24faa8d980bac28b295" ns2:_="">
    <xsd:import namespace="2df13bbd-0ab1-4223-8fbd-1fad427896d3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df13bbd-0ab1-4223-8fbd-1fad427896d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2B84A4AF-DC67-4F8E-A5FB-374FA1ED297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df13bbd-0ab1-4223-8fbd-1fad427896d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CDB58277-F8DF-46FF-84EC-EF41B835E69F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37651BA-F45C-4845-9AB3-E0A65B39F5E1}">
  <ds:schemaRefs>
    <ds:schemaRef ds:uri="http://purl.org/dc/elements/1.1/"/>
    <ds:schemaRef ds:uri="http://schemas.microsoft.com/office/2006/metadata/properties"/>
    <ds:schemaRef ds:uri="http://purl.org/dc/dcmitype/"/>
    <ds:schemaRef ds:uri="http://purl.org/dc/terms/"/>
    <ds:schemaRef ds:uri="http://www.w3.org/XML/1998/namespac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2df13bbd-0ab1-4223-8fbd-1fad427896d3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{DE109E92-1C2C-4A62-8CE0-0C6DEC65F622}tf78438558_win32</Template>
  <TotalTime>4660</TotalTime>
  <Words>257</Words>
  <Application>Microsoft Office PowerPoint</Application>
  <PresentationFormat>Widescreen</PresentationFormat>
  <Paragraphs>15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Century Gothic</vt:lpstr>
      <vt:lpstr>Garamond</vt:lpstr>
      <vt:lpstr>SavonVTI</vt:lpstr>
      <vt:lpstr>PE at home</vt:lpstr>
      <vt:lpstr>PE for this half term</vt:lpstr>
      <vt:lpstr>This week we are not using themes, instead we are dancing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 at home</dc:title>
  <dc:creator>Conor McKeown</dc:creator>
  <cp:lastModifiedBy>Conor McKeown</cp:lastModifiedBy>
  <cp:revision>8</cp:revision>
  <dcterms:created xsi:type="dcterms:W3CDTF">2021-01-14T06:57:35Z</dcterms:created>
  <dcterms:modified xsi:type="dcterms:W3CDTF">2021-03-01T09:10:10Z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0x0101007B0D3C4205A18B479FB87F37FB7E53F9</vt:lpwstr>
  </property>
</Properties>
</file>