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48" r:id="rId5"/>
  </p:sldMasterIdLst>
  <p:notesMasterIdLst>
    <p:notesMasterId r:id="rId32"/>
  </p:notesMasterIdLst>
  <p:sldIdLst>
    <p:sldId id="256" r:id="rId6"/>
    <p:sldId id="273" r:id="rId7"/>
    <p:sldId id="271" r:id="rId8"/>
    <p:sldId id="272" r:id="rId9"/>
    <p:sldId id="281" r:id="rId10"/>
    <p:sldId id="289" r:id="rId11"/>
    <p:sldId id="290" r:id="rId12"/>
    <p:sldId id="269" r:id="rId13"/>
    <p:sldId id="268" r:id="rId14"/>
    <p:sldId id="278" r:id="rId15"/>
    <p:sldId id="267" r:id="rId16"/>
    <p:sldId id="284" r:id="rId17"/>
    <p:sldId id="265" r:id="rId18"/>
    <p:sldId id="263" r:id="rId19"/>
    <p:sldId id="280" r:id="rId20"/>
    <p:sldId id="285" r:id="rId21"/>
    <p:sldId id="286" r:id="rId22"/>
    <p:sldId id="261" r:id="rId23"/>
    <p:sldId id="279" r:id="rId24"/>
    <p:sldId id="262" r:id="rId25"/>
    <p:sldId id="274" r:id="rId26"/>
    <p:sldId id="275" r:id="rId27"/>
    <p:sldId id="258" r:id="rId28"/>
    <p:sldId id="287" r:id="rId29"/>
    <p:sldId id="259" r:id="rId30"/>
    <p:sldId id="25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31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D82EB2-4418-4E9B-1A3F-5B9CC8149EF3}" v="3" dt="2025-09-29T13:37:09.8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90C5F8-61D5-4CCC-A45E-21138DD83AB6}"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FC121972-3C94-49CA-99C4-B95EEDA27B21}">
      <dgm:prSet/>
      <dgm:spPr/>
      <dgm:t>
        <a:bodyPr/>
        <a:lstStyle/>
        <a:p>
          <a:r>
            <a:rPr lang="en-US"/>
            <a:t>At Bramhope we recognise that positive social, emotional and mental health is fundamental to the healthy development and educational achievement of children. </a:t>
          </a:r>
        </a:p>
      </dgm:t>
    </dgm:pt>
    <dgm:pt modelId="{059BD589-5A86-4730-B44A-011812BD3293}" type="parTrans" cxnId="{102E775B-500D-4086-B20C-98F3FB973A3A}">
      <dgm:prSet/>
      <dgm:spPr/>
      <dgm:t>
        <a:bodyPr/>
        <a:lstStyle/>
        <a:p>
          <a:endParaRPr lang="en-US"/>
        </a:p>
      </dgm:t>
    </dgm:pt>
    <dgm:pt modelId="{C3A34C2B-0F14-41DF-8F71-830E09344CB8}" type="sibTrans" cxnId="{102E775B-500D-4086-B20C-98F3FB973A3A}">
      <dgm:prSet/>
      <dgm:spPr/>
      <dgm:t>
        <a:bodyPr/>
        <a:lstStyle/>
        <a:p>
          <a:endParaRPr lang="en-US"/>
        </a:p>
      </dgm:t>
    </dgm:pt>
    <dgm:pt modelId="{C9D94F33-A824-4482-9F15-EBEAE9EFDC9B}">
      <dgm:prSet/>
      <dgm:spPr/>
      <dgm:t>
        <a:bodyPr/>
        <a:lstStyle/>
        <a:p>
          <a:r>
            <a:rPr lang="en-US"/>
            <a:t>We work closely with other adults and external agencies to identify and break down barriers to learning, helping children to stay motivated and "Be Their Best".</a:t>
          </a:r>
        </a:p>
      </dgm:t>
    </dgm:pt>
    <dgm:pt modelId="{1473BABC-3BC7-4EEE-8391-A789BDE83E6A}" type="parTrans" cxnId="{0559D345-2EF1-4265-A1D4-A82AC6274DAE}">
      <dgm:prSet/>
      <dgm:spPr/>
      <dgm:t>
        <a:bodyPr/>
        <a:lstStyle/>
        <a:p>
          <a:endParaRPr lang="en-US"/>
        </a:p>
      </dgm:t>
    </dgm:pt>
    <dgm:pt modelId="{E3D49E46-FDAB-4203-8ECF-9E5D81895156}" type="sibTrans" cxnId="{0559D345-2EF1-4265-A1D4-A82AC6274DAE}">
      <dgm:prSet/>
      <dgm:spPr/>
      <dgm:t>
        <a:bodyPr/>
        <a:lstStyle/>
        <a:p>
          <a:endParaRPr lang="en-US"/>
        </a:p>
      </dgm:t>
    </dgm:pt>
    <dgm:pt modelId="{480C7B62-9CCE-4F79-A734-5DBBEB1D86F0}" type="pres">
      <dgm:prSet presAssocID="{EC90C5F8-61D5-4CCC-A45E-21138DD83AB6}" presName="vert0" presStyleCnt="0">
        <dgm:presLayoutVars>
          <dgm:dir/>
          <dgm:animOne val="branch"/>
          <dgm:animLvl val="lvl"/>
        </dgm:presLayoutVars>
      </dgm:prSet>
      <dgm:spPr/>
    </dgm:pt>
    <dgm:pt modelId="{74EB9A6C-D776-42C1-8A23-4273AB3AF7D5}" type="pres">
      <dgm:prSet presAssocID="{FC121972-3C94-49CA-99C4-B95EEDA27B21}" presName="thickLine" presStyleLbl="alignNode1" presStyleIdx="0" presStyleCnt="2"/>
      <dgm:spPr/>
    </dgm:pt>
    <dgm:pt modelId="{9FEF0722-ADD1-4843-9303-CE81710474BA}" type="pres">
      <dgm:prSet presAssocID="{FC121972-3C94-49CA-99C4-B95EEDA27B21}" presName="horz1" presStyleCnt="0"/>
      <dgm:spPr/>
    </dgm:pt>
    <dgm:pt modelId="{AE363AC2-55F0-4F5D-A1D4-199820AF143C}" type="pres">
      <dgm:prSet presAssocID="{FC121972-3C94-49CA-99C4-B95EEDA27B21}" presName="tx1" presStyleLbl="revTx" presStyleIdx="0" presStyleCnt="2"/>
      <dgm:spPr/>
    </dgm:pt>
    <dgm:pt modelId="{AE566A21-2EF2-431E-A419-358A3B099A17}" type="pres">
      <dgm:prSet presAssocID="{FC121972-3C94-49CA-99C4-B95EEDA27B21}" presName="vert1" presStyleCnt="0"/>
      <dgm:spPr/>
    </dgm:pt>
    <dgm:pt modelId="{4D810DDF-E4BC-4AB9-8B41-79B1EB51CF88}" type="pres">
      <dgm:prSet presAssocID="{C9D94F33-A824-4482-9F15-EBEAE9EFDC9B}" presName="thickLine" presStyleLbl="alignNode1" presStyleIdx="1" presStyleCnt="2"/>
      <dgm:spPr/>
    </dgm:pt>
    <dgm:pt modelId="{0F199F1F-65E4-4902-A83E-E8A782381549}" type="pres">
      <dgm:prSet presAssocID="{C9D94F33-A824-4482-9F15-EBEAE9EFDC9B}" presName="horz1" presStyleCnt="0"/>
      <dgm:spPr/>
    </dgm:pt>
    <dgm:pt modelId="{1E8C9EED-FE41-40B7-893B-0C4D23EAA3C9}" type="pres">
      <dgm:prSet presAssocID="{C9D94F33-A824-4482-9F15-EBEAE9EFDC9B}" presName="tx1" presStyleLbl="revTx" presStyleIdx="1" presStyleCnt="2"/>
      <dgm:spPr/>
    </dgm:pt>
    <dgm:pt modelId="{F0309921-1065-4DAB-B9DB-883B6879D2FB}" type="pres">
      <dgm:prSet presAssocID="{C9D94F33-A824-4482-9F15-EBEAE9EFDC9B}" presName="vert1" presStyleCnt="0"/>
      <dgm:spPr/>
    </dgm:pt>
  </dgm:ptLst>
  <dgm:cxnLst>
    <dgm:cxn modelId="{102E775B-500D-4086-B20C-98F3FB973A3A}" srcId="{EC90C5F8-61D5-4CCC-A45E-21138DD83AB6}" destId="{FC121972-3C94-49CA-99C4-B95EEDA27B21}" srcOrd="0" destOrd="0" parTransId="{059BD589-5A86-4730-B44A-011812BD3293}" sibTransId="{C3A34C2B-0F14-41DF-8F71-830E09344CB8}"/>
    <dgm:cxn modelId="{0559D345-2EF1-4265-A1D4-A82AC6274DAE}" srcId="{EC90C5F8-61D5-4CCC-A45E-21138DD83AB6}" destId="{C9D94F33-A824-4482-9F15-EBEAE9EFDC9B}" srcOrd="1" destOrd="0" parTransId="{1473BABC-3BC7-4EEE-8391-A789BDE83E6A}" sibTransId="{E3D49E46-FDAB-4203-8ECF-9E5D81895156}"/>
    <dgm:cxn modelId="{036CCA67-562D-49C9-85E0-4122E98B23A3}" type="presOf" srcId="{EC90C5F8-61D5-4CCC-A45E-21138DD83AB6}" destId="{480C7B62-9CCE-4F79-A734-5DBBEB1D86F0}" srcOrd="0" destOrd="0" presId="urn:microsoft.com/office/officeart/2008/layout/LinedList"/>
    <dgm:cxn modelId="{B79D69C2-C6F6-4F7C-9A67-23BC6393F58B}" type="presOf" srcId="{FC121972-3C94-49CA-99C4-B95EEDA27B21}" destId="{AE363AC2-55F0-4F5D-A1D4-199820AF143C}" srcOrd="0" destOrd="0" presId="urn:microsoft.com/office/officeart/2008/layout/LinedList"/>
    <dgm:cxn modelId="{FFE962F3-406C-413C-A61D-381ECA54B4AA}" type="presOf" srcId="{C9D94F33-A824-4482-9F15-EBEAE9EFDC9B}" destId="{1E8C9EED-FE41-40B7-893B-0C4D23EAA3C9}" srcOrd="0" destOrd="0" presId="urn:microsoft.com/office/officeart/2008/layout/LinedList"/>
    <dgm:cxn modelId="{E1B926B0-1A8F-4650-85E0-935C1F3F0ADB}" type="presParOf" srcId="{480C7B62-9CCE-4F79-A734-5DBBEB1D86F0}" destId="{74EB9A6C-D776-42C1-8A23-4273AB3AF7D5}" srcOrd="0" destOrd="0" presId="urn:microsoft.com/office/officeart/2008/layout/LinedList"/>
    <dgm:cxn modelId="{C697A777-70EF-49D5-BCFF-2F2B40E80C52}" type="presParOf" srcId="{480C7B62-9CCE-4F79-A734-5DBBEB1D86F0}" destId="{9FEF0722-ADD1-4843-9303-CE81710474BA}" srcOrd="1" destOrd="0" presId="urn:microsoft.com/office/officeart/2008/layout/LinedList"/>
    <dgm:cxn modelId="{61C1B81A-ACC8-4E9F-9747-D36D5EE77E32}" type="presParOf" srcId="{9FEF0722-ADD1-4843-9303-CE81710474BA}" destId="{AE363AC2-55F0-4F5D-A1D4-199820AF143C}" srcOrd="0" destOrd="0" presId="urn:microsoft.com/office/officeart/2008/layout/LinedList"/>
    <dgm:cxn modelId="{CBB312FE-C152-47BE-9B83-FCA1978A0368}" type="presParOf" srcId="{9FEF0722-ADD1-4843-9303-CE81710474BA}" destId="{AE566A21-2EF2-431E-A419-358A3B099A17}" srcOrd="1" destOrd="0" presId="urn:microsoft.com/office/officeart/2008/layout/LinedList"/>
    <dgm:cxn modelId="{15C1A65B-0EDC-4ACF-8052-98DB33C53F92}" type="presParOf" srcId="{480C7B62-9CCE-4F79-A734-5DBBEB1D86F0}" destId="{4D810DDF-E4BC-4AB9-8B41-79B1EB51CF88}" srcOrd="2" destOrd="0" presId="urn:microsoft.com/office/officeart/2008/layout/LinedList"/>
    <dgm:cxn modelId="{9901A06F-4481-4EF2-9815-4332532EB2E7}" type="presParOf" srcId="{480C7B62-9CCE-4F79-A734-5DBBEB1D86F0}" destId="{0F199F1F-65E4-4902-A83E-E8A782381549}" srcOrd="3" destOrd="0" presId="urn:microsoft.com/office/officeart/2008/layout/LinedList"/>
    <dgm:cxn modelId="{F9F41257-8BDC-4E33-92BC-17D6CA44BADD}" type="presParOf" srcId="{0F199F1F-65E4-4902-A83E-E8A782381549}" destId="{1E8C9EED-FE41-40B7-893B-0C4D23EAA3C9}" srcOrd="0" destOrd="0" presId="urn:microsoft.com/office/officeart/2008/layout/LinedList"/>
    <dgm:cxn modelId="{884B1F03-A8E6-43BB-863E-3BDC8ABB6A62}" type="presParOf" srcId="{0F199F1F-65E4-4902-A83E-E8A782381549}" destId="{F0309921-1065-4DAB-B9DB-883B6879D2F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007C84-CB36-413B-97A6-5EB2F5D6829A}" type="doc">
      <dgm:prSet loTypeId="urn:microsoft.com/office/officeart/2008/layout/LinedList" loCatId="list" qsTypeId="urn:microsoft.com/office/officeart/2005/8/quickstyle/simple2" qsCatId="simple" csTypeId="urn:microsoft.com/office/officeart/2005/8/colors/accent6_2" csCatId="accent6"/>
      <dgm:spPr/>
      <dgm:t>
        <a:bodyPr/>
        <a:lstStyle/>
        <a:p>
          <a:endParaRPr lang="en-US"/>
        </a:p>
      </dgm:t>
    </dgm:pt>
    <dgm:pt modelId="{D5AFD3B1-FAC5-455E-8E71-7330D1C18674}">
      <dgm:prSet/>
      <dgm:spPr/>
      <dgm:t>
        <a:bodyPr/>
        <a:lstStyle/>
        <a:p>
          <a:pPr rtl="0"/>
          <a:r>
            <a:rPr lang="en-GB" dirty="0">
              <a:latin typeface="Calibri Light" panose="020F0302020204030204"/>
            </a:rPr>
            <a:t>Y56 </a:t>
          </a:r>
          <a:r>
            <a:rPr lang="en-GB" dirty="0"/>
            <a:t>play together at morning break </a:t>
          </a:r>
          <a:r>
            <a:rPr lang="en-GB" dirty="0">
              <a:latin typeface="Calibri Light" panose="020F0302020204030204"/>
            </a:rPr>
            <a:t>and as a Key Stage 2 on</a:t>
          </a:r>
          <a:r>
            <a:rPr lang="en-GB" dirty="0"/>
            <a:t> both front playgrounds. It is an opportunity to play with friends who are not in their class. Play equipment is available such as bats, balls and skipping ropes. </a:t>
          </a:r>
          <a:endParaRPr lang="en-US" dirty="0"/>
        </a:p>
      </dgm:t>
    </dgm:pt>
    <dgm:pt modelId="{9CF2C513-6D94-4E5D-A6B4-94C703FF05E7}" type="parTrans" cxnId="{0A162151-D2EA-43CF-8DAB-47DCDA1A5946}">
      <dgm:prSet/>
      <dgm:spPr/>
      <dgm:t>
        <a:bodyPr/>
        <a:lstStyle/>
        <a:p>
          <a:endParaRPr lang="en-US"/>
        </a:p>
      </dgm:t>
    </dgm:pt>
    <dgm:pt modelId="{13AB755F-0076-4396-82F6-823D3FBDE78B}" type="sibTrans" cxnId="{0A162151-D2EA-43CF-8DAB-47DCDA1A5946}">
      <dgm:prSet/>
      <dgm:spPr/>
      <dgm:t>
        <a:bodyPr/>
        <a:lstStyle/>
        <a:p>
          <a:endParaRPr lang="en-US"/>
        </a:p>
      </dgm:t>
    </dgm:pt>
    <dgm:pt modelId="{675F7998-1F48-459F-917A-6C4B75F7ABA6}" type="pres">
      <dgm:prSet presAssocID="{F7007C84-CB36-413B-97A6-5EB2F5D6829A}" presName="vert0" presStyleCnt="0">
        <dgm:presLayoutVars>
          <dgm:dir/>
          <dgm:animOne val="branch"/>
          <dgm:animLvl val="lvl"/>
        </dgm:presLayoutVars>
      </dgm:prSet>
      <dgm:spPr/>
    </dgm:pt>
    <dgm:pt modelId="{513D4E29-A59E-4015-A611-830AAD9E5D44}" type="pres">
      <dgm:prSet presAssocID="{D5AFD3B1-FAC5-455E-8E71-7330D1C18674}" presName="thickLine" presStyleLbl="alignNode1" presStyleIdx="0" presStyleCnt="1"/>
      <dgm:spPr/>
    </dgm:pt>
    <dgm:pt modelId="{3DF91800-AB40-4EB3-BE3C-01DCE56F3F5E}" type="pres">
      <dgm:prSet presAssocID="{D5AFD3B1-FAC5-455E-8E71-7330D1C18674}" presName="horz1" presStyleCnt="0"/>
      <dgm:spPr/>
    </dgm:pt>
    <dgm:pt modelId="{8D96D42E-9D31-4E89-8597-B1544033646F}" type="pres">
      <dgm:prSet presAssocID="{D5AFD3B1-FAC5-455E-8E71-7330D1C18674}" presName="tx1" presStyleLbl="revTx" presStyleIdx="0" presStyleCnt="1"/>
      <dgm:spPr/>
    </dgm:pt>
    <dgm:pt modelId="{DE5BEA12-22FE-4CAB-8363-4708E7347538}" type="pres">
      <dgm:prSet presAssocID="{D5AFD3B1-FAC5-455E-8E71-7330D1C18674}" presName="vert1" presStyleCnt="0"/>
      <dgm:spPr/>
    </dgm:pt>
  </dgm:ptLst>
  <dgm:cxnLst>
    <dgm:cxn modelId="{0A162151-D2EA-43CF-8DAB-47DCDA1A5946}" srcId="{F7007C84-CB36-413B-97A6-5EB2F5D6829A}" destId="{D5AFD3B1-FAC5-455E-8E71-7330D1C18674}" srcOrd="0" destOrd="0" parTransId="{9CF2C513-6D94-4E5D-A6B4-94C703FF05E7}" sibTransId="{13AB755F-0076-4396-82F6-823D3FBDE78B}"/>
    <dgm:cxn modelId="{F8D2E887-54A3-42A1-8787-C4FCDE8557D6}" type="presOf" srcId="{F7007C84-CB36-413B-97A6-5EB2F5D6829A}" destId="{675F7998-1F48-459F-917A-6C4B75F7ABA6}" srcOrd="0" destOrd="0" presId="urn:microsoft.com/office/officeart/2008/layout/LinedList"/>
    <dgm:cxn modelId="{591A8FC8-3203-467F-9FBF-DA19FA6D7C3A}" type="presOf" srcId="{D5AFD3B1-FAC5-455E-8E71-7330D1C18674}" destId="{8D96D42E-9D31-4E89-8597-B1544033646F}" srcOrd="0" destOrd="0" presId="urn:microsoft.com/office/officeart/2008/layout/LinedList"/>
    <dgm:cxn modelId="{10A1EA92-1C1E-4DE1-8E6A-358C7B181DC3}" type="presParOf" srcId="{675F7998-1F48-459F-917A-6C4B75F7ABA6}" destId="{513D4E29-A59E-4015-A611-830AAD9E5D44}" srcOrd="0" destOrd="0" presId="urn:microsoft.com/office/officeart/2008/layout/LinedList"/>
    <dgm:cxn modelId="{8099F4AB-F119-4025-B58F-1A86C6C7880D}" type="presParOf" srcId="{675F7998-1F48-459F-917A-6C4B75F7ABA6}" destId="{3DF91800-AB40-4EB3-BE3C-01DCE56F3F5E}" srcOrd="1" destOrd="0" presId="urn:microsoft.com/office/officeart/2008/layout/LinedList"/>
    <dgm:cxn modelId="{A3030600-80F0-4914-9E6B-C4AC05A30EE7}" type="presParOf" srcId="{3DF91800-AB40-4EB3-BE3C-01DCE56F3F5E}" destId="{8D96D42E-9D31-4E89-8597-B1544033646F}" srcOrd="0" destOrd="0" presId="urn:microsoft.com/office/officeart/2008/layout/LinedList"/>
    <dgm:cxn modelId="{533078E3-A169-4C9F-9F56-4F8D5AA033E5}" type="presParOf" srcId="{3DF91800-AB40-4EB3-BE3C-01DCE56F3F5E}" destId="{DE5BEA12-22FE-4CAB-8363-4708E7347538}"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EB9A6C-D776-42C1-8A23-4273AB3AF7D5}">
      <dsp:nvSpPr>
        <dsp:cNvPr id="0" name=""/>
        <dsp:cNvSpPr/>
      </dsp:nvSpPr>
      <dsp:spPr>
        <a:xfrm>
          <a:off x="0" y="0"/>
          <a:ext cx="530420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363AC2-55F0-4F5D-A1D4-199820AF143C}">
      <dsp:nvSpPr>
        <dsp:cNvPr id="0" name=""/>
        <dsp:cNvSpPr/>
      </dsp:nvSpPr>
      <dsp:spPr>
        <a:xfrm>
          <a:off x="0" y="0"/>
          <a:ext cx="5304204" cy="22439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At Bramhope we recognise that positive social, emotional and mental health is fundamental to the healthy development and educational achievement of children. </a:t>
          </a:r>
        </a:p>
      </dsp:txBody>
      <dsp:txXfrm>
        <a:off x="0" y="0"/>
        <a:ext cx="5304204" cy="2243994"/>
      </dsp:txXfrm>
    </dsp:sp>
    <dsp:sp modelId="{4D810DDF-E4BC-4AB9-8B41-79B1EB51CF88}">
      <dsp:nvSpPr>
        <dsp:cNvPr id="0" name=""/>
        <dsp:cNvSpPr/>
      </dsp:nvSpPr>
      <dsp:spPr>
        <a:xfrm>
          <a:off x="0" y="2243994"/>
          <a:ext cx="530420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8C9EED-FE41-40B7-893B-0C4D23EAA3C9}">
      <dsp:nvSpPr>
        <dsp:cNvPr id="0" name=""/>
        <dsp:cNvSpPr/>
      </dsp:nvSpPr>
      <dsp:spPr>
        <a:xfrm>
          <a:off x="0" y="2243994"/>
          <a:ext cx="5304204" cy="22439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We work closely with other adults and external agencies to identify and break down barriers to learning, helping children to stay motivated and "Be Their Best".</a:t>
          </a:r>
        </a:p>
      </dsp:txBody>
      <dsp:txXfrm>
        <a:off x="0" y="2243994"/>
        <a:ext cx="5304204" cy="22439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D4E29-A59E-4015-A611-830AAD9E5D44}">
      <dsp:nvSpPr>
        <dsp:cNvPr id="0" name=""/>
        <dsp:cNvSpPr/>
      </dsp:nvSpPr>
      <dsp:spPr>
        <a:xfrm>
          <a:off x="0" y="0"/>
          <a:ext cx="6905159"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D96D42E-9D31-4E89-8597-B1544033646F}">
      <dsp:nvSpPr>
        <dsp:cNvPr id="0" name=""/>
        <dsp:cNvSpPr/>
      </dsp:nvSpPr>
      <dsp:spPr>
        <a:xfrm>
          <a:off x="0" y="0"/>
          <a:ext cx="6905159" cy="34944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rtl="0">
            <a:lnSpc>
              <a:spcPct val="90000"/>
            </a:lnSpc>
            <a:spcBef>
              <a:spcPct val="0"/>
            </a:spcBef>
            <a:spcAft>
              <a:spcPct val="35000"/>
            </a:spcAft>
            <a:buNone/>
          </a:pPr>
          <a:r>
            <a:rPr lang="en-GB" sz="3300" kern="1200" dirty="0">
              <a:latin typeface="Calibri Light" panose="020F0302020204030204"/>
            </a:rPr>
            <a:t>Y56 </a:t>
          </a:r>
          <a:r>
            <a:rPr lang="en-GB" sz="3300" kern="1200" dirty="0"/>
            <a:t>play together at morning break </a:t>
          </a:r>
          <a:r>
            <a:rPr lang="en-GB" sz="3300" kern="1200" dirty="0">
              <a:latin typeface="Calibri Light" panose="020F0302020204030204"/>
            </a:rPr>
            <a:t>and as a Key Stage 2 on</a:t>
          </a:r>
          <a:r>
            <a:rPr lang="en-GB" sz="3300" kern="1200" dirty="0"/>
            <a:t> both front playgrounds. It is an opportunity to play with friends who are not in their class. Play equipment is available such as bats, balls and skipping ropes. </a:t>
          </a:r>
          <a:endParaRPr lang="en-US" sz="3300" kern="1200" dirty="0"/>
        </a:p>
      </dsp:txBody>
      <dsp:txXfrm>
        <a:off x="0" y="0"/>
        <a:ext cx="6905159" cy="349444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309662-C57D-4D44-96CF-CD519AB3AB65}" type="datetimeFigureOut">
              <a:rPr lang="en-US"/>
              <a:t>9/30/2025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FDE425-C4C4-4821-899A-4A08A888E63F}" type="slidenum">
              <a:rPr lang="en-US"/>
              <a:t>‹#›</a:t>
            </a:fld>
            <a:endParaRPr lang="en-US"/>
          </a:p>
        </p:txBody>
      </p:sp>
    </p:spTree>
    <p:extLst>
      <p:ext uri="{BB962C8B-B14F-4D97-AF65-F5344CB8AC3E}">
        <p14:creationId xmlns:p14="http://schemas.microsoft.com/office/powerpoint/2010/main" val="6011609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8" name="Google Shape;16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98915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99098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02628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29651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9/30/2025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81526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9/30/2025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487977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9/30/2025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31113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36296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72845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19685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12439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7"/>
          <p:cNvSpPr txBox="1">
            <a:spLocks noGrp="1"/>
          </p:cNvSpPr>
          <p:nvPr>
            <p:ph type="ctrTitle"/>
          </p:nvPr>
        </p:nvSpPr>
        <p:spPr>
          <a:xfrm>
            <a:off x="914400" y="2130426"/>
            <a:ext cx="10363200" cy="14700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7"/>
          <p:cNvSpPr txBox="1">
            <a:spLocks noGrp="1"/>
          </p:cNvSpPr>
          <p:nvPr>
            <p:ph type="subTitle" idx="1"/>
          </p:nvPr>
        </p:nvSpPr>
        <p:spPr>
          <a:xfrm>
            <a:off x="1828800" y="3886200"/>
            <a:ext cx="8534400" cy="175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4" name="Google Shape;14;p17"/>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7"/>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7"/>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pic>
        <p:nvPicPr>
          <p:cNvPr id="17" name="Google Shape;17;p17"/>
          <p:cNvPicPr preferRelativeResize="0"/>
          <p:nvPr/>
        </p:nvPicPr>
        <p:blipFill rotWithShape="1">
          <a:blip r:embed="rId2">
            <a:alphaModFix/>
          </a:blip>
          <a:srcRect/>
          <a:stretch/>
        </p:blipFill>
        <p:spPr>
          <a:xfrm>
            <a:off x="282904" y="152400"/>
            <a:ext cx="2649083" cy="1825624"/>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8"/>
        <p:cNvGrpSpPr/>
        <p:nvPr/>
      </p:nvGrpSpPr>
      <p:grpSpPr>
        <a:xfrm>
          <a:off x="0" y="0"/>
          <a:ext cx="0" cy="0"/>
          <a:chOff x="0" y="0"/>
          <a:chExt cx="0" cy="0"/>
        </a:xfrm>
      </p:grpSpPr>
      <p:sp>
        <p:nvSpPr>
          <p:cNvPr id="19" name="Google Shape;19;p18"/>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8"/>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1" name="Google Shape;21;p18"/>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8"/>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8"/>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pic>
        <p:nvPicPr>
          <p:cNvPr id="24" name="Google Shape;24;p18"/>
          <p:cNvPicPr preferRelativeResize="0"/>
          <p:nvPr/>
        </p:nvPicPr>
        <p:blipFill rotWithShape="1">
          <a:blip r:embed="rId2">
            <a:alphaModFix/>
          </a:blip>
          <a:srcRect/>
          <a:stretch/>
        </p:blipFill>
        <p:spPr>
          <a:xfrm>
            <a:off x="1" y="1"/>
            <a:ext cx="2270532" cy="1564751"/>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5"/>
        <p:cNvGrpSpPr/>
        <p:nvPr/>
      </p:nvGrpSpPr>
      <p:grpSpPr>
        <a:xfrm>
          <a:off x="0" y="0"/>
          <a:ext cx="0" cy="0"/>
          <a:chOff x="0" y="0"/>
          <a:chExt cx="0" cy="0"/>
        </a:xfrm>
      </p:grpSpPr>
      <p:sp>
        <p:nvSpPr>
          <p:cNvPr id="26" name="Google Shape;26;p19"/>
          <p:cNvSpPr txBox="1">
            <a:spLocks noGrp="1"/>
          </p:cNvSpPr>
          <p:nvPr>
            <p:ph type="title"/>
          </p:nvPr>
        </p:nvSpPr>
        <p:spPr>
          <a:xfrm>
            <a:off x="963084" y="4406901"/>
            <a:ext cx="103632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9"/>
          <p:cNvSpPr txBox="1">
            <a:spLocks noGrp="1"/>
          </p:cNvSpPr>
          <p:nvPr>
            <p:ph type="body" idx="1"/>
          </p:nvPr>
        </p:nvSpPr>
        <p:spPr>
          <a:xfrm>
            <a:off x="963084" y="2906713"/>
            <a:ext cx="103632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28" name="Google Shape;28;p19"/>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9"/>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9"/>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pic>
        <p:nvPicPr>
          <p:cNvPr id="31" name="Google Shape;31;p19" descr="BPSLogo"/>
          <p:cNvPicPr preferRelativeResize="0"/>
          <p:nvPr/>
        </p:nvPicPr>
        <p:blipFill rotWithShape="1">
          <a:blip r:embed="rId2">
            <a:alphaModFix/>
          </a:blip>
          <a:srcRect/>
          <a:stretch/>
        </p:blipFill>
        <p:spPr>
          <a:xfrm>
            <a:off x="431371" y="404665"/>
            <a:ext cx="2658533" cy="746125"/>
          </a:xfrm>
          <a:prstGeom prst="rect">
            <a:avLst/>
          </a:prstGeom>
          <a:solidFill>
            <a:srgbClr val="7F7F7F"/>
          </a:solidFill>
          <a:ln w="12700" cap="flat" cmpd="sng">
            <a:solidFill>
              <a:srgbClr val="0C0C0C"/>
            </a:solidFill>
            <a:prstDash val="solid"/>
            <a:miter lim="800000"/>
            <a:headEnd type="none" w="sm" len="sm"/>
            <a:tailEnd type="none" w="sm" len="sm"/>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20"/>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20"/>
          <p:cNvSpPr txBox="1">
            <a:spLocks noGrp="1"/>
          </p:cNvSpPr>
          <p:nvPr>
            <p:ph type="body" idx="1"/>
          </p:nvPr>
        </p:nvSpPr>
        <p:spPr>
          <a:xfrm>
            <a:off x="609600" y="1600201"/>
            <a:ext cx="53848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5" name="Google Shape;35;p20"/>
          <p:cNvSpPr txBox="1">
            <a:spLocks noGrp="1"/>
          </p:cNvSpPr>
          <p:nvPr>
            <p:ph type="body" idx="2"/>
          </p:nvPr>
        </p:nvSpPr>
        <p:spPr>
          <a:xfrm>
            <a:off x="6197600" y="1600201"/>
            <a:ext cx="53848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6" name="Google Shape;36;p20"/>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20"/>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0"/>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9"/>
        <p:cNvGrpSpPr/>
        <p:nvPr/>
      </p:nvGrpSpPr>
      <p:grpSpPr>
        <a:xfrm>
          <a:off x="0" y="0"/>
          <a:ext cx="0" cy="0"/>
          <a:chOff x="0" y="0"/>
          <a:chExt cx="0" cy="0"/>
        </a:xfrm>
      </p:grpSpPr>
      <p:sp>
        <p:nvSpPr>
          <p:cNvPr id="40" name="Google Shape;40;p21"/>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1"/>
          <p:cNvSpPr txBox="1">
            <a:spLocks noGrp="1"/>
          </p:cNvSpPr>
          <p:nvPr>
            <p:ph type="body" idx="1"/>
          </p:nvPr>
        </p:nvSpPr>
        <p:spPr>
          <a:xfrm>
            <a:off x="609600" y="1535113"/>
            <a:ext cx="5386917"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2" name="Google Shape;42;p21"/>
          <p:cNvSpPr txBox="1">
            <a:spLocks noGrp="1"/>
          </p:cNvSpPr>
          <p:nvPr>
            <p:ph type="body" idx="2"/>
          </p:nvPr>
        </p:nvSpPr>
        <p:spPr>
          <a:xfrm>
            <a:off x="609600" y="2174875"/>
            <a:ext cx="5386917"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3" name="Google Shape;43;p21"/>
          <p:cNvSpPr txBox="1">
            <a:spLocks noGrp="1"/>
          </p:cNvSpPr>
          <p:nvPr>
            <p:ph type="body" idx="3"/>
          </p:nvPr>
        </p:nvSpPr>
        <p:spPr>
          <a:xfrm>
            <a:off x="6193368" y="1535113"/>
            <a:ext cx="5389033"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4" name="Google Shape;44;p21"/>
          <p:cNvSpPr txBox="1">
            <a:spLocks noGrp="1"/>
          </p:cNvSpPr>
          <p:nvPr>
            <p:ph type="body" idx="4"/>
          </p:nvPr>
        </p:nvSpPr>
        <p:spPr>
          <a:xfrm>
            <a:off x="6193368" y="2174875"/>
            <a:ext cx="5389033"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5" name="Google Shape;45;p21"/>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21"/>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1"/>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8"/>
        <p:cNvGrpSpPr/>
        <p:nvPr/>
      </p:nvGrpSpPr>
      <p:grpSpPr>
        <a:xfrm>
          <a:off x="0" y="0"/>
          <a:ext cx="0" cy="0"/>
          <a:chOff x="0" y="0"/>
          <a:chExt cx="0" cy="0"/>
        </a:xfrm>
      </p:grpSpPr>
      <p:sp>
        <p:nvSpPr>
          <p:cNvPr id="49" name="Google Shape;49;p2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22"/>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2"/>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2"/>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23"/>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23"/>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3"/>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7"/>
        <p:cNvGrpSpPr/>
        <p:nvPr/>
      </p:nvGrpSpPr>
      <p:grpSpPr>
        <a:xfrm>
          <a:off x="0" y="0"/>
          <a:ext cx="0" cy="0"/>
          <a:chOff x="0" y="0"/>
          <a:chExt cx="0" cy="0"/>
        </a:xfrm>
      </p:grpSpPr>
      <p:sp>
        <p:nvSpPr>
          <p:cNvPr id="58" name="Google Shape;58;p24"/>
          <p:cNvSpPr txBox="1">
            <a:spLocks noGrp="1"/>
          </p:cNvSpPr>
          <p:nvPr>
            <p:ph type="title"/>
          </p:nvPr>
        </p:nvSpPr>
        <p:spPr>
          <a:xfrm>
            <a:off x="609601" y="273050"/>
            <a:ext cx="4011084"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4"/>
          <p:cNvSpPr txBox="1">
            <a:spLocks noGrp="1"/>
          </p:cNvSpPr>
          <p:nvPr>
            <p:ph type="body" idx="1"/>
          </p:nvPr>
        </p:nvSpPr>
        <p:spPr>
          <a:xfrm>
            <a:off x="4766733" y="273051"/>
            <a:ext cx="6815667"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60" name="Google Shape;60;p24"/>
          <p:cNvSpPr txBox="1">
            <a:spLocks noGrp="1"/>
          </p:cNvSpPr>
          <p:nvPr>
            <p:ph type="body" idx="2"/>
          </p:nvPr>
        </p:nvSpPr>
        <p:spPr>
          <a:xfrm>
            <a:off x="609601" y="1435101"/>
            <a:ext cx="4011084"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1" name="Google Shape;61;p24"/>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4"/>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4"/>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4"/>
        <p:cNvGrpSpPr/>
        <p:nvPr/>
      </p:nvGrpSpPr>
      <p:grpSpPr>
        <a:xfrm>
          <a:off x="0" y="0"/>
          <a:ext cx="0" cy="0"/>
          <a:chOff x="0" y="0"/>
          <a:chExt cx="0" cy="0"/>
        </a:xfrm>
      </p:grpSpPr>
      <p:sp>
        <p:nvSpPr>
          <p:cNvPr id="65" name="Google Shape;65;p25"/>
          <p:cNvSpPr txBox="1">
            <a:spLocks noGrp="1"/>
          </p:cNvSpPr>
          <p:nvPr>
            <p:ph type="title"/>
          </p:nvPr>
        </p:nvSpPr>
        <p:spPr>
          <a:xfrm>
            <a:off x="2389717" y="4800600"/>
            <a:ext cx="73152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5"/>
          <p:cNvSpPr>
            <a:spLocks noGrp="1"/>
          </p:cNvSpPr>
          <p:nvPr>
            <p:ph type="pic" idx="2"/>
          </p:nvPr>
        </p:nvSpPr>
        <p:spPr>
          <a:xfrm>
            <a:off x="2389717" y="612775"/>
            <a:ext cx="7315200" cy="41148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7" name="Google Shape;67;p25"/>
          <p:cNvSpPr txBox="1">
            <a:spLocks noGrp="1"/>
          </p:cNvSpPr>
          <p:nvPr>
            <p:ph type="body" idx="1"/>
          </p:nvPr>
        </p:nvSpPr>
        <p:spPr>
          <a:xfrm>
            <a:off x="2389717" y="5367338"/>
            <a:ext cx="73152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8" name="Google Shape;68;p25"/>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5"/>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5"/>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1"/>
        <p:cNvGrpSpPr/>
        <p:nvPr/>
      </p:nvGrpSpPr>
      <p:grpSpPr>
        <a:xfrm>
          <a:off x="0" y="0"/>
          <a:ext cx="0" cy="0"/>
          <a:chOff x="0" y="0"/>
          <a:chExt cx="0" cy="0"/>
        </a:xfrm>
      </p:grpSpPr>
      <p:sp>
        <p:nvSpPr>
          <p:cNvPr id="72" name="Google Shape;72;p26"/>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6"/>
          <p:cNvSpPr txBox="1">
            <a:spLocks noGrp="1"/>
          </p:cNvSpPr>
          <p:nvPr>
            <p:ph type="body" idx="1"/>
          </p:nvPr>
        </p:nvSpPr>
        <p:spPr>
          <a:xfrm rot="5400000">
            <a:off x="3833019" y="-1623219"/>
            <a:ext cx="4525963" cy="10972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4" name="Google Shape;74;p26"/>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26"/>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6"/>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7"/>
        <p:cNvGrpSpPr/>
        <p:nvPr/>
      </p:nvGrpSpPr>
      <p:grpSpPr>
        <a:xfrm>
          <a:off x="0" y="0"/>
          <a:ext cx="0" cy="0"/>
          <a:chOff x="0" y="0"/>
          <a:chExt cx="0" cy="0"/>
        </a:xfrm>
      </p:grpSpPr>
      <p:sp>
        <p:nvSpPr>
          <p:cNvPr id="78" name="Google Shape;78;p27"/>
          <p:cNvSpPr txBox="1">
            <a:spLocks noGrp="1"/>
          </p:cNvSpPr>
          <p:nvPr>
            <p:ph type="title"/>
          </p:nvPr>
        </p:nvSpPr>
        <p:spPr>
          <a:xfrm rot="5400000">
            <a:off x="7285038" y="1828800"/>
            <a:ext cx="5851525" cy="27432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7"/>
          <p:cNvSpPr txBox="1">
            <a:spLocks noGrp="1"/>
          </p:cNvSpPr>
          <p:nvPr>
            <p:ph type="body" idx="1"/>
          </p:nvPr>
        </p:nvSpPr>
        <p:spPr>
          <a:xfrm rot="5400000">
            <a:off x="1697039" y="-812799"/>
            <a:ext cx="5851525" cy="802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80" name="Google Shape;80;p27"/>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7"/>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7"/>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9/30/2025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3011679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6"/>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6"/>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6"/>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6"/>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6"/>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mailto:pastoral@bramhopeprimaryschool.co.uk" TargetMode="External"/><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0.png"/><Relationship Id="rId7" Type="http://schemas.openxmlformats.org/officeDocument/2006/relationships/diagramColors" Target="../diagrams/colors2.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lovereading4kids.co.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1">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3">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5">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27208" y="857251"/>
            <a:ext cx="4747280" cy="3098061"/>
          </a:xfrm>
        </p:spPr>
        <p:txBody>
          <a:bodyPr vert="horz" lIns="91440" tIns="45720" rIns="91440" bIns="45720" rtlCol="0" anchor="b">
            <a:normAutofit/>
          </a:bodyPr>
          <a:lstStyle/>
          <a:p>
            <a:pPr algn="l"/>
            <a:br>
              <a:rPr lang="en-US" sz="1200" kern="1200"/>
            </a:br>
            <a:br>
              <a:rPr lang="en-US" sz="1200" kern="1200"/>
            </a:br>
            <a:br>
              <a:rPr lang="en-US" sz="1200" kern="1200"/>
            </a:br>
            <a:br>
              <a:rPr lang="en-US" sz="1200" kern="1200"/>
            </a:br>
            <a:br>
              <a:rPr lang="en-US" sz="1200" kern="1200"/>
            </a:br>
            <a:br>
              <a:rPr lang="en-US" sz="1200" kern="1200"/>
            </a:br>
            <a:br>
              <a:rPr lang="en-US" sz="1200" kern="1200"/>
            </a:br>
            <a:br>
              <a:rPr lang="en-US" sz="1200" kern="1200"/>
            </a:br>
            <a:r>
              <a:rPr lang="en-US" sz="1200" kern="1200">
                <a:solidFill>
                  <a:srgbClr val="FFFFFF"/>
                </a:solidFill>
                <a:latin typeface="+mj-lt"/>
                <a:ea typeface="+mj-ea"/>
                <a:cs typeface="+mj-cs"/>
              </a:rPr>
              <a:t> </a:t>
            </a:r>
            <a:br>
              <a:rPr lang="en-US" sz="1200" kern="1200"/>
            </a:br>
            <a:endParaRPr lang="en-US" sz="1200" kern="1200">
              <a:solidFill>
                <a:srgbClr val="FFFFFF"/>
              </a:solidFill>
              <a:latin typeface="+mj-lt"/>
              <a:ea typeface="+mj-ea"/>
              <a:cs typeface="+mj-cs"/>
            </a:endParaRPr>
          </a:p>
        </p:txBody>
      </p:sp>
      <p:sp>
        <p:nvSpPr>
          <p:cNvPr id="17" name="Rectangle 17">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29792" y="3782599"/>
            <a:ext cx="5843194" cy="2218149"/>
          </a:xfrm>
        </p:spPr>
        <p:txBody>
          <a:bodyPr vert="horz" lIns="91440" tIns="45720" rIns="91440" bIns="45720" rtlCol="0" anchor="t">
            <a:noAutofit/>
          </a:bodyPr>
          <a:lstStyle/>
          <a:p>
            <a:pPr algn="l"/>
            <a:r>
              <a:rPr lang="en-US" sz="4000" kern="1200" dirty="0">
                <a:solidFill>
                  <a:srgbClr val="FFFFFF"/>
                </a:solidFill>
                <a:latin typeface="+mn-lt"/>
                <a:ea typeface="+mn-ea"/>
                <a:cs typeface="+mn-cs"/>
              </a:rPr>
              <a:t>KS2 Curriculum Evening </a:t>
            </a:r>
            <a:endParaRPr lang="en-US" sz="4000" kern="1200" dirty="0">
              <a:solidFill>
                <a:srgbClr val="FFFFFF"/>
              </a:solidFill>
              <a:latin typeface="+mn-lt"/>
              <a:cs typeface="Calibri"/>
            </a:endParaRPr>
          </a:p>
          <a:p>
            <a:pPr algn="l"/>
            <a:r>
              <a:rPr lang="en-US" sz="4000" dirty="0">
                <a:solidFill>
                  <a:srgbClr val="FFFFFF"/>
                </a:solidFill>
              </a:rPr>
              <a:t>Thursday</a:t>
            </a:r>
            <a:r>
              <a:rPr lang="en-US" sz="4000" kern="1200" dirty="0">
                <a:solidFill>
                  <a:srgbClr val="FFFFFF"/>
                </a:solidFill>
                <a:latin typeface="+mn-lt"/>
                <a:ea typeface="+mn-ea"/>
                <a:cs typeface="+mn-cs"/>
              </a:rPr>
              <a:t> </a:t>
            </a:r>
            <a:r>
              <a:rPr lang="en-US" sz="4000" dirty="0">
                <a:solidFill>
                  <a:srgbClr val="FFFFFF"/>
                </a:solidFill>
              </a:rPr>
              <a:t>25th  </a:t>
            </a:r>
            <a:r>
              <a:rPr lang="en-US" sz="4000" kern="1200" dirty="0">
                <a:solidFill>
                  <a:srgbClr val="FFFFFF"/>
                </a:solidFill>
                <a:latin typeface="+mn-lt"/>
                <a:ea typeface="+mn-ea"/>
                <a:cs typeface="+mn-cs"/>
              </a:rPr>
              <a:t>September</a:t>
            </a:r>
            <a:r>
              <a:rPr lang="en-US" sz="4000" dirty="0">
                <a:solidFill>
                  <a:srgbClr val="FFFFFF"/>
                </a:solidFill>
              </a:rPr>
              <a:t> </a:t>
            </a:r>
            <a:endParaRPr lang="en-US" sz="4000" kern="1200" baseline="30000" dirty="0">
              <a:solidFill>
                <a:srgbClr val="FFFFFF"/>
              </a:solidFill>
              <a:latin typeface="+mn-lt"/>
              <a:cs typeface="Calibri"/>
            </a:endParaRPr>
          </a:p>
        </p:txBody>
      </p:sp>
      <p:sp>
        <p:nvSpPr>
          <p:cNvPr id="19" name="Oval 19">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74737BCF-BB0D-4212-822A-5A766B13DCA4}"/>
              </a:ext>
            </a:extLst>
          </p:cNvPr>
          <p:cNvPicPr>
            <a:picLocks noChangeAspect="1"/>
          </p:cNvPicPr>
          <p:nvPr/>
        </p:nvPicPr>
        <p:blipFill>
          <a:blip r:embed="rId2"/>
          <a:stretch>
            <a:fillRect/>
          </a:stretch>
        </p:blipFill>
        <p:spPr>
          <a:xfrm>
            <a:off x="7330245" y="2108877"/>
            <a:ext cx="2917792" cy="2654533"/>
          </a:xfrm>
          <a:prstGeom prst="rect">
            <a:avLst/>
          </a:prstGeom>
        </p:spPr>
      </p:pic>
    </p:spTree>
    <p:extLst>
      <p:ext uri="{BB962C8B-B14F-4D97-AF65-F5344CB8AC3E}">
        <p14:creationId xmlns:p14="http://schemas.microsoft.com/office/powerpoint/2010/main" val="2356906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2064" y="2484652"/>
            <a:ext cx="10381736" cy="3692311"/>
          </a:xfrm>
        </p:spPr>
        <p:txBody>
          <a:bodyPr vert="horz" lIns="91440" tIns="45720" rIns="91440" bIns="45720" rtlCol="0" anchor="t">
            <a:normAutofit/>
          </a:bodyPr>
          <a:lstStyle/>
          <a:p>
            <a:pPr marL="0" indent="0">
              <a:buNone/>
            </a:pPr>
            <a:br>
              <a:rPr lang="en-US"/>
            </a:br>
            <a:endParaRPr lang="en-GB">
              <a:cs typeface="Calibri" panose="020F0502020204030204"/>
            </a:endParaRPr>
          </a:p>
        </p:txBody>
      </p:sp>
      <p:sp>
        <p:nvSpPr>
          <p:cNvPr id="5" name="Title 1">
            <a:extLst>
              <a:ext uri="{FF2B5EF4-FFF2-40B4-BE49-F238E27FC236}">
                <a16:creationId xmlns:a16="http://schemas.microsoft.com/office/drawing/2014/main" id="{4512FC52-2650-DB88-E07C-9BAE49D19A1C}"/>
              </a:ext>
            </a:extLst>
          </p:cNvPr>
          <p:cNvSpPr>
            <a:spLocks noGrp="1"/>
          </p:cNvSpPr>
          <p:nvPr>
            <p:ph type="title"/>
          </p:nvPr>
        </p:nvSpPr>
        <p:spPr>
          <a:xfrm>
            <a:off x="313656" y="204375"/>
            <a:ext cx="4116422" cy="867128"/>
          </a:xfrm>
        </p:spPr>
        <p:txBody>
          <a:bodyPr anchor="b">
            <a:normAutofit/>
          </a:bodyPr>
          <a:lstStyle/>
          <a:p>
            <a:r>
              <a:rPr lang="en-GB" sz="4800" b="1" dirty="0">
                <a:cs typeface="Calibri Light"/>
              </a:rPr>
              <a:t>Y6 Team</a:t>
            </a:r>
            <a:endParaRPr lang="en-GB" sz="4800" b="1" dirty="0"/>
          </a:p>
        </p:txBody>
      </p:sp>
      <p:sp>
        <p:nvSpPr>
          <p:cNvPr id="7" name="Title 1">
            <a:extLst>
              <a:ext uri="{FF2B5EF4-FFF2-40B4-BE49-F238E27FC236}">
                <a16:creationId xmlns:a16="http://schemas.microsoft.com/office/drawing/2014/main" id="{6A939C95-12F4-7669-05AE-501D33BB1CF2}"/>
              </a:ext>
            </a:extLst>
          </p:cNvPr>
          <p:cNvSpPr txBox="1">
            <a:spLocks/>
          </p:cNvSpPr>
          <p:nvPr/>
        </p:nvSpPr>
        <p:spPr>
          <a:xfrm>
            <a:off x="470121" y="1868579"/>
            <a:ext cx="11985374" cy="825031"/>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cs typeface="Calibri Light"/>
              </a:rPr>
              <a:t>Class teachers</a:t>
            </a:r>
          </a:p>
          <a:p>
            <a:r>
              <a:rPr lang="en-GB" sz="3600" dirty="0">
                <a:ea typeface="Calibri Light"/>
                <a:cs typeface="Calibri Light"/>
              </a:rPr>
              <a:t>Mr. McKeown and Mrs. Laws</a:t>
            </a:r>
          </a:p>
        </p:txBody>
      </p:sp>
      <p:sp>
        <p:nvSpPr>
          <p:cNvPr id="2" name="TextBox 1">
            <a:extLst>
              <a:ext uri="{FF2B5EF4-FFF2-40B4-BE49-F238E27FC236}">
                <a16:creationId xmlns:a16="http://schemas.microsoft.com/office/drawing/2014/main" id="{978388B7-5FC4-FEC1-C959-97C8397C4C77}"/>
              </a:ext>
            </a:extLst>
          </p:cNvPr>
          <p:cNvSpPr txBox="1"/>
          <p:nvPr/>
        </p:nvSpPr>
        <p:spPr>
          <a:xfrm>
            <a:off x="552048" y="3243287"/>
            <a:ext cx="779769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cs typeface="Calibri"/>
              </a:rPr>
              <a:t>PPA cover</a:t>
            </a:r>
          </a:p>
          <a:p>
            <a:r>
              <a:rPr lang="en-US" sz="3600" dirty="0">
                <a:cs typeface="Calibri"/>
              </a:rPr>
              <a:t>Mrs. Reynard and Mrs. Stenton</a:t>
            </a:r>
          </a:p>
        </p:txBody>
      </p:sp>
    </p:spTree>
    <p:extLst>
      <p:ext uri="{BB962C8B-B14F-4D97-AF65-F5344CB8AC3E}">
        <p14:creationId xmlns:p14="http://schemas.microsoft.com/office/powerpoint/2010/main" val="4187338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8" descr="Old Padlock Free Stock Photo - Public Domain Pictures">
            <a:extLst>
              <a:ext uri="{FF2B5EF4-FFF2-40B4-BE49-F238E27FC236}">
                <a16:creationId xmlns:a16="http://schemas.microsoft.com/office/drawing/2014/main" id="{712F436B-5255-4495-9442-E10866C381D8}"/>
              </a:ext>
            </a:extLst>
          </p:cNvPr>
          <p:cNvPicPr>
            <a:picLocks noChangeAspect="1"/>
          </p:cNvPicPr>
          <p:nvPr/>
        </p:nvPicPr>
        <p:blipFill rotWithShape="1">
          <a:blip r:embed="rId2"/>
          <a:srcRect t="7053" r="9091" b="16338"/>
          <a:stretch/>
        </p:blipFill>
        <p:spPr>
          <a:xfrm>
            <a:off x="83527" y="-52182"/>
            <a:ext cx="12191980" cy="6857990"/>
          </a:xfrm>
          <a:prstGeom prst="rect">
            <a:avLst/>
          </a:prstGeom>
        </p:spPr>
      </p:pic>
      <p:sp>
        <p:nvSpPr>
          <p:cNvPr id="89" name="Rectangle 91">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4804" y="640263"/>
            <a:ext cx="6619811" cy="1344975"/>
          </a:xfrm>
        </p:spPr>
        <p:txBody>
          <a:bodyPr>
            <a:normAutofit/>
          </a:bodyPr>
          <a:lstStyle/>
          <a:p>
            <a:r>
              <a:rPr lang="en-GB" sz="4000" b="1">
                <a:cs typeface="Calibri Light"/>
              </a:rPr>
              <a:t>Safeguarding</a:t>
            </a:r>
            <a:endParaRPr lang="en-GB" sz="4000" b="1"/>
          </a:p>
        </p:txBody>
      </p:sp>
      <p:sp>
        <p:nvSpPr>
          <p:cNvPr id="3" name="Content Placeholder 2"/>
          <p:cNvSpPr>
            <a:spLocks noGrp="1"/>
          </p:cNvSpPr>
          <p:nvPr>
            <p:ph idx="1"/>
          </p:nvPr>
        </p:nvSpPr>
        <p:spPr>
          <a:xfrm>
            <a:off x="594109" y="1860805"/>
            <a:ext cx="6839710" cy="4033968"/>
          </a:xfrm>
        </p:spPr>
        <p:txBody>
          <a:bodyPr vert="horz" lIns="91440" tIns="45720" rIns="91440" bIns="45720" rtlCol="0" anchor="t">
            <a:normAutofit/>
          </a:bodyPr>
          <a:lstStyle/>
          <a:p>
            <a:pPr marL="457200" indent="-457200"/>
            <a:r>
              <a:rPr lang="en-US" sz="2200">
                <a:latin typeface="Calibr light"/>
                <a:cs typeface="Calibri"/>
              </a:rPr>
              <a:t>All </a:t>
            </a:r>
            <a:r>
              <a:rPr lang="en-US" sz="2200" err="1">
                <a:latin typeface="Calibr light"/>
                <a:cs typeface="Calibri"/>
              </a:rPr>
              <a:t>Bramhope</a:t>
            </a:r>
            <a:r>
              <a:rPr lang="en-US" sz="2200">
                <a:latin typeface="Calibr light"/>
                <a:cs typeface="Calibri"/>
              </a:rPr>
              <a:t> staff are committed to the protection, safety and promotion of the welfare of all pupils.</a:t>
            </a:r>
            <a:endParaRPr lang="en-US" sz="2200">
              <a:cs typeface="Calibri"/>
            </a:endParaRPr>
          </a:p>
          <a:p>
            <a:pPr marL="457200" indent="-457200"/>
            <a:r>
              <a:rPr lang="en-US" sz="2200">
                <a:latin typeface="Calibr light"/>
                <a:cs typeface="Calibri"/>
              </a:rPr>
              <a:t>Any safeguarding concerns or questions about your child's welfare please contact the safeguarding team, who are able to offer support and advice.</a:t>
            </a:r>
          </a:p>
          <a:p>
            <a:pPr marL="0" indent="0">
              <a:buNone/>
            </a:pPr>
            <a:r>
              <a:rPr lang="en-US" sz="2200" b="1" err="1">
                <a:latin typeface="Calibr light"/>
                <a:cs typeface="Calibri"/>
              </a:rPr>
              <a:t>Mr</a:t>
            </a:r>
            <a:r>
              <a:rPr lang="en-US" sz="2200" b="1">
                <a:latin typeface="Calibr light"/>
                <a:cs typeface="Calibri"/>
              </a:rPr>
              <a:t> Richard Street (DSL) and </a:t>
            </a:r>
            <a:r>
              <a:rPr lang="en-US" sz="2200" b="1" err="1">
                <a:latin typeface="Calibr light"/>
                <a:cs typeface="Calibri"/>
              </a:rPr>
              <a:t>Mrs</a:t>
            </a:r>
            <a:r>
              <a:rPr lang="en-US" sz="2200" b="1">
                <a:latin typeface="Calibr light"/>
                <a:cs typeface="Calibri"/>
              </a:rPr>
              <a:t> Caroline Judd (DDSL)</a:t>
            </a:r>
            <a:endParaRPr lang="en-US" sz="2200">
              <a:latin typeface="Calibr light"/>
              <a:cs typeface="Calibri"/>
            </a:endParaRPr>
          </a:p>
          <a:p>
            <a:pPr marL="457200" indent="-457200"/>
            <a:r>
              <a:rPr lang="en-US" sz="2200">
                <a:latin typeface="Calibr light"/>
                <a:cs typeface="Calibri"/>
              </a:rPr>
              <a:t>The school Safeguarding and child protection policies can be found on the website.</a:t>
            </a:r>
            <a:endParaRPr lang="en-US" sz="2200">
              <a:cs typeface="Calibri"/>
            </a:endParaRPr>
          </a:p>
          <a:p>
            <a:pPr marL="0" indent="0">
              <a:buNone/>
            </a:pPr>
            <a:endParaRPr lang="en-US" sz="2200" b="1">
              <a:cs typeface="Calibri"/>
            </a:endParaRPr>
          </a:p>
          <a:p>
            <a:pPr marL="0" indent="0">
              <a:buNone/>
            </a:pPr>
            <a:endParaRPr lang="en-US" sz="2200">
              <a:cs typeface="Calibri"/>
            </a:endParaRPr>
          </a:p>
          <a:p>
            <a:pPr marL="0" indent="0">
              <a:buNone/>
            </a:pPr>
            <a:endParaRPr lang="en-US" sz="2200">
              <a:cs typeface="Calibri"/>
            </a:endParaRPr>
          </a:p>
        </p:txBody>
      </p:sp>
    </p:spTree>
    <p:extLst>
      <p:ext uri="{BB962C8B-B14F-4D97-AF65-F5344CB8AC3E}">
        <p14:creationId xmlns:p14="http://schemas.microsoft.com/office/powerpoint/2010/main" val="1127707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48605" y="214401"/>
            <a:ext cx="3941368" cy="867128"/>
          </a:xfrm>
        </p:spPr>
        <p:txBody>
          <a:bodyPr anchor="b">
            <a:normAutofit/>
          </a:bodyPr>
          <a:lstStyle/>
          <a:p>
            <a:r>
              <a:rPr lang="en-GB" sz="4800">
                <a:cs typeface="Calibri Light"/>
              </a:rPr>
              <a:t>Pastoral Team</a:t>
            </a:r>
            <a:endParaRPr lang="en-GB" sz="4800"/>
          </a:p>
        </p:txBody>
      </p:sp>
      <p:graphicFrame>
        <p:nvGraphicFramePr>
          <p:cNvPr id="31" name="Content Placeholder 2">
            <a:extLst>
              <a:ext uri="{FF2B5EF4-FFF2-40B4-BE49-F238E27FC236}">
                <a16:creationId xmlns:a16="http://schemas.microsoft.com/office/drawing/2014/main" id="{69A0EAB6-2E02-4F9A-B4CD-E3143B55A3CC}"/>
              </a:ext>
            </a:extLst>
          </p:cNvPr>
          <p:cNvGraphicFramePr>
            <a:graphicFrameLocks noGrp="1"/>
          </p:cNvGraphicFramePr>
          <p:nvPr>
            <p:ph idx="1"/>
          </p:nvPr>
        </p:nvGraphicFramePr>
        <p:xfrm>
          <a:off x="444051" y="1394926"/>
          <a:ext cx="5304204" cy="44879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5" name="Picture 26">
            <a:extLst>
              <a:ext uri="{FF2B5EF4-FFF2-40B4-BE49-F238E27FC236}">
                <a16:creationId xmlns:a16="http://schemas.microsoft.com/office/drawing/2014/main" id="{82A697D8-05D5-4BB0-AD26-D85FC08E0551}"/>
              </a:ext>
            </a:extLst>
          </p:cNvPr>
          <p:cNvPicPr>
            <a:picLocks noChangeAspect="1"/>
          </p:cNvPicPr>
          <p:nvPr/>
        </p:nvPicPr>
        <p:blipFill rotWithShape="1">
          <a:blip r:embed="rId7"/>
          <a:srcRect t="5576" r="9722" b="372"/>
          <a:stretch/>
        </p:blipFill>
        <p:spPr>
          <a:xfrm>
            <a:off x="7798178" y="653682"/>
            <a:ext cx="2476501" cy="3207129"/>
          </a:xfrm>
          <a:prstGeom prst="rect">
            <a:avLst/>
          </a:prstGeom>
        </p:spPr>
      </p:pic>
      <p:sp>
        <p:nvSpPr>
          <p:cNvPr id="27" name="TextBox 26">
            <a:extLst>
              <a:ext uri="{FF2B5EF4-FFF2-40B4-BE49-F238E27FC236}">
                <a16:creationId xmlns:a16="http://schemas.microsoft.com/office/drawing/2014/main" id="{F2CB1D44-6979-4D29-B4CE-64D4C0217022}"/>
              </a:ext>
            </a:extLst>
          </p:cNvPr>
          <p:cNvSpPr txBox="1"/>
          <p:nvPr/>
        </p:nvSpPr>
        <p:spPr>
          <a:xfrm>
            <a:off x="6274281" y="4233893"/>
            <a:ext cx="5720269" cy="1631216"/>
          </a:xfrm>
          <a:prstGeom prst="rect">
            <a:avLst/>
          </a:prstGeom>
          <a:noFill/>
          <a:ln w="12700">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2200">
              <a:cs typeface="Calibri"/>
            </a:endParaRPr>
          </a:p>
          <a:p>
            <a:pPr algn="ctr"/>
            <a:r>
              <a:rPr lang="en-US" sz="2600" b="1" i="1">
                <a:latin typeface="Calibri Light"/>
                <a:ea typeface="+mn-lt"/>
                <a:cs typeface="+mn-lt"/>
              </a:rPr>
              <a:t>Mrs. Caroline Judd</a:t>
            </a:r>
          </a:p>
          <a:p>
            <a:pPr algn="ctr"/>
            <a:endParaRPr lang="en-US" sz="2600" b="1">
              <a:latin typeface="Calibri Light"/>
              <a:cs typeface="Calibri"/>
            </a:endParaRPr>
          </a:p>
          <a:p>
            <a:pPr algn="ctr"/>
            <a:r>
              <a:rPr lang="en-US" sz="2600" b="1">
                <a:latin typeface="Calibri Light"/>
                <a:ea typeface="+mn-lt"/>
                <a:cs typeface="+mn-lt"/>
                <a:hlinkClick r:id="rId8"/>
              </a:rPr>
              <a:t>pastoral@bramhopeprimaryschool.co.uk</a:t>
            </a:r>
            <a:endParaRPr lang="en-US" sz="2600" b="1">
              <a:latin typeface="Calibri Light"/>
              <a:cs typeface="Calibri"/>
            </a:endParaRPr>
          </a:p>
        </p:txBody>
      </p:sp>
    </p:spTree>
    <p:extLst>
      <p:ext uri="{BB962C8B-B14F-4D97-AF65-F5344CB8AC3E}">
        <p14:creationId xmlns:p14="http://schemas.microsoft.com/office/powerpoint/2010/main" val="232963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text, pencil, writing implement, stationary&#10;&#10;Description automatically generated">
            <a:extLst>
              <a:ext uri="{FF2B5EF4-FFF2-40B4-BE49-F238E27FC236}">
                <a16:creationId xmlns:a16="http://schemas.microsoft.com/office/drawing/2014/main" id="{7762791D-A496-4369-8C5E-9DBE2375680A}"/>
              </a:ext>
            </a:extLst>
          </p:cNvPr>
          <p:cNvPicPr>
            <a:picLocks noChangeAspect="1"/>
          </p:cNvPicPr>
          <p:nvPr/>
        </p:nvPicPr>
        <p:blipFill rotWithShape="1">
          <a:blip r:embed="rId2"/>
          <a:srcRect r="947" b="2"/>
          <a:stretch/>
        </p:blipFill>
        <p:spPr>
          <a:xfrm>
            <a:off x="20" y="10"/>
            <a:ext cx="5679037" cy="1712152"/>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CF8A1CED-10CC-4DF4-8768-A05C6B8C943E}"/>
              </a:ext>
            </a:extLst>
          </p:cNvPr>
          <p:cNvSpPr>
            <a:spLocks noGrp="1"/>
          </p:cNvSpPr>
          <p:nvPr>
            <p:ph idx="1"/>
          </p:nvPr>
        </p:nvSpPr>
        <p:spPr>
          <a:xfrm>
            <a:off x="140812" y="2113831"/>
            <a:ext cx="11812997" cy="4451139"/>
          </a:xfrm>
        </p:spPr>
        <p:txBody>
          <a:bodyPr vert="horz" lIns="91440" tIns="45720" rIns="91440" bIns="45720" rtlCol="0" anchor="ctr">
            <a:noAutofit/>
          </a:bodyPr>
          <a:lstStyle/>
          <a:p>
            <a:pPr marL="0" indent="0">
              <a:buNone/>
            </a:pPr>
            <a:r>
              <a:rPr lang="en-US" sz="2600" b="1">
                <a:latin typeface="Calibri Light"/>
                <a:ea typeface="+mn-lt"/>
                <a:cs typeface="+mn-lt"/>
              </a:rPr>
              <a:t>We provide support and guidance to pupils and their families, helping them to address any social, emotional and/or </a:t>
            </a:r>
            <a:r>
              <a:rPr lang="en-US" sz="2600" b="1" err="1">
                <a:latin typeface="Calibri Light"/>
                <a:ea typeface="+mn-lt"/>
                <a:cs typeface="+mn-lt"/>
              </a:rPr>
              <a:t>behavioural</a:t>
            </a:r>
            <a:r>
              <a:rPr lang="en-US" sz="2600" b="1">
                <a:latin typeface="Calibri Light"/>
                <a:ea typeface="+mn-lt"/>
                <a:cs typeface="+mn-lt"/>
              </a:rPr>
              <a:t> needs. This may include: building confidence &amp; self-esteem, developing social skills, coping with bereavement and other life events, new pupil induction &amp; transition between key stages.</a:t>
            </a:r>
            <a:endParaRPr lang="en-US" sz="2600" b="1">
              <a:latin typeface="Calibri Light"/>
              <a:cs typeface="Calibri" panose="020F0502020204030204"/>
            </a:endParaRPr>
          </a:p>
          <a:p>
            <a:pPr marL="0" indent="0">
              <a:buNone/>
            </a:pPr>
            <a:endParaRPr lang="en-US" sz="2600" b="1">
              <a:latin typeface="Calibri Light"/>
              <a:ea typeface="+mn-lt"/>
              <a:cs typeface="+mn-lt"/>
            </a:endParaRPr>
          </a:p>
          <a:p>
            <a:pPr marL="0" indent="0">
              <a:buNone/>
            </a:pPr>
            <a:r>
              <a:rPr lang="en-US" sz="2600" b="1">
                <a:latin typeface="Calibri Light"/>
                <a:ea typeface="+mn-lt"/>
                <a:cs typeface="+mn-lt"/>
              </a:rPr>
              <a:t>Support is provided through:</a:t>
            </a:r>
            <a:endParaRPr lang="en-US" sz="2600" b="1">
              <a:latin typeface="Calibri Light"/>
              <a:cs typeface="Calibri Light"/>
            </a:endParaRPr>
          </a:p>
          <a:p>
            <a:r>
              <a:rPr lang="en-US" b="1" i="1">
                <a:solidFill>
                  <a:srgbClr val="2631A6"/>
                </a:solidFill>
                <a:ea typeface="+mn-lt"/>
                <a:cs typeface="+mn-lt"/>
              </a:rPr>
              <a:t>Intervention groups</a:t>
            </a:r>
          </a:p>
          <a:p>
            <a:r>
              <a:rPr lang="en-US" b="1" i="1">
                <a:solidFill>
                  <a:srgbClr val="2631A6"/>
                </a:solidFill>
                <a:ea typeface="+mn-lt"/>
                <a:cs typeface="+mn-lt"/>
              </a:rPr>
              <a:t>Targeted individual support</a:t>
            </a:r>
          </a:p>
          <a:p>
            <a:r>
              <a:rPr lang="en-US" b="1" i="1">
                <a:solidFill>
                  <a:srgbClr val="2631A6"/>
                </a:solidFill>
                <a:ea typeface="+mn-lt"/>
                <a:cs typeface="+mn-lt"/>
              </a:rPr>
              <a:t>Support and advice to parents including signposting to other services</a:t>
            </a:r>
          </a:p>
          <a:p>
            <a:r>
              <a:rPr lang="en-US" b="1" i="1">
                <a:solidFill>
                  <a:srgbClr val="2631A6"/>
                </a:solidFill>
                <a:ea typeface="+mn-lt"/>
                <a:cs typeface="+mn-lt"/>
              </a:rPr>
              <a:t>Support and advice to the class teachers and other staff</a:t>
            </a:r>
            <a:endParaRPr lang="en-US" b="1" i="1">
              <a:solidFill>
                <a:srgbClr val="2631A6"/>
              </a:solidFill>
              <a:cs typeface="Calibri"/>
            </a:endParaRPr>
          </a:p>
        </p:txBody>
      </p:sp>
    </p:spTree>
    <p:extLst>
      <p:ext uri="{BB962C8B-B14F-4D97-AF65-F5344CB8AC3E}">
        <p14:creationId xmlns:p14="http://schemas.microsoft.com/office/powerpoint/2010/main" val="3611261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14934" y="55767"/>
            <a:ext cx="10515599" cy="932688"/>
          </a:xfrm>
        </p:spPr>
        <p:txBody>
          <a:bodyPr vert="horz" lIns="91440" tIns="45720" rIns="91440" bIns="45720" rtlCol="0" anchor="b">
            <a:normAutofit/>
          </a:bodyPr>
          <a:lstStyle/>
          <a:p>
            <a:endParaRPr lang="en-US" sz="5400" kern="1200" dirty="0">
              <a:latin typeface="+mj-lt"/>
              <a:ea typeface="Calibri Light"/>
              <a:cs typeface="Calibri Light"/>
            </a:endParaRPr>
          </a:p>
        </p:txBody>
      </p:sp>
      <p:pic>
        <p:nvPicPr>
          <p:cNvPr id="4" name="Picture 3" descr="A screenshot of a computer&#10;&#10;AI-generated content may be incorrect.">
            <a:extLst>
              <a:ext uri="{FF2B5EF4-FFF2-40B4-BE49-F238E27FC236}">
                <a16:creationId xmlns:a16="http://schemas.microsoft.com/office/drawing/2014/main" id="{F045949C-1695-4175-2D0E-282D505E6329}"/>
              </a:ext>
            </a:extLst>
          </p:cNvPr>
          <p:cNvPicPr>
            <a:picLocks noChangeAspect="1"/>
          </p:cNvPicPr>
          <p:nvPr/>
        </p:nvPicPr>
        <p:blipFill>
          <a:blip r:embed="rId2"/>
          <a:srcRect l="14611" t="31832" r="16639" b="11111"/>
          <a:stretch>
            <a:fillRect/>
          </a:stretch>
        </p:blipFill>
        <p:spPr>
          <a:xfrm>
            <a:off x="236837" y="154459"/>
            <a:ext cx="11841903" cy="5529652"/>
          </a:xfrm>
          <a:prstGeom prst="rect">
            <a:avLst/>
          </a:prstGeom>
        </p:spPr>
      </p:pic>
    </p:spTree>
    <p:extLst>
      <p:ext uri="{BB962C8B-B14F-4D97-AF65-F5344CB8AC3E}">
        <p14:creationId xmlns:p14="http://schemas.microsoft.com/office/powerpoint/2010/main" val="3322548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458D6FA-ABFA-B3A1-06D3-35DA109A0B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F3309C-CC90-055C-F405-580F560CE03F}"/>
              </a:ext>
            </a:extLst>
          </p:cNvPr>
          <p:cNvSpPr>
            <a:spLocks noGrp="1"/>
          </p:cNvSpPr>
          <p:nvPr>
            <p:ph type="title"/>
          </p:nvPr>
        </p:nvSpPr>
        <p:spPr>
          <a:xfrm>
            <a:off x="714934" y="55767"/>
            <a:ext cx="10515599" cy="932688"/>
          </a:xfrm>
        </p:spPr>
        <p:txBody>
          <a:bodyPr vert="horz" lIns="91440" tIns="45720" rIns="91440" bIns="45720" rtlCol="0" anchor="b">
            <a:normAutofit/>
          </a:bodyPr>
          <a:lstStyle/>
          <a:p>
            <a:r>
              <a:rPr lang="en-US" sz="5400" kern="1200" dirty="0">
                <a:latin typeface="+mj-lt"/>
                <a:ea typeface="+mj-ea"/>
                <a:cs typeface="+mj-cs"/>
              </a:rPr>
              <a:t>Timetable for </a:t>
            </a:r>
            <a:r>
              <a:rPr lang="en-US" sz="5400" dirty="0"/>
              <a:t>6L</a:t>
            </a:r>
            <a:endParaRPr lang="en-US" sz="5400" kern="1200" dirty="0">
              <a:latin typeface="+mj-lt"/>
              <a:ea typeface="+mj-ea"/>
              <a:cs typeface="+mj-cs"/>
            </a:endParaRPr>
          </a:p>
        </p:txBody>
      </p:sp>
      <p:pic>
        <p:nvPicPr>
          <p:cNvPr id="3" name="Picture 2">
            <a:extLst>
              <a:ext uri="{FF2B5EF4-FFF2-40B4-BE49-F238E27FC236}">
                <a16:creationId xmlns:a16="http://schemas.microsoft.com/office/drawing/2014/main" id="{AA02E778-B4A2-1F57-D354-A8DE1478B735}"/>
              </a:ext>
            </a:extLst>
          </p:cNvPr>
          <p:cNvPicPr>
            <a:picLocks noChangeAspect="1"/>
          </p:cNvPicPr>
          <p:nvPr/>
        </p:nvPicPr>
        <p:blipFill>
          <a:blip r:embed="rId2"/>
          <a:stretch>
            <a:fillRect/>
          </a:stretch>
        </p:blipFill>
        <p:spPr>
          <a:xfrm>
            <a:off x="1252538" y="1109663"/>
            <a:ext cx="9686925" cy="4638675"/>
          </a:xfrm>
          <a:prstGeom prst="rect">
            <a:avLst/>
          </a:prstGeom>
        </p:spPr>
      </p:pic>
    </p:spTree>
    <p:extLst>
      <p:ext uri="{BB962C8B-B14F-4D97-AF65-F5344CB8AC3E}">
        <p14:creationId xmlns:p14="http://schemas.microsoft.com/office/powerpoint/2010/main" val="1850083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12">
            <a:extLst>
              <a:ext uri="{FF2B5EF4-FFF2-40B4-BE49-F238E27FC236}">
                <a16:creationId xmlns:a16="http://schemas.microsoft.com/office/drawing/2014/main" id="{394842B0-684D-44CC-B4BC-D13331CFD2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329184"/>
            <a:ext cx="6894576" cy="1783080"/>
          </a:xfrm>
        </p:spPr>
        <p:txBody>
          <a:bodyPr anchor="b">
            <a:normAutofit/>
          </a:bodyPr>
          <a:lstStyle/>
          <a:p>
            <a:r>
              <a:rPr lang="en-GB" sz="6100">
                <a:cs typeface="Calibri Light"/>
              </a:rPr>
              <a:t>Playtimes and lunchtimes</a:t>
            </a:r>
            <a:endParaRPr lang="en-GB" sz="6100"/>
          </a:p>
        </p:txBody>
      </p:sp>
      <p:sp>
        <p:nvSpPr>
          <p:cNvPr id="11" name="sketch line">
            <a:extLst>
              <a:ext uri="{FF2B5EF4-FFF2-40B4-BE49-F238E27FC236}">
                <a16:creationId xmlns:a16="http://schemas.microsoft.com/office/drawing/2014/main" id="{4C2A3DC3-F495-4B99-9FF3-3FB30D632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tree, outdoor, grass, person&#10;&#10;Description automatically generated">
            <a:extLst>
              <a:ext uri="{FF2B5EF4-FFF2-40B4-BE49-F238E27FC236}">
                <a16:creationId xmlns:a16="http://schemas.microsoft.com/office/drawing/2014/main" id="{337915DC-B0F0-4181-BF0E-C677878B333E}"/>
              </a:ext>
            </a:extLst>
          </p:cNvPr>
          <p:cNvPicPr>
            <a:picLocks noChangeAspect="1"/>
          </p:cNvPicPr>
          <p:nvPr/>
        </p:nvPicPr>
        <p:blipFill rotWithShape="1">
          <a:blip r:embed="rId2"/>
          <a:srcRect l="29609" r="5930"/>
          <a:stretch/>
        </p:blipFill>
        <p:spPr>
          <a:xfrm>
            <a:off x="8156454" y="-7"/>
            <a:ext cx="4035547" cy="4178808"/>
          </a:xfrm>
          <a:custGeom>
            <a:avLst/>
            <a:gdLst/>
            <a:ahLst/>
            <a:cxnLst/>
            <a:rect l="l" t="t" r="r" b="b"/>
            <a:pathLst>
              <a:path w="4035547" h="4178808">
                <a:moveTo>
                  <a:pt x="14988" y="0"/>
                </a:moveTo>
                <a:lnTo>
                  <a:pt x="4035547" y="0"/>
                </a:lnTo>
                <a:lnTo>
                  <a:pt x="4035547" y="4161794"/>
                </a:lnTo>
                <a:lnTo>
                  <a:pt x="3918602" y="4164199"/>
                </a:lnTo>
                <a:cubicBezTo>
                  <a:pt x="3673497" y="4178956"/>
                  <a:pt x="3428120" y="4172295"/>
                  <a:pt x="3183014" y="4175560"/>
                </a:cubicBezTo>
                <a:cubicBezTo>
                  <a:pt x="2855121" y="4180001"/>
                  <a:pt x="2527499" y="4168639"/>
                  <a:pt x="2199742" y="4167595"/>
                </a:cubicBezTo>
                <a:cubicBezTo>
                  <a:pt x="2132562" y="4167334"/>
                  <a:pt x="2065110" y="4170729"/>
                  <a:pt x="1998202" y="4175952"/>
                </a:cubicBezTo>
                <a:cubicBezTo>
                  <a:pt x="1905507" y="4183005"/>
                  <a:pt x="1814033" y="4174124"/>
                  <a:pt x="1722153" y="4165766"/>
                </a:cubicBezTo>
                <a:cubicBezTo>
                  <a:pt x="1611407" y="4155711"/>
                  <a:pt x="1500933" y="4164591"/>
                  <a:pt x="1390867" y="4176214"/>
                </a:cubicBezTo>
                <a:lnTo>
                  <a:pt x="1348076" y="4178808"/>
                </a:lnTo>
                <a:lnTo>
                  <a:pt x="597587" y="4178808"/>
                </a:lnTo>
                <a:lnTo>
                  <a:pt x="507890" y="4175773"/>
                </a:lnTo>
                <a:cubicBezTo>
                  <a:pt x="403218" y="4174810"/>
                  <a:pt x="298546" y="4175691"/>
                  <a:pt x="193840" y="4176214"/>
                </a:cubicBezTo>
                <a:lnTo>
                  <a:pt x="2757" y="4175742"/>
                </a:lnTo>
                <a:lnTo>
                  <a:pt x="2810" y="4034870"/>
                </a:lnTo>
                <a:cubicBezTo>
                  <a:pt x="5629" y="3979851"/>
                  <a:pt x="10539" y="3924896"/>
                  <a:pt x="15416" y="3870068"/>
                </a:cubicBezTo>
                <a:cubicBezTo>
                  <a:pt x="23018" y="3799731"/>
                  <a:pt x="25045" y="3728899"/>
                  <a:pt x="21498" y="3658244"/>
                </a:cubicBezTo>
                <a:cubicBezTo>
                  <a:pt x="17063" y="3602147"/>
                  <a:pt x="10095" y="3546050"/>
                  <a:pt x="8828" y="3489953"/>
                </a:cubicBezTo>
                <a:cubicBezTo>
                  <a:pt x="6548" y="3389688"/>
                  <a:pt x="7434" y="3289424"/>
                  <a:pt x="13262" y="3189160"/>
                </a:cubicBezTo>
                <a:cubicBezTo>
                  <a:pt x="16176" y="3138901"/>
                  <a:pt x="20864" y="3089150"/>
                  <a:pt x="22891" y="3038510"/>
                </a:cubicBezTo>
                <a:cubicBezTo>
                  <a:pt x="24918" y="2987870"/>
                  <a:pt x="28973" y="2936723"/>
                  <a:pt x="17444" y="2887098"/>
                </a:cubicBezTo>
                <a:cubicBezTo>
                  <a:pt x="-2068" y="2802699"/>
                  <a:pt x="12249" y="2718680"/>
                  <a:pt x="16430" y="2634534"/>
                </a:cubicBezTo>
                <a:cubicBezTo>
                  <a:pt x="18964" y="2582244"/>
                  <a:pt x="34168" y="2528685"/>
                  <a:pt x="20738" y="2477919"/>
                </a:cubicBezTo>
                <a:cubicBezTo>
                  <a:pt x="-421" y="2398342"/>
                  <a:pt x="13389" y="2320415"/>
                  <a:pt x="20738" y="2242107"/>
                </a:cubicBezTo>
                <a:cubicBezTo>
                  <a:pt x="29213" y="2168001"/>
                  <a:pt x="27718" y="2093082"/>
                  <a:pt x="16303" y="2019369"/>
                </a:cubicBezTo>
                <a:cubicBezTo>
                  <a:pt x="1986" y="1946239"/>
                  <a:pt x="1986" y="1871028"/>
                  <a:pt x="16303" y="1797899"/>
                </a:cubicBezTo>
                <a:cubicBezTo>
                  <a:pt x="28162" y="1737537"/>
                  <a:pt x="29530" y="1675589"/>
                  <a:pt x="20357" y="1614758"/>
                </a:cubicBezTo>
                <a:cubicBezTo>
                  <a:pt x="14149" y="1571226"/>
                  <a:pt x="3000" y="1527947"/>
                  <a:pt x="1480" y="1484415"/>
                </a:cubicBezTo>
                <a:cubicBezTo>
                  <a:pt x="-1662" y="1393377"/>
                  <a:pt x="200" y="1302238"/>
                  <a:pt x="7055" y="1211417"/>
                </a:cubicBezTo>
                <a:cubicBezTo>
                  <a:pt x="15036" y="1107980"/>
                  <a:pt x="30366" y="1004923"/>
                  <a:pt x="19724" y="900725"/>
                </a:cubicBezTo>
                <a:cubicBezTo>
                  <a:pt x="16050" y="864934"/>
                  <a:pt x="8575" y="829270"/>
                  <a:pt x="7815" y="793353"/>
                </a:cubicBezTo>
                <a:cubicBezTo>
                  <a:pt x="6168" y="726087"/>
                  <a:pt x="5407" y="659710"/>
                  <a:pt x="9208" y="590286"/>
                </a:cubicBezTo>
                <a:cubicBezTo>
                  <a:pt x="13009" y="520863"/>
                  <a:pt x="27452" y="450424"/>
                  <a:pt x="17697" y="382270"/>
                </a:cubicBezTo>
                <a:cubicBezTo>
                  <a:pt x="7941" y="314115"/>
                  <a:pt x="14276" y="247103"/>
                  <a:pt x="20611" y="180218"/>
                </a:cubicBezTo>
                <a:cubicBezTo>
                  <a:pt x="23652" y="148426"/>
                  <a:pt x="25711" y="116982"/>
                  <a:pt x="25156" y="85665"/>
                </a:cubicBezTo>
                <a:close/>
              </a:path>
            </a:pathLst>
          </a:custGeom>
        </p:spPr>
      </p:pic>
      <p:pic>
        <p:nvPicPr>
          <p:cNvPr id="6" name="Picture 6" descr="A picture containing grass, sky, outdoor, tree&#10;&#10;Description automatically generated">
            <a:extLst>
              <a:ext uri="{FF2B5EF4-FFF2-40B4-BE49-F238E27FC236}">
                <a16:creationId xmlns:a16="http://schemas.microsoft.com/office/drawing/2014/main" id="{8B9A2EC7-FA16-455B-A7B7-BFF0E31D63A4}"/>
              </a:ext>
            </a:extLst>
          </p:cNvPr>
          <p:cNvPicPr>
            <a:picLocks noChangeAspect="1"/>
          </p:cNvPicPr>
          <p:nvPr/>
        </p:nvPicPr>
        <p:blipFill rotWithShape="1">
          <a:blip r:embed="rId3"/>
          <a:srcRect t="4108" r="-1" b="-1"/>
          <a:stretch/>
        </p:blipFill>
        <p:spPr>
          <a:xfrm>
            <a:off x="8144356" y="4267201"/>
            <a:ext cx="4047645" cy="2590808"/>
          </a:xfrm>
          <a:custGeom>
            <a:avLst/>
            <a:gdLst/>
            <a:ahLst/>
            <a:cxnLst/>
            <a:rect l="l" t="t" r="r" b="b"/>
            <a:pathLst>
              <a:path w="4047645" h="2495811">
                <a:moveTo>
                  <a:pt x="2441891" y="4"/>
                </a:moveTo>
                <a:cubicBezTo>
                  <a:pt x="2489381" y="-78"/>
                  <a:pt x="2536882" y="1163"/>
                  <a:pt x="2584383" y="4428"/>
                </a:cubicBezTo>
                <a:cubicBezTo>
                  <a:pt x="2744314" y="17813"/>
                  <a:pt x="2904989" y="21079"/>
                  <a:pt x="3065367" y="14222"/>
                </a:cubicBezTo>
                <a:cubicBezTo>
                  <a:pt x="3194244" y="5694"/>
                  <a:pt x="3323514" y="4206"/>
                  <a:pt x="3452568" y="9782"/>
                </a:cubicBezTo>
                <a:cubicBezTo>
                  <a:pt x="3572813" y="16442"/>
                  <a:pt x="3693059" y="23233"/>
                  <a:pt x="3813712" y="19315"/>
                </a:cubicBezTo>
                <a:cubicBezTo>
                  <a:pt x="3861755" y="17748"/>
                  <a:pt x="3909121" y="15789"/>
                  <a:pt x="3956758" y="13177"/>
                </a:cubicBezTo>
                <a:lnTo>
                  <a:pt x="4047645" y="9696"/>
                </a:lnTo>
                <a:lnTo>
                  <a:pt x="4047645" y="2495811"/>
                </a:lnTo>
                <a:lnTo>
                  <a:pt x="28177" y="2495811"/>
                </a:lnTo>
                <a:lnTo>
                  <a:pt x="28782" y="2485852"/>
                </a:lnTo>
                <a:cubicBezTo>
                  <a:pt x="31911" y="2365446"/>
                  <a:pt x="35027" y="2245002"/>
                  <a:pt x="38157" y="2124521"/>
                </a:cubicBezTo>
                <a:cubicBezTo>
                  <a:pt x="38284" y="2119444"/>
                  <a:pt x="39171" y="2114494"/>
                  <a:pt x="39171" y="2109417"/>
                </a:cubicBezTo>
                <a:cubicBezTo>
                  <a:pt x="48166" y="1995573"/>
                  <a:pt x="53107" y="1881729"/>
                  <a:pt x="18899" y="1770550"/>
                </a:cubicBezTo>
                <a:cubicBezTo>
                  <a:pt x="15871" y="1760104"/>
                  <a:pt x="14262" y="1749304"/>
                  <a:pt x="14084" y="1738440"/>
                </a:cubicBezTo>
                <a:cubicBezTo>
                  <a:pt x="12413" y="1641514"/>
                  <a:pt x="16644" y="1544587"/>
                  <a:pt x="26754" y="1448181"/>
                </a:cubicBezTo>
                <a:cubicBezTo>
                  <a:pt x="31949" y="1389038"/>
                  <a:pt x="26754" y="1329006"/>
                  <a:pt x="43478" y="1270498"/>
                </a:cubicBezTo>
                <a:cubicBezTo>
                  <a:pt x="50864" y="1241421"/>
                  <a:pt x="55109" y="1211634"/>
                  <a:pt x="56147" y="1181656"/>
                </a:cubicBezTo>
                <a:cubicBezTo>
                  <a:pt x="59948" y="1109060"/>
                  <a:pt x="38537" y="1040779"/>
                  <a:pt x="18139" y="972244"/>
                </a:cubicBezTo>
                <a:cubicBezTo>
                  <a:pt x="7370" y="935945"/>
                  <a:pt x="-5426" y="898886"/>
                  <a:pt x="2429" y="860811"/>
                </a:cubicBezTo>
                <a:cubicBezTo>
                  <a:pt x="16707" y="802251"/>
                  <a:pt x="24854" y="742359"/>
                  <a:pt x="26754" y="682112"/>
                </a:cubicBezTo>
                <a:cubicBezTo>
                  <a:pt x="26754" y="639468"/>
                  <a:pt x="16365" y="597712"/>
                  <a:pt x="20039" y="555195"/>
                </a:cubicBezTo>
                <a:cubicBezTo>
                  <a:pt x="28211" y="472712"/>
                  <a:pt x="30238" y="389734"/>
                  <a:pt x="26121" y="306946"/>
                </a:cubicBezTo>
                <a:cubicBezTo>
                  <a:pt x="26095" y="273846"/>
                  <a:pt x="29846" y="240848"/>
                  <a:pt x="37270" y="208585"/>
                </a:cubicBezTo>
                <a:cubicBezTo>
                  <a:pt x="46506" y="151651"/>
                  <a:pt x="48419" y="93777"/>
                  <a:pt x="42971" y="36360"/>
                </a:cubicBezTo>
                <a:lnTo>
                  <a:pt x="38853" y="8429"/>
                </a:lnTo>
                <a:lnTo>
                  <a:pt x="56649" y="7824"/>
                </a:lnTo>
                <a:cubicBezTo>
                  <a:pt x="210497" y="-156"/>
                  <a:pt x="364754" y="3162"/>
                  <a:pt x="518087" y="17748"/>
                </a:cubicBezTo>
                <a:cubicBezTo>
                  <a:pt x="626567" y="25440"/>
                  <a:pt x="735534" y="24213"/>
                  <a:pt x="843809" y="14092"/>
                </a:cubicBezTo>
                <a:cubicBezTo>
                  <a:pt x="1042499" y="-1711"/>
                  <a:pt x="1240782" y="10958"/>
                  <a:pt x="1439065" y="21666"/>
                </a:cubicBezTo>
                <a:cubicBezTo>
                  <a:pt x="1631105" y="32113"/>
                  <a:pt x="1823010" y="24408"/>
                  <a:pt x="2015050" y="17487"/>
                </a:cubicBezTo>
                <a:cubicBezTo>
                  <a:pt x="2157045" y="12394"/>
                  <a:pt x="2299420" y="249"/>
                  <a:pt x="2441891" y="4"/>
                </a:cubicBezTo>
                <a:close/>
              </a:path>
            </a:pathLst>
          </a:custGeom>
        </p:spPr>
      </p:pic>
      <p:sp>
        <p:nvSpPr>
          <p:cNvPr id="4" name="Rectangle 3"/>
          <p:cNvSpPr/>
          <p:nvPr/>
        </p:nvSpPr>
        <p:spPr>
          <a:xfrm flipV="1">
            <a:off x="2050052" y="3983389"/>
            <a:ext cx="7046323" cy="369332"/>
          </a:xfrm>
          <a:prstGeom prst="rect">
            <a:avLst/>
          </a:prstGeom>
        </p:spPr>
        <p:txBody>
          <a:bodyPr wrap="square" lIns="91440" tIns="45720" rIns="91440" bIns="45720" anchor="t">
            <a:spAutoFit/>
          </a:bodyPr>
          <a:lstStyle/>
          <a:p>
            <a:endParaRPr lang="en-US">
              <a:cs typeface="Calibri"/>
            </a:endParaRPr>
          </a:p>
        </p:txBody>
      </p:sp>
      <p:graphicFrame>
        <p:nvGraphicFramePr>
          <p:cNvPr id="8" name="Content Placeholder 2">
            <a:extLst>
              <a:ext uri="{FF2B5EF4-FFF2-40B4-BE49-F238E27FC236}">
                <a16:creationId xmlns:a16="http://schemas.microsoft.com/office/drawing/2014/main" id="{4AD38F1F-38AF-4799-8BCE-4245C58B4DD5}"/>
              </a:ext>
            </a:extLst>
          </p:cNvPr>
          <p:cNvGraphicFramePr>
            <a:graphicFrameLocks noGrp="1"/>
          </p:cNvGraphicFramePr>
          <p:nvPr>
            <p:ph idx="1"/>
            <p:extLst>
              <p:ext uri="{D42A27DB-BD31-4B8C-83A1-F6EECF244321}">
                <p14:modId xmlns:p14="http://schemas.microsoft.com/office/powerpoint/2010/main" val="165071514"/>
              </p:ext>
            </p:extLst>
          </p:nvPr>
        </p:nvGraphicFramePr>
        <p:xfrm>
          <a:off x="558313" y="2842903"/>
          <a:ext cx="6905159" cy="34944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65779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0936" y="640080"/>
            <a:ext cx="4818888" cy="1481328"/>
          </a:xfrm>
        </p:spPr>
        <p:txBody>
          <a:bodyPr anchor="b">
            <a:normAutofit/>
          </a:bodyPr>
          <a:lstStyle/>
          <a:p>
            <a:r>
              <a:rPr lang="en-GB" sz="5000">
                <a:cs typeface="Calibri Light"/>
              </a:rPr>
              <a:t>Behaviour expectations</a:t>
            </a:r>
            <a:endParaRPr lang="en-GB" sz="5000"/>
          </a:p>
        </p:txBody>
      </p:sp>
      <p:sp>
        <p:nvSpPr>
          <p:cNvPr id="3" name="Content Placeholder 2"/>
          <p:cNvSpPr>
            <a:spLocks noGrp="1"/>
          </p:cNvSpPr>
          <p:nvPr>
            <p:ph idx="1"/>
          </p:nvPr>
        </p:nvSpPr>
        <p:spPr>
          <a:xfrm>
            <a:off x="418024" y="2873816"/>
            <a:ext cx="11463975" cy="3884048"/>
          </a:xfrm>
        </p:spPr>
        <p:txBody>
          <a:bodyPr vert="horz" lIns="91440" tIns="45720" rIns="91440" bIns="45720" rtlCol="0" anchor="t">
            <a:normAutofit fontScale="85000" lnSpcReduction="20000"/>
          </a:bodyPr>
          <a:lstStyle/>
          <a:p>
            <a:r>
              <a:rPr lang="en-US" sz="3000" dirty="0"/>
              <a:t>A  positive school ethos is encouraged so children form good relationships with adults and their peers.</a:t>
            </a:r>
            <a:endParaRPr lang="en-US" sz="3000" dirty="0">
              <a:cs typeface="Calibri"/>
            </a:endParaRPr>
          </a:p>
          <a:p>
            <a:r>
              <a:rPr lang="en-US" sz="3000" dirty="0"/>
              <a:t>Our school values are promoted - </a:t>
            </a:r>
            <a:r>
              <a:rPr lang="en-US" sz="3000" b="1" dirty="0"/>
              <a:t>Belong  - Be Your Best – Be </a:t>
            </a:r>
            <a:r>
              <a:rPr lang="en-US" sz="3000" b="1" dirty="0" err="1"/>
              <a:t>Bramhope</a:t>
            </a:r>
            <a:r>
              <a:rPr lang="en-US" sz="3000" b="1" dirty="0"/>
              <a:t> </a:t>
            </a:r>
            <a:endParaRPr lang="en-US" sz="3000" b="1" dirty="0">
              <a:cs typeface="Calibri"/>
            </a:endParaRPr>
          </a:p>
          <a:p>
            <a:r>
              <a:rPr lang="en-US" sz="3000" dirty="0"/>
              <a:t>Our expectations </a:t>
            </a:r>
            <a:r>
              <a:rPr lang="en-US" sz="3000" b="1" dirty="0"/>
              <a:t>- </a:t>
            </a:r>
            <a:r>
              <a:rPr lang="en-US" sz="3000" b="1" dirty="0">
                <a:solidFill>
                  <a:srgbClr val="FF0000"/>
                </a:solidFill>
              </a:rPr>
              <a:t>B</a:t>
            </a:r>
            <a:r>
              <a:rPr lang="en-US" sz="3000" b="1" dirty="0"/>
              <a:t>e Safe, </a:t>
            </a:r>
            <a:r>
              <a:rPr lang="en-US" sz="3000" b="1" dirty="0">
                <a:solidFill>
                  <a:srgbClr val="FF0000"/>
                </a:solidFill>
              </a:rPr>
              <a:t>P</a:t>
            </a:r>
            <a:r>
              <a:rPr lang="en-US" sz="3000" b="1" dirty="0"/>
              <a:t>ositive, </a:t>
            </a:r>
            <a:r>
              <a:rPr lang="en-US" sz="3000" b="1" dirty="0">
                <a:solidFill>
                  <a:srgbClr val="FF0000"/>
                </a:solidFill>
              </a:rPr>
              <a:t>S</a:t>
            </a:r>
            <a:r>
              <a:rPr lang="en-US" sz="3000" b="1" dirty="0"/>
              <a:t>how Respect </a:t>
            </a:r>
            <a:endParaRPr lang="en-US" sz="3000" b="1" dirty="0">
              <a:cs typeface="Calibri"/>
            </a:endParaRPr>
          </a:p>
          <a:p>
            <a:r>
              <a:rPr lang="en-US" sz="3000" dirty="0">
                <a:ea typeface="+mn-lt"/>
                <a:cs typeface="+mn-lt"/>
              </a:rPr>
              <a:t>Classes display and enforce the </a:t>
            </a:r>
            <a:r>
              <a:rPr lang="en-US" sz="3000" dirty="0" err="1">
                <a:ea typeface="+mn-lt"/>
                <a:cs typeface="+mn-lt"/>
              </a:rPr>
              <a:t>behaviour</a:t>
            </a:r>
            <a:r>
              <a:rPr lang="en-US" sz="3000" dirty="0">
                <a:ea typeface="+mn-lt"/>
                <a:cs typeface="+mn-lt"/>
              </a:rPr>
              <a:t> matrix and the school rules.</a:t>
            </a:r>
            <a:endParaRPr lang="en-US" sz="3000" dirty="0">
              <a:cs typeface="Calibri"/>
            </a:endParaRPr>
          </a:p>
          <a:p>
            <a:r>
              <a:rPr lang="en-US" sz="3000" dirty="0">
                <a:cs typeface="Calibri"/>
              </a:rPr>
              <a:t>Failure to complete work to a satisfactory level may mean a child missing part of playtime to complete or make improvements</a:t>
            </a:r>
            <a:endParaRPr lang="en-US" sz="3000" dirty="0">
              <a:ea typeface="Calibri"/>
              <a:cs typeface="Calibri"/>
            </a:endParaRPr>
          </a:p>
          <a:p>
            <a:r>
              <a:rPr lang="en-US" sz="3000" dirty="0">
                <a:cs typeface="Calibri"/>
              </a:rPr>
              <a:t>Modifications to the </a:t>
            </a:r>
            <a:r>
              <a:rPr lang="en-US" sz="3000" dirty="0" err="1">
                <a:cs typeface="Calibri"/>
              </a:rPr>
              <a:t>behaviour</a:t>
            </a:r>
            <a:r>
              <a:rPr lang="en-US" sz="3000" dirty="0">
                <a:cs typeface="Calibri"/>
              </a:rPr>
              <a:t> policy are made in some instances for children with special educational needs.</a:t>
            </a:r>
            <a:endParaRPr lang="en-US" sz="3000" dirty="0">
              <a:ea typeface="Calibri"/>
              <a:cs typeface="Calibri"/>
            </a:endParaRPr>
          </a:p>
          <a:p>
            <a:br>
              <a:rPr lang="en-US" sz="1200" dirty="0"/>
            </a:br>
            <a:r>
              <a:rPr lang="en-US" sz="1200" dirty="0"/>
              <a:t>·       </a:t>
            </a:r>
            <a:br>
              <a:rPr lang="en-US" sz="1200" dirty="0"/>
            </a:br>
            <a:endParaRPr lang="en-GB" sz="1200">
              <a:cs typeface="Calibri"/>
            </a:endParaRPr>
          </a:p>
        </p:txBody>
      </p:sp>
    </p:spTree>
    <p:extLst>
      <p:ext uri="{BB962C8B-B14F-4D97-AF65-F5344CB8AC3E}">
        <p14:creationId xmlns:p14="http://schemas.microsoft.com/office/powerpoint/2010/main" val="3949057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0936" y="640080"/>
            <a:ext cx="4818888" cy="1481328"/>
          </a:xfrm>
        </p:spPr>
        <p:txBody>
          <a:bodyPr anchor="b">
            <a:normAutofit/>
          </a:bodyPr>
          <a:lstStyle/>
          <a:p>
            <a:r>
              <a:rPr lang="en-GB" sz="5000">
                <a:cs typeface="Calibri Light"/>
              </a:rPr>
              <a:t>Behaviour expectations</a:t>
            </a:r>
            <a:endParaRPr lang="en-GB" sz="5000"/>
          </a:p>
        </p:txBody>
      </p:sp>
      <p:sp>
        <p:nvSpPr>
          <p:cNvPr id="7" name="Content Placeholder 2">
            <a:extLst>
              <a:ext uri="{FF2B5EF4-FFF2-40B4-BE49-F238E27FC236}">
                <a16:creationId xmlns:a16="http://schemas.microsoft.com/office/drawing/2014/main" id="{25D13034-366B-4318-8255-65CFDDD13CFD}"/>
              </a:ext>
            </a:extLst>
          </p:cNvPr>
          <p:cNvSpPr txBox="1">
            <a:spLocks/>
          </p:cNvSpPr>
          <p:nvPr/>
        </p:nvSpPr>
        <p:spPr>
          <a:xfrm>
            <a:off x="334749" y="2216196"/>
            <a:ext cx="11646578" cy="5585619"/>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We promote a culture of good </a:t>
            </a:r>
            <a:r>
              <a:rPr lang="en-US" err="1"/>
              <a:t>behaviour</a:t>
            </a:r>
            <a:r>
              <a:rPr lang="en-US"/>
              <a:t> where children should not always expect a reward but behave well because it is the right thing to do.</a:t>
            </a:r>
            <a:endParaRPr lang="en-GB">
              <a:cs typeface="Calibri"/>
            </a:endParaRPr>
          </a:p>
          <a:p>
            <a:r>
              <a:rPr lang="en-GB">
                <a:cs typeface="Calibri"/>
              </a:rPr>
              <a:t>Verbal praise is awarded daily, by all staff</a:t>
            </a:r>
            <a:endParaRPr lang="en-US">
              <a:cs typeface="Calibri"/>
            </a:endParaRPr>
          </a:p>
          <a:p>
            <a:r>
              <a:rPr lang="en-US"/>
              <a:t>House points for </a:t>
            </a:r>
            <a:r>
              <a:rPr lang="en-US" err="1"/>
              <a:t>behaviour</a:t>
            </a:r>
            <a:r>
              <a:rPr lang="en-US"/>
              <a:t> which goes 'above and beyond'</a:t>
            </a:r>
            <a:endParaRPr lang="en-US">
              <a:cs typeface="Calibri"/>
            </a:endParaRPr>
          </a:p>
          <a:p>
            <a:r>
              <a:rPr lang="en-US"/>
              <a:t>Children have the chance to earn weekly certificates from teachers in recognition of efforts and / or achievements</a:t>
            </a:r>
            <a:endParaRPr lang="en-GB">
              <a:cs typeface="Calibri"/>
            </a:endParaRPr>
          </a:p>
          <a:p>
            <a:r>
              <a:rPr lang="en-US"/>
              <a:t> Termly Head Teachers' Award (nominated by teaching staff) for children who have stood out at representing our school values – </a:t>
            </a:r>
            <a:r>
              <a:rPr lang="en-US" b="1"/>
              <a:t>Belong, Be Your Best, Be </a:t>
            </a:r>
            <a:r>
              <a:rPr lang="en-US" b="1" err="1"/>
              <a:t>Bramhope</a:t>
            </a:r>
            <a:endParaRPr lang="en-US" b="1" err="1">
              <a:cs typeface="Calibri"/>
            </a:endParaRPr>
          </a:p>
          <a:p>
            <a:pPr marL="0" indent="0">
              <a:buFont typeface="Arial" panose="020B0604020202020204" pitchFamily="34" charset="0"/>
              <a:buNone/>
            </a:pPr>
            <a:br>
              <a:rPr lang="en-US" sz="2200"/>
            </a:br>
            <a:r>
              <a:rPr lang="en-US" sz="2200"/>
              <a:t>·       </a:t>
            </a:r>
            <a:br>
              <a:rPr lang="en-US" sz="2200"/>
            </a:br>
            <a:endParaRPr lang="en-GB" sz="2200">
              <a:cs typeface="Calibri"/>
            </a:endParaRPr>
          </a:p>
        </p:txBody>
      </p:sp>
    </p:spTree>
    <p:extLst>
      <p:ext uri="{BB962C8B-B14F-4D97-AF65-F5344CB8AC3E}">
        <p14:creationId xmlns:p14="http://schemas.microsoft.com/office/powerpoint/2010/main" val="3176024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0080" y="325369"/>
            <a:ext cx="4787702" cy="1956841"/>
          </a:xfrm>
        </p:spPr>
        <p:txBody>
          <a:bodyPr anchor="b">
            <a:normAutofit/>
          </a:bodyPr>
          <a:lstStyle/>
          <a:p>
            <a:r>
              <a:rPr lang="en-GB" sz="5400">
                <a:cs typeface="Calibri Light"/>
              </a:rPr>
              <a:t>School Uniform and belongings</a:t>
            </a:r>
            <a:endParaRPr lang="en-GB" sz="5400"/>
          </a:p>
        </p:txBody>
      </p:sp>
      <p:sp>
        <p:nvSpPr>
          <p:cNvPr id="3" name="Content Placeholder 2"/>
          <p:cNvSpPr>
            <a:spLocks noGrp="1"/>
          </p:cNvSpPr>
          <p:nvPr>
            <p:ph idx="1"/>
          </p:nvPr>
        </p:nvSpPr>
        <p:spPr>
          <a:xfrm>
            <a:off x="640080" y="2872899"/>
            <a:ext cx="4243589" cy="3320668"/>
          </a:xfrm>
        </p:spPr>
        <p:txBody>
          <a:bodyPr vert="horz" lIns="91440" tIns="45720" rIns="91440" bIns="45720" rtlCol="0" anchor="t">
            <a:normAutofit fontScale="85000" lnSpcReduction="20000"/>
          </a:bodyPr>
          <a:lstStyle/>
          <a:p>
            <a:r>
              <a:rPr lang="en-US" dirty="0">
                <a:cs typeface="Calibri"/>
              </a:rPr>
              <a:t>PE kit is to be worn on PE days.</a:t>
            </a:r>
          </a:p>
          <a:p>
            <a:r>
              <a:rPr lang="en-US" dirty="0">
                <a:cs typeface="Calibri"/>
              </a:rPr>
              <a:t>Trainers are not to be worn in school when not doing PE.</a:t>
            </a:r>
          </a:p>
          <a:p>
            <a:r>
              <a:rPr lang="en-US" dirty="0">
                <a:cs typeface="Calibri"/>
              </a:rPr>
              <a:t>Earrings must be taken out for P.E. or taped up.</a:t>
            </a:r>
          </a:p>
          <a:p>
            <a:r>
              <a:rPr lang="en-US" dirty="0">
                <a:cs typeface="Calibri"/>
              </a:rPr>
              <a:t>Apple watches/other devices with cameras cannot be worn in school.</a:t>
            </a:r>
          </a:p>
          <a:p>
            <a:r>
              <a:rPr lang="en-US" dirty="0">
                <a:cs typeface="Calibri"/>
              </a:rPr>
              <a:t>Mobile phones must be signed into the office before school.</a:t>
            </a:r>
          </a:p>
          <a:p>
            <a:pPr marL="0" indent="0">
              <a:buNone/>
            </a:pPr>
            <a:endParaRPr lang="en-US">
              <a:cs typeface="Calibri"/>
            </a:endParaRPr>
          </a:p>
          <a:p>
            <a:pPr marL="0" indent="0">
              <a:buNone/>
            </a:pPr>
            <a:endParaRPr lang="en-US" sz="1500">
              <a:cs typeface="Calibri"/>
            </a:endParaRPr>
          </a:p>
        </p:txBody>
      </p:sp>
      <p:pic>
        <p:nvPicPr>
          <p:cNvPr id="4" name="Picture 4">
            <a:extLst>
              <a:ext uri="{FF2B5EF4-FFF2-40B4-BE49-F238E27FC236}">
                <a16:creationId xmlns:a16="http://schemas.microsoft.com/office/drawing/2014/main" id="{7297FCC8-7119-4376-98DE-7F520DEC6924}"/>
              </a:ext>
            </a:extLst>
          </p:cNvPr>
          <p:cNvPicPr>
            <a:picLocks noChangeAspect="1"/>
          </p:cNvPicPr>
          <p:nvPr/>
        </p:nvPicPr>
        <p:blipFill rotWithShape="1">
          <a:blip r:embed="rId2"/>
          <a:srcRect l="11837" r="21210"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261975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13"/>
          <p:cNvSpPr txBox="1">
            <a:spLocks noGrp="1"/>
          </p:cNvSpPr>
          <p:nvPr>
            <p:ph type="title"/>
          </p:nvPr>
        </p:nvSpPr>
        <p:spPr>
          <a:xfrm>
            <a:off x="1981200" y="274638"/>
            <a:ext cx="8229600" cy="1143000"/>
          </a:xfrm>
          <a:prstGeom prst="rect">
            <a:avLst/>
          </a:prstGeom>
          <a:noFill/>
          <a:ln>
            <a:noFill/>
          </a:ln>
        </p:spPr>
        <p:txBody>
          <a:bodyPr spcFirstLastPara="1" wrap="square" lIns="91425" tIns="45700" rIns="91425" bIns="45700" anchor="ctr" anchorCtr="0">
            <a:normAutofit fontScale="90000"/>
          </a:bodyPr>
          <a:lstStyle/>
          <a:p>
            <a:pPr>
              <a:buSzPts val="3959"/>
            </a:pPr>
            <a:br>
              <a:rPr lang="en-GB" sz="3600"/>
            </a:br>
            <a:r>
              <a:rPr lang="en-GB" sz="3600"/>
              <a:t>Houses</a:t>
            </a:r>
            <a:br>
              <a:rPr lang="en-GB" sz="3600"/>
            </a:br>
            <a:endParaRPr sz="3600"/>
          </a:p>
        </p:txBody>
      </p:sp>
      <p:sp>
        <p:nvSpPr>
          <p:cNvPr id="171" name="Google Shape;171;p13"/>
          <p:cNvSpPr txBox="1">
            <a:spLocks noGrp="1"/>
          </p:cNvSpPr>
          <p:nvPr>
            <p:ph type="body" idx="1"/>
          </p:nvPr>
        </p:nvSpPr>
        <p:spPr>
          <a:xfrm>
            <a:off x="506681" y="1733878"/>
            <a:ext cx="8229600" cy="4857403"/>
          </a:xfrm>
          <a:prstGeom prst="rect">
            <a:avLst/>
          </a:prstGeom>
          <a:noFill/>
          <a:ln>
            <a:noFill/>
          </a:ln>
        </p:spPr>
        <p:txBody>
          <a:bodyPr spcFirstLastPara="1" wrap="square" lIns="91425" tIns="45700" rIns="91425" bIns="45700" anchor="t" anchorCtr="0">
            <a:normAutofit/>
          </a:bodyPr>
          <a:lstStyle/>
          <a:p>
            <a:pPr marL="342900" indent="0">
              <a:lnSpc>
                <a:spcPct val="90000"/>
              </a:lnSpc>
              <a:spcBef>
                <a:spcPts val="0"/>
              </a:spcBef>
              <a:buNone/>
            </a:pPr>
            <a:endParaRPr/>
          </a:p>
          <a:p>
            <a:pPr marL="342900">
              <a:lnSpc>
                <a:spcPct val="90000"/>
              </a:lnSpc>
              <a:spcBef>
                <a:spcPts val="0"/>
              </a:spcBef>
              <a:buSzPts val="3200"/>
            </a:pPr>
            <a:r>
              <a:rPr lang="en-GB"/>
              <a:t>Bronte </a:t>
            </a:r>
            <a:endParaRPr/>
          </a:p>
          <a:p>
            <a:pPr marL="342900">
              <a:lnSpc>
                <a:spcPct val="90000"/>
              </a:lnSpc>
              <a:spcBef>
                <a:spcPts val="640"/>
              </a:spcBef>
              <a:buSzPts val="3200"/>
            </a:pPr>
            <a:r>
              <a:rPr lang="en-GB"/>
              <a:t>Burton</a:t>
            </a:r>
            <a:endParaRPr/>
          </a:p>
          <a:p>
            <a:pPr marL="342900">
              <a:lnSpc>
                <a:spcPct val="90000"/>
              </a:lnSpc>
              <a:spcBef>
                <a:spcPts val="640"/>
              </a:spcBef>
              <a:buSzPts val="3200"/>
            </a:pPr>
            <a:r>
              <a:rPr lang="en-GB"/>
              <a:t>Hepworth</a:t>
            </a:r>
            <a:endParaRPr/>
          </a:p>
          <a:p>
            <a:pPr marL="342900">
              <a:lnSpc>
                <a:spcPct val="90000"/>
              </a:lnSpc>
              <a:spcBef>
                <a:spcPts val="640"/>
              </a:spcBef>
              <a:buSzPts val="3200"/>
            </a:pPr>
            <a:r>
              <a:rPr lang="en-GB"/>
              <a:t>Wilberforce</a:t>
            </a:r>
            <a:endParaRPr/>
          </a:p>
          <a:p>
            <a:pPr marL="342900">
              <a:lnSpc>
                <a:spcPct val="90000"/>
              </a:lnSpc>
              <a:spcBef>
                <a:spcPts val="640"/>
              </a:spcBef>
              <a:buSzPts val="3200"/>
            </a:pPr>
            <a:r>
              <a:rPr lang="en-GB"/>
              <a:t>Children can earn house points for “above and beyond”</a:t>
            </a:r>
            <a:endParaRPr/>
          </a:p>
          <a:p>
            <a:pPr marL="342900">
              <a:lnSpc>
                <a:spcPct val="90000"/>
              </a:lnSpc>
              <a:spcBef>
                <a:spcPts val="640"/>
              </a:spcBef>
              <a:buSzPts val="3200"/>
            </a:pPr>
            <a:r>
              <a:rPr lang="en-GB" dirty="0"/>
              <a:t>Year 6 children will be appointed as House Captains as well as other </a:t>
            </a:r>
            <a:r>
              <a:rPr lang="en-GB"/>
              <a:t>prefect roles!</a:t>
            </a:r>
          </a:p>
          <a:p>
            <a:pPr marL="342900" indent="-139700">
              <a:lnSpc>
                <a:spcPct val="90000"/>
              </a:lnSpc>
              <a:spcBef>
                <a:spcPts val="640"/>
              </a:spcBef>
              <a:buSzPts val="3200"/>
              <a:buNone/>
            </a:pPr>
            <a:endParaRPr/>
          </a:p>
        </p:txBody>
      </p:sp>
      <p:pic>
        <p:nvPicPr>
          <p:cNvPr id="172" name="Google Shape;172;p13"/>
          <p:cNvPicPr preferRelativeResize="0"/>
          <p:nvPr/>
        </p:nvPicPr>
        <p:blipFill rotWithShape="1">
          <a:blip r:embed="rId3">
            <a:alphaModFix/>
          </a:blip>
          <a:srcRect/>
          <a:stretch/>
        </p:blipFill>
        <p:spPr>
          <a:xfrm>
            <a:off x="8848562" y="903896"/>
            <a:ext cx="2664296" cy="3399719"/>
          </a:xfrm>
          <a:prstGeom prst="rect">
            <a:avLst/>
          </a:prstGeom>
          <a:noFill/>
          <a:ln>
            <a:noFill/>
          </a:ln>
        </p:spPr>
      </p:pic>
    </p:spTree>
    <p:extLst>
      <p:ext uri="{BB962C8B-B14F-4D97-AF65-F5344CB8AC3E}">
        <p14:creationId xmlns:p14="http://schemas.microsoft.com/office/powerpoint/2010/main" val="3798790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GB" sz="5400">
                <a:cs typeface="Calibri Light"/>
              </a:rPr>
              <a:t>Assessment </a:t>
            </a:r>
            <a:endParaRPr lang="en-GB" sz="5400"/>
          </a:p>
        </p:txBody>
      </p:sp>
      <p:sp>
        <p:nvSpPr>
          <p:cNvPr id="9"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26418" y="552091"/>
            <a:ext cx="6224335" cy="5431536"/>
          </a:xfrm>
        </p:spPr>
        <p:txBody>
          <a:bodyPr vert="horz" lIns="91440" tIns="45720" rIns="91440" bIns="45720" rtlCol="0" anchor="ctr">
            <a:normAutofit/>
          </a:bodyPr>
          <a:lstStyle/>
          <a:p>
            <a:pPr marL="0" indent="0">
              <a:buNone/>
            </a:pPr>
            <a:r>
              <a:rPr lang="en-US" sz="2200" dirty="0">
                <a:ea typeface="+mn-lt"/>
                <a:cs typeface="+mn-lt"/>
              </a:rPr>
              <a:t>Teacher assessment is ongoing through observation and marking. </a:t>
            </a:r>
            <a:endParaRPr lang="en-US" sz="2200" dirty="0">
              <a:cs typeface="Calibri"/>
            </a:endParaRPr>
          </a:p>
          <a:p>
            <a:pPr marL="0" indent="0">
              <a:buNone/>
            </a:pPr>
            <a:r>
              <a:rPr lang="en-US" sz="2200" dirty="0">
                <a:ea typeface="+mn-lt"/>
                <a:cs typeface="+mn-lt"/>
              </a:rPr>
              <a:t>Children are given feedback verbally or in written form and then given time to respond. </a:t>
            </a:r>
            <a:endParaRPr lang="en-US" sz="2200" dirty="0">
              <a:cs typeface="Calibri" panose="020F0502020204030204"/>
            </a:endParaRPr>
          </a:p>
          <a:p>
            <a:pPr marL="0" indent="0">
              <a:buNone/>
            </a:pPr>
            <a:r>
              <a:rPr lang="en-US" sz="2200" dirty="0">
                <a:ea typeface="+mn-lt"/>
                <a:cs typeface="+mn-lt"/>
              </a:rPr>
              <a:t>Formal assessments (SATs) take place once a term in reading, </a:t>
            </a:r>
            <a:r>
              <a:rPr lang="en-US" sz="2200" dirty="0" err="1">
                <a:ea typeface="+mn-lt"/>
                <a:cs typeface="+mn-lt"/>
              </a:rPr>
              <a:t>SPaG</a:t>
            </a:r>
            <a:r>
              <a:rPr lang="en-US" sz="2200" dirty="0">
                <a:ea typeface="+mn-lt"/>
                <a:cs typeface="+mn-lt"/>
              </a:rPr>
              <a:t> and </a:t>
            </a:r>
            <a:r>
              <a:rPr lang="en-US" sz="2200" dirty="0" err="1">
                <a:ea typeface="+mn-lt"/>
                <a:cs typeface="+mn-lt"/>
              </a:rPr>
              <a:t>maths</a:t>
            </a:r>
            <a:r>
              <a:rPr lang="en-US" sz="2200" dirty="0">
                <a:ea typeface="+mn-lt"/>
                <a:cs typeface="+mn-lt"/>
              </a:rPr>
              <a:t>.</a:t>
            </a:r>
            <a:endParaRPr lang="en-US" sz="2200" dirty="0">
              <a:cs typeface="Calibri" panose="020F0502020204030204"/>
            </a:endParaRPr>
          </a:p>
          <a:p>
            <a:pPr marL="0" indent="0">
              <a:buNone/>
            </a:pPr>
            <a:r>
              <a:rPr lang="en-US" sz="2200" dirty="0">
                <a:ea typeface="+mn-lt"/>
                <a:cs typeface="+mn-lt"/>
              </a:rPr>
              <a:t>Writing is also assessed by class teachers every half term.  </a:t>
            </a:r>
            <a:endParaRPr lang="en-US" sz="2200" dirty="0">
              <a:cs typeface="Calibri" panose="020F0502020204030204"/>
            </a:endParaRPr>
          </a:p>
          <a:p>
            <a:pPr marL="0" indent="0">
              <a:buNone/>
            </a:pPr>
            <a:r>
              <a:rPr lang="en-US" sz="2200" dirty="0">
                <a:ea typeface="+mn-lt"/>
                <a:cs typeface="+mn-lt"/>
              </a:rPr>
              <a:t>Y6 complete end of Key Stage 2 assessments in May : otherwise known as SATs!</a:t>
            </a:r>
            <a:endParaRPr lang="en-US" sz="2200" dirty="0">
              <a:cs typeface="Calibri" panose="020F0502020204030204"/>
            </a:endParaRPr>
          </a:p>
          <a:p>
            <a:pPr marL="0" indent="0">
              <a:buNone/>
            </a:pPr>
            <a:endParaRPr lang="en-US" sz="2200">
              <a:cs typeface="Calibri" panose="020F0502020204030204"/>
            </a:endParaRPr>
          </a:p>
        </p:txBody>
      </p:sp>
    </p:spTree>
    <p:extLst>
      <p:ext uri="{BB962C8B-B14F-4D97-AF65-F5344CB8AC3E}">
        <p14:creationId xmlns:p14="http://schemas.microsoft.com/office/powerpoint/2010/main" val="36238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GB" sz="5400">
                <a:cs typeface="Calibri Light"/>
              </a:rPr>
              <a:t>Home Learning </a:t>
            </a:r>
            <a:endParaRPr lang="en-GB" sz="5400"/>
          </a:p>
        </p:txBody>
      </p:sp>
      <p:sp>
        <p:nvSpPr>
          <p:cNvPr id="6"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26418" y="552091"/>
            <a:ext cx="6224335" cy="6043141"/>
          </a:xfrm>
        </p:spPr>
        <p:txBody>
          <a:bodyPr vert="horz" lIns="91440" tIns="45720" rIns="91440" bIns="45720" rtlCol="0" anchor="ctr">
            <a:normAutofit/>
          </a:bodyPr>
          <a:lstStyle/>
          <a:p>
            <a:pPr marL="0" indent="0">
              <a:buNone/>
            </a:pPr>
            <a:r>
              <a:rPr lang="en-US" sz="2000" b="1">
                <a:ea typeface="+mn-lt"/>
                <a:cs typeface="+mn-lt"/>
              </a:rPr>
              <a:t>Reading </a:t>
            </a:r>
            <a:endParaRPr lang="en-GB" sz="2000">
              <a:cs typeface="Calibri" panose="020F0502020204030204"/>
            </a:endParaRPr>
          </a:p>
          <a:p>
            <a:pPr marL="0" indent="0">
              <a:buNone/>
            </a:pPr>
            <a:r>
              <a:rPr lang="en-US" sz="2000">
                <a:ea typeface="+mn-lt"/>
                <a:cs typeface="+mn-lt"/>
              </a:rPr>
              <a:t>  </a:t>
            </a:r>
            <a:endParaRPr lang="en-US" sz="2000">
              <a:cs typeface="Calibri" panose="020F0502020204030204"/>
            </a:endParaRPr>
          </a:p>
          <a:p>
            <a:pPr marL="0" indent="0">
              <a:buNone/>
            </a:pPr>
            <a:r>
              <a:rPr lang="en-US" sz="2000">
                <a:ea typeface="+mn-lt"/>
                <a:cs typeface="+mn-lt"/>
              </a:rPr>
              <a:t>We recommend up to 20 minutes a day of reading. This includes reading a range of texts, discussing vocabulary, asking and answering questions and being read to. We encourage all children to read a range of texts including fiction, non-fiction and poetry as well as a range of authors. </a:t>
            </a:r>
            <a:endParaRPr lang="en-US" sz="2000">
              <a:cs typeface="Calibri" panose="020F0502020204030204"/>
            </a:endParaRPr>
          </a:p>
          <a:p>
            <a:pPr marL="0" indent="0">
              <a:buNone/>
            </a:pPr>
            <a:r>
              <a:rPr lang="en-US" sz="2000" b="1" err="1">
                <a:ea typeface="+mn-lt"/>
                <a:cs typeface="+mn-lt"/>
              </a:rPr>
              <a:t>Maths</a:t>
            </a:r>
            <a:r>
              <a:rPr lang="en-US" sz="2000">
                <a:ea typeface="+mn-lt"/>
                <a:cs typeface="+mn-lt"/>
              </a:rPr>
              <a:t> </a:t>
            </a:r>
            <a:endParaRPr lang="en-US" sz="2000">
              <a:cs typeface="Calibri" panose="020F0502020204030204"/>
            </a:endParaRPr>
          </a:p>
          <a:p>
            <a:pPr marL="0" indent="0">
              <a:buNone/>
            </a:pPr>
            <a:r>
              <a:rPr lang="en-US" sz="2000">
                <a:ea typeface="+mn-lt"/>
                <a:cs typeface="+mn-lt"/>
              </a:rPr>
              <a:t>  </a:t>
            </a:r>
            <a:endParaRPr lang="en-US" sz="2000">
              <a:cs typeface="Calibri" panose="020F0502020204030204"/>
            </a:endParaRPr>
          </a:p>
          <a:p>
            <a:pPr marL="0" indent="0">
              <a:buNone/>
            </a:pPr>
            <a:r>
              <a:rPr lang="en-US" sz="2000">
                <a:ea typeface="+mn-lt"/>
                <a:cs typeface="+mn-lt"/>
              </a:rPr>
              <a:t>Mathletics will be set weekly every Friday to be completed by the following Friday. This will be linked to the topics taught in </a:t>
            </a:r>
            <a:r>
              <a:rPr lang="en-US" sz="2000" err="1">
                <a:ea typeface="+mn-lt"/>
                <a:cs typeface="+mn-lt"/>
              </a:rPr>
              <a:t>maths</a:t>
            </a:r>
            <a:r>
              <a:rPr lang="en-US" sz="2000">
                <a:ea typeface="+mn-lt"/>
                <a:cs typeface="+mn-lt"/>
              </a:rPr>
              <a:t> during the week. It is also expected that all children access Times Tables Rockstars at least once a week. All children are expected to know their times tables up to 12 x 12 by the end of Y4.  </a:t>
            </a:r>
            <a:r>
              <a:rPr lang="en-US" sz="1700">
                <a:ea typeface="+mn-lt"/>
                <a:cs typeface="+mn-lt"/>
              </a:rPr>
              <a:t> </a:t>
            </a:r>
            <a:endParaRPr lang="en-US" sz="1700">
              <a:cs typeface="Calibri" panose="020F0502020204030204"/>
            </a:endParaRPr>
          </a:p>
          <a:p>
            <a:pPr marL="0" indent="0">
              <a:buNone/>
            </a:pPr>
            <a:r>
              <a:rPr lang="en-US" sz="1700">
                <a:ea typeface="+mn-lt"/>
                <a:cs typeface="+mn-lt"/>
              </a:rPr>
              <a:t>  </a:t>
            </a:r>
            <a:endParaRPr lang="en-US" sz="1700">
              <a:cs typeface="Calibri" panose="020F0502020204030204"/>
            </a:endParaRPr>
          </a:p>
          <a:p>
            <a:pPr marL="0" indent="0">
              <a:buNone/>
            </a:pPr>
            <a:r>
              <a:rPr lang="en-US" sz="1700">
                <a:ea typeface="+mn-lt"/>
                <a:cs typeface="+mn-lt"/>
              </a:rPr>
              <a:t>  </a:t>
            </a:r>
            <a:endParaRPr lang="en-GB" sz="1700">
              <a:cs typeface="Calibri" panose="020F0502020204030204"/>
            </a:endParaRPr>
          </a:p>
        </p:txBody>
      </p:sp>
    </p:spTree>
    <p:extLst>
      <p:ext uri="{BB962C8B-B14F-4D97-AF65-F5344CB8AC3E}">
        <p14:creationId xmlns:p14="http://schemas.microsoft.com/office/powerpoint/2010/main" val="20702006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GB" sz="5400">
                <a:cs typeface="Calibri Light"/>
              </a:rPr>
              <a:t>Home Learning </a:t>
            </a:r>
            <a:endParaRPr lang="en-GB" sz="5400"/>
          </a:p>
        </p:txBody>
      </p:sp>
      <p:sp>
        <p:nvSpPr>
          <p:cNvPr id="6"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26418" y="552091"/>
            <a:ext cx="6224335" cy="5431536"/>
          </a:xfrm>
        </p:spPr>
        <p:txBody>
          <a:bodyPr vert="horz" lIns="91440" tIns="45720" rIns="91440" bIns="45720" rtlCol="0" anchor="ctr">
            <a:normAutofit/>
          </a:bodyPr>
          <a:lstStyle/>
          <a:p>
            <a:endParaRPr lang="en-US" sz="1700" b="1">
              <a:cs typeface="Calibri"/>
            </a:endParaRPr>
          </a:p>
          <a:p>
            <a:pPr marL="0" indent="0">
              <a:buNone/>
            </a:pPr>
            <a:r>
              <a:rPr lang="en-US" sz="1700" b="1" dirty="0">
                <a:ea typeface="+mn-lt"/>
                <a:cs typeface="+mn-lt"/>
              </a:rPr>
              <a:t>Spellings</a:t>
            </a:r>
            <a:r>
              <a:rPr lang="en-US" sz="1700" dirty="0">
                <a:ea typeface="+mn-lt"/>
                <a:cs typeface="+mn-lt"/>
              </a:rPr>
              <a:t> </a:t>
            </a:r>
            <a:endParaRPr lang="en-US" sz="1700">
              <a:cs typeface="Calibri" panose="020F0502020204030204"/>
            </a:endParaRPr>
          </a:p>
          <a:p>
            <a:pPr marL="0" indent="0">
              <a:buNone/>
            </a:pPr>
            <a:r>
              <a:rPr lang="en-US" sz="1700" dirty="0">
                <a:ea typeface="+mn-lt"/>
                <a:cs typeface="+mn-lt"/>
              </a:rPr>
              <a:t>Each week, your child will be given 10 spellings to learn. The spellings may be linked to patterns taught in school or include some of the KS2 statutory common exception words. It is also important that your child understands the meaning of the words in order to use them in context. </a:t>
            </a:r>
            <a:endParaRPr lang="en-US" sz="1700">
              <a:cs typeface="Calibri" panose="020F0502020204030204"/>
            </a:endParaRPr>
          </a:p>
          <a:p>
            <a:pPr marL="0" indent="0">
              <a:buNone/>
            </a:pPr>
            <a:endParaRPr lang="en-US" sz="1700" b="1">
              <a:ea typeface="+mn-lt"/>
              <a:cs typeface="+mn-lt"/>
            </a:endParaRPr>
          </a:p>
          <a:p>
            <a:pPr marL="0" indent="0">
              <a:buNone/>
            </a:pPr>
            <a:r>
              <a:rPr lang="en-US" sz="1700" b="1" dirty="0">
                <a:ea typeface="+mn-lt"/>
                <a:cs typeface="+mn-lt"/>
              </a:rPr>
              <a:t>Key Skills/Reading Challenge</a:t>
            </a:r>
            <a:r>
              <a:rPr lang="en-US" sz="1700" dirty="0">
                <a:ea typeface="+mn-lt"/>
                <a:cs typeface="+mn-lt"/>
              </a:rPr>
              <a:t> </a:t>
            </a:r>
            <a:endParaRPr lang="en-US" sz="1700">
              <a:cs typeface="Calibri" panose="020F0502020204030204"/>
            </a:endParaRPr>
          </a:p>
          <a:p>
            <a:pPr marL="0" indent="0">
              <a:buNone/>
            </a:pPr>
            <a:r>
              <a:rPr lang="en-US" sz="1700" dirty="0">
                <a:ea typeface="+mn-lt"/>
                <a:cs typeface="+mn-lt"/>
              </a:rPr>
              <a:t>  </a:t>
            </a:r>
            <a:endParaRPr lang="en-US" sz="1700">
              <a:cs typeface="Calibri" panose="020F0502020204030204"/>
            </a:endParaRPr>
          </a:p>
          <a:p>
            <a:pPr marL="0" indent="0">
              <a:buNone/>
            </a:pPr>
            <a:r>
              <a:rPr lang="en-US" sz="1700" dirty="0">
                <a:ea typeface="+mn-lt"/>
                <a:cs typeface="+mn-lt"/>
              </a:rPr>
              <a:t>Key Skills homework and Reading Challenges will be set on alternate Fridays. Key Skills will focus on punctuation and grammar. Reading Challenges will be book-related activities such as trying a new author, reading a book set in the past, reading comprehensions or learning a poem to perform. </a:t>
            </a:r>
            <a:endParaRPr lang="en-US" sz="1700" dirty="0">
              <a:cs typeface="Calibri" panose="020F0502020204030204"/>
            </a:endParaRPr>
          </a:p>
          <a:p>
            <a:pPr marL="0" indent="0">
              <a:buNone/>
            </a:pPr>
            <a:r>
              <a:rPr lang="en-US" sz="1700" dirty="0">
                <a:ea typeface="+mn-lt"/>
                <a:cs typeface="+mn-lt"/>
              </a:rPr>
              <a:t>  </a:t>
            </a:r>
            <a:endParaRPr lang="en-GB" sz="1700">
              <a:cs typeface="Calibri" panose="020F0502020204030204"/>
            </a:endParaRPr>
          </a:p>
        </p:txBody>
      </p:sp>
    </p:spTree>
    <p:extLst>
      <p:ext uri="{BB962C8B-B14F-4D97-AF65-F5344CB8AC3E}">
        <p14:creationId xmlns:p14="http://schemas.microsoft.com/office/powerpoint/2010/main" val="2192737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B7CC3D-3749-4B09-BF6E-943AFF055943}"/>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Reading</a:t>
            </a:r>
          </a:p>
        </p:txBody>
      </p:sp>
      <p:sp>
        <p:nvSpPr>
          <p:cNvPr id="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FDFE464-753A-4178-83FD-EF99755D68C0}"/>
              </a:ext>
            </a:extLst>
          </p:cNvPr>
          <p:cNvSpPr txBox="1"/>
          <p:nvPr/>
        </p:nvSpPr>
        <p:spPr>
          <a:xfrm>
            <a:off x="307910" y="1870233"/>
            <a:ext cx="9003449" cy="432025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US" sz="2000" dirty="0"/>
              <a:t>The more children </a:t>
            </a:r>
            <a:r>
              <a:rPr lang="en-US" sz="2000" dirty="0" err="1"/>
              <a:t>practise</a:t>
            </a:r>
            <a:r>
              <a:rPr lang="en-US" sz="2000" dirty="0"/>
              <a:t> reading, the easier and more  enjoyable it will become. Through reading sessions in school and together with your support with reading regularly at home, we help the children to become confident and fluent readers. Our aim is to inspire children to read a range of genres and authors and for them to develop a love for reading.  We have implemented a new whole school reading </a:t>
            </a:r>
            <a:r>
              <a:rPr lang="en-US" sz="2000" dirty="0" err="1"/>
              <a:t>programme</a:t>
            </a:r>
            <a:r>
              <a:rPr lang="en-US" sz="2000" dirty="0"/>
              <a:t> called </a:t>
            </a:r>
            <a:r>
              <a:rPr lang="en-US" sz="2000" dirty="0" err="1"/>
              <a:t>Bookflix</a:t>
            </a:r>
            <a:r>
              <a:rPr lang="en-US" sz="2000" dirty="0"/>
              <a:t>. </a:t>
            </a:r>
            <a:endParaRPr lang="en-US" sz="2000" dirty="0">
              <a:cs typeface="Calibri" panose="020F0502020204030204"/>
            </a:endParaRPr>
          </a:p>
          <a:p>
            <a:pPr>
              <a:lnSpc>
                <a:spcPct val="90000"/>
              </a:lnSpc>
              <a:spcAft>
                <a:spcPts val="600"/>
              </a:spcAft>
            </a:pPr>
            <a:endParaRPr lang="en-US" sz="2000">
              <a:cs typeface="Calibri" panose="020F0502020204030204"/>
            </a:endParaRPr>
          </a:p>
          <a:p>
            <a:pPr>
              <a:lnSpc>
                <a:spcPct val="90000"/>
              </a:lnSpc>
              <a:spcAft>
                <a:spcPts val="600"/>
              </a:spcAft>
            </a:pPr>
            <a:r>
              <a:rPr lang="en-US" sz="2000" b="1" dirty="0"/>
              <a:t>Guided Reading</a:t>
            </a:r>
            <a:endParaRPr lang="en-US" sz="2000" b="1" dirty="0">
              <a:cs typeface="Calibri" panose="020F0502020204030204"/>
            </a:endParaRPr>
          </a:p>
          <a:p>
            <a:pPr>
              <a:lnSpc>
                <a:spcPct val="90000"/>
              </a:lnSpc>
              <a:spcAft>
                <a:spcPts val="600"/>
              </a:spcAft>
            </a:pPr>
            <a:r>
              <a:rPr lang="en-US" sz="2000" dirty="0"/>
              <a:t>We have timetabled reading sessions each week where we give children opportunity to practice their fluency and develop their reading comprehension skills. In these sessions, children read a wide range of texts and extracts to learn how to retrieve key pieces of information, </a:t>
            </a:r>
            <a:r>
              <a:rPr lang="en-US" sz="2000" dirty="0" err="1"/>
              <a:t>summarise</a:t>
            </a:r>
            <a:r>
              <a:rPr lang="en-US" sz="2000" dirty="0"/>
              <a:t> what they have read and to make inferences using evidence from the text. Children are given lots of opportunity to discuss what they have read, their understanding and their opinions about a text. They are also taught specific skills to enable them to pinpoint key information and answer reading comprehension questions. </a:t>
            </a:r>
            <a:endParaRPr lang="en-US" sz="2000" dirty="0">
              <a:cs typeface="Calibri" panose="020F0502020204030204"/>
            </a:endParaRPr>
          </a:p>
          <a:p>
            <a:pPr>
              <a:lnSpc>
                <a:spcPct val="90000"/>
              </a:lnSpc>
              <a:spcAft>
                <a:spcPts val="600"/>
              </a:spcAft>
            </a:pPr>
            <a:endParaRPr lang="en-US" sz="2000">
              <a:cs typeface="Calibri" panose="020F0502020204030204"/>
            </a:endParaRPr>
          </a:p>
        </p:txBody>
      </p:sp>
      <p:pic>
        <p:nvPicPr>
          <p:cNvPr id="5" name="Picture 5" descr="Text, map&#10;&#10;Description automatically generated">
            <a:extLst>
              <a:ext uri="{FF2B5EF4-FFF2-40B4-BE49-F238E27FC236}">
                <a16:creationId xmlns:a16="http://schemas.microsoft.com/office/drawing/2014/main" id="{FD624C97-F164-4F85-8E29-974077819FE3}"/>
              </a:ext>
            </a:extLst>
          </p:cNvPr>
          <p:cNvPicPr>
            <a:picLocks noChangeAspect="1"/>
          </p:cNvPicPr>
          <p:nvPr/>
        </p:nvPicPr>
        <p:blipFill rotWithShape="1">
          <a:blip r:embed="rId2"/>
          <a:srcRect l="24557" r="11227" b="2"/>
          <a:stretch/>
        </p:blipFill>
        <p:spPr>
          <a:xfrm>
            <a:off x="9401855" y="2204265"/>
            <a:ext cx="2674406" cy="3123960"/>
          </a:xfrm>
          <a:prstGeom prst="rect">
            <a:avLst/>
          </a:prstGeom>
        </p:spPr>
      </p:pic>
    </p:spTree>
    <p:extLst>
      <p:ext uri="{BB962C8B-B14F-4D97-AF65-F5344CB8AC3E}">
        <p14:creationId xmlns:p14="http://schemas.microsoft.com/office/powerpoint/2010/main" val="2645987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A80FD3-A045-40D6-9CBF-4AD86E72A2D7}"/>
              </a:ext>
            </a:extLst>
          </p:cNvPr>
          <p:cNvSpPr>
            <a:spLocks noGrp="1"/>
          </p:cNvSpPr>
          <p:nvPr>
            <p:ph idx="1"/>
          </p:nvPr>
        </p:nvSpPr>
        <p:spPr>
          <a:xfrm>
            <a:off x="838200" y="430156"/>
            <a:ext cx="10515600" cy="4470687"/>
          </a:xfrm>
        </p:spPr>
        <p:txBody>
          <a:bodyPr vert="horz" lIns="91440" tIns="45720" rIns="91440" bIns="45720" rtlCol="0" anchor="t">
            <a:normAutofit/>
          </a:bodyPr>
          <a:lstStyle/>
          <a:p>
            <a:pPr marL="0" indent="0">
              <a:buNone/>
            </a:pPr>
            <a:r>
              <a:rPr lang="en-US" dirty="0">
                <a:cs typeface="Calibri"/>
              </a:rPr>
              <a:t>Home readers and how to help at home</a:t>
            </a:r>
          </a:p>
          <a:p>
            <a:pPr marL="0" indent="0">
              <a:buNone/>
            </a:pPr>
            <a:r>
              <a:rPr lang="en-US" sz="2000" dirty="0">
                <a:cs typeface="Calibri"/>
              </a:rPr>
              <a:t>Your child will have a home reader which they have chosen in school. We encourage children to read other genres and 'real texts' like magazines, news reports, online texts alongside their home reader.  </a:t>
            </a:r>
          </a:p>
          <a:p>
            <a:pPr marL="0" indent="0">
              <a:buNone/>
            </a:pPr>
            <a:endParaRPr lang="en-US" sz="2000">
              <a:cs typeface="Calibri"/>
            </a:endParaRPr>
          </a:p>
          <a:p>
            <a:pPr marL="0" indent="0">
              <a:buNone/>
            </a:pPr>
            <a:r>
              <a:rPr lang="en-US" sz="2000" dirty="0">
                <a:cs typeface="Calibri"/>
              </a:rPr>
              <a:t>To support your child at home: </a:t>
            </a:r>
          </a:p>
          <a:p>
            <a:pPr marL="0" indent="0">
              <a:buNone/>
            </a:pPr>
            <a:r>
              <a:rPr lang="en-US" sz="2000" dirty="0">
                <a:cs typeface="Calibri"/>
              </a:rPr>
              <a:t>- </a:t>
            </a:r>
            <a:r>
              <a:rPr lang="en-US" sz="2000" dirty="0" err="1">
                <a:cs typeface="Calibri"/>
              </a:rPr>
              <a:t>Practise</a:t>
            </a:r>
            <a:r>
              <a:rPr lang="en-US" sz="2000" dirty="0">
                <a:cs typeface="Calibri"/>
              </a:rPr>
              <a:t> reading regularly (quiet reading and reading aloud)</a:t>
            </a:r>
          </a:p>
          <a:p>
            <a:pPr marL="0" indent="0">
              <a:buNone/>
            </a:pPr>
            <a:r>
              <a:rPr lang="en-US" sz="2000" dirty="0">
                <a:cs typeface="Calibri"/>
              </a:rPr>
              <a:t>- Support with decoding unfamiliar words and explaining the meaning of new vocabulary</a:t>
            </a:r>
          </a:p>
          <a:p>
            <a:pPr marL="0" indent="0">
              <a:buNone/>
            </a:pPr>
            <a:r>
              <a:rPr lang="en-US" sz="2000" dirty="0">
                <a:cs typeface="Calibri"/>
              </a:rPr>
              <a:t>- Regularly check your child's understanding of what they have read – Can you tell me about that chapter? Character? Why do you think that happened? What do you think might happen next?</a:t>
            </a:r>
          </a:p>
          <a:p>
            <a:pPr marL="0" indent="0">
              <a:buNone/>
            </a:pPr>
            <a:endParaRPr lang="en-US" sz="2000">
              <a:cs typeface="Calibri"/>
            </a:endParaRPr>
          </a:p>
          <a:p>
            <a:pPr marL="0" indent="0">
              <a:buNone/>
            </a:pPr>
            <a:endParaRPr lang="en-US" sz="2500">
              <a:ea typeface="+mn-lt"/>
              <a:cs typeface="+mn-lt"/>
            </a:endParaRPr>
          </a:p>
          <a:p>
            <a:pPr marL="0" indent="0">
              <a:buNone/>
            </a:pPr>
            <a:endParaRPr lang="en-US" sz="2500">
              <a:cs typeface="Calibri"/>
            </a:endParaRPr>
          </a:p>
          <a:p>
            <a:pPr marL="0" indent="0">
              <a:buNone/>
            </a:pPr>
            <a:endParaRPr lang="en-US"/>
          </a:p>
        </p:txBody>
      </p:sp>
      <p:sp>
        <p:nvSpPr>
          <p:cNvPr id="4" name="TextBox 3">
            <a:extLst>
              <a:ext uri="{FF2B5EF4-FFF2-40B4-BE49-F238E27FC236}">
                <a16:creationId xmlns:a16="http://schemas.microsoft.com/office/drawing/2014/main" id="{163CEFC0-66BC-4578-B11F-36A03F8CF57A}"/>
              </a:ext>
            </a:extLst>
          </p:cNvPr>
          <p:cNvSpPr txBox="1"/>
          <p:nvPr/>
        </p:nvSpPr>
        <p:spPr>
          <a:xfrm>
            <a:off x="840954" y="4724400"/>
            <a:ext cx="901363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Segoe UI"/>
              </a:rPr>
              <a:t>​</a:t>
            </a:r>
          </a:p>
          <a:p>
            <a:r>
              <a:rPr lang="en-US" b="1">
                <a:cs typeface="Segoe UI"/>
              </a:rPr>
              <a:t>Stuck for ideas?</a:t>
            </a:r>
            <a:r>
              <a:rPr lang="en-US">
                <a:cs typeface="Segoe UI"/>
              </a:rPr>
              <a:t> </a:t>
            </a:r>
            <a:r>
              <a:rPr lang="en-US">
                <a:ea typeface="+mn-lt"/>
                <a:cs typeface="+mn-lt"/>
                <a:hlinkClick r:id="rId2"/>
              </a:rPr>
              <a:t>https://www.lovereading4kids.co.uk/</a:t>
            </a:r>
            <a:r>
              <a:rPr lang="en-US">
                <a:ea typeface="+mn-lt"/>
                <a:cs typeface="+mn-lt"/>
              </a:rPr>
              <a:t> </a:t>
            </a:r>
            <a:endParaRPr lang="en-US">
              <a:cs typeface="Segoe UI"/>
            </a:endParaRPr>
          </a:p>
        </p:txBody>
      </p:sp>
      <p:pic>
        <p:nvPicPr>
          <p:cNvPr id="5" name="Picture 5">
            <a:extLst>
              <a:ext uri="{FF2B5EF4-FFF2-40B4-BE49-F238E27FC236}">
                <a16:creationId xmlns:a16="http://schemas.microsoft.com/office/drawing/2014/main" id="{4B9384DA-14A1-4F45-8D59-5B4799D8BEE4}"/>
              </a:ext>
            </a:extLst>
          </p:cNvPr>
          <p:cNvPicPr>
            <a:picLocks noChangeAspect="1"/>
          </p:cNvPicPr>
          <p:nvPr/>
        </p:nvPicPr>
        <p:blipFill>
          <a:blip r:embed="rId3"/>
          <a:stretch>
            <a:fillRect/>
          </a:stretch>
        </p:blipFill>
        <p:spPr>
          <a:xfrm>
            <a:off x="9920689" y="5564437"/>
            <a:ext cx="1008044" cy="998863"/>
          </a:xfrm>
          <a:prstGeom prst="rect">
            <a:avLst/>
          </a:prstGeom>
        </p:spPr>
      </p:pic>
    </p:spTree>
    <p:extLst>
      <p:ext uri="{BB962C8B-B14F-4D97-AF65-F5344CB8AC3E}">
        <p14:creationId xmlns:p14="http://schemas.microsoft.com/office/powerpoint/2010/main" val="3854991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GB" sz="5400">
                <a:cs typeface="Calibri Light"/>
              </a:rPr>
              <a:t>Maths </a:t>
            </a:r>
            <a:endParaRPr lang="en-GB" sz="5400"/>
          </a:p>
        </p:txBody>
      </p:sp>
      <p:sp>
        <p:nvSpPr>
          <p:cNvPr id="6"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26418" y="552091"/>
            <a:ext cx="6224335" cy="5431536"/>
          </a:xfrm>
        </p:spPr>
        <p:txBody>
          <a:bodyPr vert="horz" lIns="91440" tIns="45720" rIns="91440" bIns="45720" rtlCol="0" anchor="ctr">
            <a:normAutofit/>
          </a:bodyPr>
          <a:lstStyle/>
          <a:p>
            <a:pPr marL="0" indent="0">
              <a:buNone/>
            </a:pPr>
            <a:r>
              <a:rPr lang="en-US" sz="2200">
                <a:ea typeface="+mn-lt"/>
                <a:cs typeface="+mn-lt"/>
              </a:rPr>
              <a:t>We follow a mastery approach with fluency, problem solving and reasoning being a part of all our lessons.</a:t>
            </a:r>
            <a:endParaRPr lang="en-US" sz="2200">
              <a:cs typeface="Calibri" panose="020F0502020204030204"/>
            </a:endParaRPr>
          </a:p>
          <a:p>
            <a:pPr>
              <a:buNone/>
            </a:pPr>
            <a:r>
              <a:rPr lang="en-US" sz="2200">
                <a:ea typeface="+mn-lt"/>
                <a:cs typeface="+mn-lt"/>
              </a:rPr>
              <a:t>To be competent in mathematics, pupils need to</a:t>
            </a:r>
          </a:p>
          <a:p>
            <a:pPr>
              <a:buNone/>
            </a:pPr>
            <a:r>
              <a:rPr lang="en-US" sz="2200">
                <a:ea typeface="+mn-lt"/>
                <a:cs typeface="+mn-lt"/>
              </a:rPr>
              <a:t>develop the three forms of knowledge: </a:t>
            </a:r>
            <a:endParaRPr lang="en-US" sz="2200">
              <a:cs typeface="Calibri"/>
            </a:endParaRPr>
          </a:p>
          <a:p>
            <a:pPr>
              <a:buNone/>
            </a:pPr>
            <a:endParaRPr lang="en-US" sz="2200">
              <a:ea typeface="+mn-lt"/>
              <a:cs typeface="+mn-lt"/>
            </a:endParaRPr>
          </a:p>
          <a:p>
            <a:pPr marL="0" indent="0">
              <a:buNone/>
            </a:pPr>
            <a:r>
              <a:rPr lang="en-US" sz="2200" b="1">
                <a:ea typeface="+mn-lt"/>
                <a:cs typeface="+mn-lt"/>
              </a:rPr>
              <a:t>Fluency </a:t>
            </a:r>
            <a:r>
              <a:rPr lang="en-US" sz="2200">
                <a:ea typeface="+mn-lt"/>
                <a:cs typeface="+mn-lt"/>
              </a:rPr>
              <a:t>(Factual</a:t>
            </a:r>
            <a:r>
              <a:rPr lang="en-US" sz="2200" b="1">
                <a:ea typeface="+mn-lt"/>
                <a:cs typeface="+mn-lt"/>
              </a:rPr>
              <a:t>) </a:t>
            </a:r>
            <a:r>
              <a:rPr lang="en-US" sz="2200" i="1">
                <a:ea typeface="+mn-lt"/>
                <a:cs typeface="+mn-lt"/>
              </a:rPr>
              <a:t>I know that……. </a:t>
            </a:r>
            <a:endParaRPr lang="en-US" sz="2200">
              <a:ea typeface="+mn-lt"/>
              <a:cs typeface="+mn-lt"/>
            </a:endParaRPr>
          </a:p>
          <a:p>
            <a:pPr marL="0" indent="0">
              <a:buNone/>
            </a:pPr>
            <a:r>
              <a:rPr lang="en-US" sz="2200" b="1">
                <a:ea typeface="+mn-lt"/>
                <a:cs typeface="+mn-lt"/>
              </a:rPr>
              <a:t>Problem Solving </a:t>
            </a:r>
            <a:r>
              <a:rPr lang="en-US" sz="2200">
                <a:ea typeface="+mn-lt"/>
                <a:cs typeface="+mn-lt"/>
              </a:rPr>
              <a:t>(Procedural) </a:t>
            </a:r>
            <a:r>
              <a:rPr lang="en-US" sz="2200" b="1">
                <a:ea typeface="+mn-lt"/>
                <a:cs typeface="+mn-lt"/>
              </a:rPr>
              <a:t>I</a:t>
            </a:r>
            <a:r>
              <a:rPr lang="en-US" sz="2200" i="1">
                <a:ea typeface="+mn-lt"/>
                <a:cs typeface="+mn-lt"/>
              </a:rPr>
              <a:t> know how ……. </a:t>
            </a:r>
            <a:endParaRPr lang="en-US" sz="2200">
              <a:cs typeface="Calibri" panose="020F0502020204030204"/>
            </a:endParaRPr>
          </a:p>
          <a:p>
            <a:pPr marL="0" indent="0">
              <a:buNone/>
            </a:pPr>
            <a:r>
              <a:rPr lang="en-US" sz="2200" b="1">
                <a:ea typeface="+mn-lt"/>
                <a:cs typeface="+mn-lt"/>
              </a:rPr>
              <a:t>Reasoning </a:t>
            </a:r>
            <a:r>
              <a:rPr lang="en-US" sz="2200">
                <a:ea typeface="+mn-lt"/>
                <a:cs typeface="+mn-lt"/>
              </a:rPr>
              <a:t>(Conceptual)</a:t>
            </a:r>
            <a:r>
              <a:rPr lang="en-US" sz="2200" b="1">
                <a:ea typeface="+mn-lt"/>
                <a:cs typeface="+mn-lt"/>
              </a:rPr>
              <a:t> I</a:t>
            </a:r>
            <a:r>
              <a:rPr lang="en-US" sz="2200" i="1">
                <a:ea typeface="+mn-lt"/>
                <a:cs typeface="+mn-lt"/>
              </a:rPr>
              <a:t> know why…….  </a:t>
            </a:r>
            <a:endParaRPr lang="en-US" sz="2200">
              <a:cs typeface="Calibri" panose="020F0502020204030204"/>
            </a:endParaRPr>
          </a:p>
          <a:p>
            <a:pPr marL="0" indent="0">
              <a:buNone/>
            </a:pPr>
            <a:endParaRPr lang="en-US" sz="2200">
              <a:ea typeface="+mn-lt"/>
              <a:cs typeface="+mn-lt"/>
            </a:endParaRPr>
          </a:p>
          <a:p>
            <a:pPr marL="0" indent="0">
              <a:buNone/>
            </a:pPr>
            <a:r>
              <a:rPr lang="en-US" sz="2200" b="1">
                <a:ea typeface="+mn-lt"/>
                <a:cs typeface="+mn-lt"/>
              </a:rPr>
              <a:t>Mathematical fluency is the ability to quickly and accurately recall mathematical facts and concepts. </a:t>
            </a:r>
            <a:endParaRPr lang="en-US" sz="2200" b="1">
              <a:cs typeface="Calibri" panose="020F0502020204030204"/>
            </a:endParaRPr>
          </a:p>
        </p:txBody>
      </p:sp>
    </p:spTree>
    <p:extLst>
      <p:ext uri="{BB962C8B-B14F-4D97-AF65-F5344CB8AC3E}">
        <p14:creationId xmlns:p14="http://schemas.microsoft.com/office/powerpoint/2010/main" val="7389767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21579C-C7BC-442B-A89D-6E326B9B6C03}"/>
              </a:ext>
            </a:extLst>
          </p:cNvPr>
          <p:cNvSpPr>
            <a:spLocks noGrp="1"/>
          </p:cNvSpPr>
          <p:nvPr>
            <p:ph type="title"/>
          </p:nvPr>
        </p:nvSpPr>
        <p:spPr>
          <a:xfrm>
            <a:off x="841248" y="548640"/>
            <a:ext cx="3600860" cy="5431536"/>
          </a:xfrm>
        </p:spPr>
        <p:txBody>
          <a:bodyPr>
            <a:normAutofit/>
          </a:bodyPr>
          <a:lstStyle/>
          <a:p>
            <a:r>
              <a:rPr lang="en-US" sz="5400">
                <a:cs typeface="Calibri Light"/>
              </a:rPr>
              <a:t>Learning Times Tables</a:t>
            </a:r>
            <a:endParaRPr lang="en-US" sz="5400"/>
          </a:p>
        </p:txBody>
      </p:sp>
      <p:sp>
        <p:nvSpPr>
          <p:cNvPr id="6"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646B3E-765F-459C-8F74-A60463DBA319}"/>
              </a:ext>
            </a:extLst>
          </p:cNvPr>
          <p:cNvSpPr>
            <a:spLocks noGrp="1"/>
          </p:cNvSpPr>
          <p:nvPr>
            <p:ph idx="1"/>
          </p:nvPr>
        </p:nvSpPr>
        <p:spPr>
          <a:xfrm>
            <a:off x="5126418" y="552091"/>
            <a:ext cx="6224335" cy="5431536"/>
          </a:xfrm>
        </p:spPr>
        <p:txBody>
          <a:bodyPr anchor="ctr">
            <a:normAutofit/>
          </a:bodyPr>
          <a:lstStyle/>
          <a:p>
            <a:pPr marL="0" indent="0">
              <a:buNone/>
            </a:pPr>
            <a:r>
              <a:rPr lang="en-US" sz="2200" b="1" dirty="0">
                <a:cs typeface="Calibri"/>
              </a:rPr>
              <a:t>Expectations</a:t>
            </a:r>
          </a:p>
          <a:p>
            <a:pPr marL="0" indent="0">
              <a:buNone/>
            </a:pPr>
            <a:r>
              <a:rPr lang="en-US" sz="2200" dirty="0">
                <a:cs typeface="Calibri"/>
              </a:rPr>
              <a:t>Y2  To recall</a:t>
            </a:r>
            <a:r>
              <a:rPr lang="en-US" sz="2200" dirty="0">
                <a:ea typeface="+mn-lt"/>
                <a:cs typeface="+mn-lt"/>
              </a:rPr>
              <a:t> and use multiplication and division facts for the 2, 5 and 10, multiplication tables, including </a:t>
            </a:r>
            <a:r>
              <a:rPr lang="en-US" sz="2200" dirty="0" err="1">
                <a:ea typeface="+mn-lt"/>
                <a:cs typeface="+mn-lt"/>
              </a:rPr>
              <a:t>recognising</a:t>
            </a:r>
            <a:r>
              <a:rPr lang="en-US" sz="2200" dirty="0">
                <a:ea typeface="+mn-lt"/>
                <a:cs typeface="+mn-lt"/>
              </a:rPr>
              <a:t> odd and even numbers.</a:t>
            </a:r>
          </a:p>
          <a:p>
            <a:pPr marL="0" indent="0">
              <a:buNone/>
            </a:pPr>
            <a:r>
              <a:rPr lang="en-US" sz="2200" dirty="0">
                <a:cs typeface="Calibri"/>
              </a:rPr>
              <a:t>Y3 To </a:t>
            </a:r>
            <a:r>
              <a:rPr lang="en-US" sz="2200" dirty="0">
                <a:ea typeface="+mn-lt"/>
                <a:cs typeface="+mn-lt"/>
              </a:rPr>
              <a:t>recall and use multiplication and division facts for the 3, 4 and 8 multiplication tables. </a:t>
            </a:r>
          </a:p>
          <a:p>
            <a:pPr marL="0" indent="0">
              <a:buNone/>
            </a:pPr>
            <a:r>
              <a:rPr lang="en-US" sz="2200" dirty="0">
                <a:cs typeface="Calibri"/>
              </a:rPr>
              <a:t>Y4 </a:t>
            </a:r>
            <a:r>
              <a:rPr lang="en-US" sz="2200" dirty="0">
                <a:ea typeface="+mn-lt"/>
                <a:cs typeface="+mn-lt"/>
              </a:rPr>
              <a:t>To </a:t>
            </a:r>
            <a:r>
              <a:rPr lang="en-US" sz="2200" dirty="0">
                <a:cs typeface="Calibri"/>
              </a:rPr>
              <a:t>recall and use multiplication and division facts up to 12 x 12.  </a:t>
            </a:r>
            <a:endParaRPr lang="en-US" sz="2200" dirty="0">
              <a:ea typeface="+mn-lt"/>
              <a:cs typeface="+mn-lt"/>
            </a:endParaRPr>
          </a:p>
          <a:p>
            <a:pPr marL="0" indent="0">
              <a:buNone/>
            </a:pPr>
            <a:r>
              <a:rPr lang="en-US" sz="2200" dirty="0">
                <a:cs typeface="Calibri"/>
              </a:rPr>
              <a:t>Y4 are tested  in June 2025 as part of the government multiplication check.  </a:t>
            </a:r>
          </a:p>
          <a:p>
            <a:pPr marL="0" indent="0">
              <a:buNone/>
            </a:pPr>
            <a:r>
              <a:rPr lang="en-US" sz="2200" dirty="0">
                <a:cs typeface="Calibri"/>
              </a:rPr>
              <a:t>Y5/6</a:t>
            </a:r>
            <a:r>
              <a:rPr lang="en-US" sz="2200" dirty="0">
                <a:ea typeface="+mn-lt"/>
                <a:cs typeface="+mn-lt"/>
              </a:rPr>
              <a:t> should be fluent in written methods for all four operations, including long multiplication and division, and in working with fractions, decimals and percentages. </a:t>
            </a:r>
            <a:endParaRPr lang="en-US" sz="2200" dirty="0">
              <a:cs typeface="Calibri"/>
            </a:endParaRPr>
          </a:p>
          <a:p>
            <a:pPr marL="0" indent="0">
              <a:buNone/>
            </a:pPr>
            <a:endParaRPr lang="en-US" sz="2200">
              <a:cs typeface="Calibri"/>
            </a:endParaRPr>
          </a:p>
        </p:txBody>
      </p:sp>
    </p:spTree>
    <p:extLst>
      <p:ext uri="{BB962C8B-B14F-4D97-AF65-F5344CB8AC3E}">
        <p14:creationId xmlns:p14="http://schemas.microsoft.com/office/powerpoint/2010/main" val="7167272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739128" y="638089"/>
            <a:ext cx="4818888" cy="1476801"/>
          </a:xfrm>
        </p:spPr>
        <p:txBody>
          <a:bodyPr anchor="b">
            <a:normAutofit/>
          </a:bodyPr>
          <a:lstStyle/>
          <a:p>
            <a:r>
              <a:rPr lang="en-GB" sz="3000">
                <a:cs typeface="Calibri Light"/>
              </a:rPr>
              <a:t>Spellings </a:t>
            </a:r>
            <a:br>
              <a:rPr lang="en-GB" sz="3000">
                <a:cs typeface="Calibri Light"/>
              </a:rPr>
            </a:br>
            <a:br>
              <a:rPr lang="en-GB" sz="3000">
                <a:cs typeface="Calibri Light"/>
              </a:rPr>
            </a:br>
            <a:r>
              <a:rPr lang="en-GB" sz="3000">
                <a:cs typeface="Calibri Light"/>
              </a:rPr>
              <a:t>How to help</a:t>
            </a:r>
            <a:endParaRPr lang="en-GB" sz="3000"/>
          </a:p>
        </p:txBody>
      </p:sp>
      <p:pic>
        <p:nvPicPr>
          <p:cNvPr id="4" name="Picture 4" descr="Text&#10;&#10;Description automatically generated">
            <a:extLst>
              <a:ext uri="{FF2B5EF4-FFF2-40B4-BE49-F238E27FC236}">
                <a16:creationId xmlns:a16="http://schemas.microsoft.com/office/drawing/2014/main" id="{56FDDB9F-8089-4BA0-BD7D-BD1DC32984E5}"/>
              </a:ext>
            </a:extLst>
          </p:cNvPr>
          <p:cNvPicPr>
            <a:picLocks noChangeAspect="1"/>
          </p:cNvPicPr>
          <p:nvPr/>
        </p:nvPicPr>
        <p:blipFill rotWithShape="1">
          <a:blip r:embed="rId2"/>
          <a:srcRect l="16664" r="19315" b="-1"/>
          <a:stretch/>
        </p:blipFill>
        <p:spPr>
          <a:xfrm>
            <a:off x="677326" y="640080"/>
            <a:ext cx="5366187" cy="5577840"/>
          </a:xfrm>
          <a:prstGeom prst="rect">
            <a:avLst/>
          </a:prstGeom>
        </p:spPr>
      </p:pic>
      <p:sp>
        <p:nvSpPr>
          <p:cNvPr id="25"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739128" y="2664886"/>
            <a:ext cx="4818888" cy="3951841"/>
          </a:xfrm>
        </p:spPr>
        <p:txBody>
          <a:bodyPr vert="horz" lIns="91440" tIns="45720" rIns="91440" bIns="45720" rtlCol="0" anchor="t">
            <a:normAutofit/>
          </a:bodyPr>
          <a:lstStyle/>
          <a:p>
            <a:r>
              <a:rPr lang="en-US" sz="2000" err="1"/>
              <a:t>Practise</a:t>
            </a:r>
            <a:r>
              <a:rPr lang="en-US" sz="2000"/>
              <a:t> little and often. </a:t>
            </a:r>
            <a:endParaRPr lang="en-US" sz="2000">
              <a:cs typeface="Calibri"/>
            </a:endParaRPr>
          </a:p>
          <a:p>
            <a:r>
              <a:rPr lang="en-US" sz="2000"/>
              <a:t>5 minutes each day is much more productive than once a week.</a:t>
            </a:r>
            <a:endParaRPr lang="en-US" sz="2000">
              <a:cs typeface="Calibri"/>
            </a:endParaRPr>
          </a:p>
          <a:p>
            <a:r>
              <a:rPr lang="en-US" sz="2000">
                <a:cs typeface="Calibri"/>
              </a:rPr>
              <a:t>Make sure your child knows the meaning of the word and can give you some synonyms of the word.</a:t>
            </a:r>
          </a:p>
          <a:p>
            <a:r>
              <a:rPr lang="en-US" sz="2000" err="1">
                <a:cs typeface="Calibri"/>
              </a:rPr>
              <a:t>Practise</a:t>
            </a:r>
            <a:r>
              <a:rPr lang="en-US" sz="2000">
                <a:cs typeface="Calibri"/>
              </a:rPr>
              <a:t> in different ways</a:t>
            </a:r>
          </a:p>
          <a:p>
            <a:pPr marL="0" indent="0">
              <a:buNone/>
            </a:pPr>
            <a:endParaRPr lang="en-US" sz="2000">
              <a:cs typeface="Calibri"/>
            </a:endParaRPr>
          </a:p>
          <a:p>
            <a:pPr>
              <a:buFont typeface="Wingdings" panose="020B0604020202020204" pitchFamily="34" charset="0"/>
              <a:buChar char="Ø"/>
            </a:pPr>
            <a:endParaRPr lang="en-US" sz="1700" i="1">
              <a:cs typeface="Calibri" panose="020F0502020204030204"/>
            </a:endParaRPr>
          </a:p>
          <a:p>
            <a:pPr marL="0" indent="0">
              <a:buNone/>
            </a:pPr>
            <a:br>
              <a:rPr lang="en-US" sz="1700"/>
            </a:br>
            <a:endParaRPr lang="en-GB" sz="1700">
              <a:cs typeface="Calibri" panose="020F0502020204030204"/>
            </a:endParaRPr>
          </a:p>
        </p:txBody>
      </p:sp>
    </p:spTree>
    <p:extLst>
      <p:ext uri="{BB962C8B-B14F-4D97-AF65-F5344CB8AC3E}">
        <p14:creationId xmlns:p14="http://schemas.microsoft.com/office/powerpoint/2010/main" val="1350484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329184"/>
            <a:ext cx="6894576" cy="1783080"/>
          </a:xfrm>
        </p:spPr>
        <p:txBody>
          <a:bodyPr anchor="b">
            <a:normAutofit/>
          </a:bodyPr>
          <a:lstStyle/>
          <a:p>
            <a:r>
              <a:rPr lang="en-GB" sz="5400">
                <a:cs typeface="Calibri Light"/>
              </a:rPr>
              <a:t>Resilience</a:t>
            </a:r>
            <a:endParaRPr lang="en-GB" sz="5400"/>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0080" y="2706624"/>
            <a:ext cx="6894576" cy="3483864"/>
          </a:xfrm>
        </p:spPr>
        <p:txBody>
          <a:bodyPr vert="horz" lIns="91440" tIns="45720" rIns="91440" bIns="45720" rtlCol="0">
            <a:normAutofit/>
          </a:bodyPr>
          <a:lstStyle/>
          <a:p>
            <a:r>
              <a:rPr lang="en-US" sz="2200"/>
              <a:t>How you can support your child at home to become resilient.</a:t>
            </a:r>
          </a:p>
          <a:p>
            <a:r>
              <a:rPr lang="en-US" sz="2200">
                <a:cs typeface="Calibri"/>
              </a:rPr>
              <a:t>Strategies we use in school to build independence and resilience.</a:t>
            </a:r>
          </a:p>
          <a:p>
            <a:endParaRPr lang="en-US" sz="2200">
              <a:cs typeface="Calibri"/>
            </a:endParaRPr>
          </a:p>
        </p:txBody>
      </p:sp>
      <p:pic>
        <p:nvPicPr>
          <p:cNvPr id="5" name="Picture 5" descr="Diagram&#10;&#10;Description automatically generated">
            <a:extLst>
              <a:ext uri="{FF2B5EF4-FFF2-40B4-BE49-F238E27FC236}">
                <a16:creationId xmlns:a16="http://schemas.microsoft.com/office/drawing/2014/main" id="{EBCA7152-2DAF-48EC-BA1A-7C7454EC955E}"/>
              </a:ext>
            </a:extLst>
          </p:cNvPr>
          <p:cNvPicPr>
            <a:picLocks noChangeAspect="1"/>
          </p:cNvPicPr>
          <p:nvPr/>
        </p:nvPicPr>
        <p:blipFill>
          <a:blip r:embed="rId2"/>
          <a:stretch>
            <a:fillRect/>
          </a:stretch>
        </p:blipFill>
        <p:spPr>
          <a:xfrm>
            <a:off x="7863840" y="538836"/>
            <a:ext cx="4014216" cy="3010662"/>
          </a:xfrm>
          <a:prstGeom prst="rect">
            <a:avLst/>
          </a:prstGeom>
        </p:spPr>
      </p:pic>
      <p:pic>
        <p:nvPicPr>
          <p:cNvPr id="4" name="Picture 4" descr="Diagram&#10;&#10;Description automatically generated">
            <a:extLst>
              <a:ext uri="{FF2B5EF4-FFF2-40B4-BE49-F238E27FC236}">
                <a16:creationId xmlns:a16="http://schemas.microsoft.com/office/drawing/2014/main" id="{C93D8CBE-8340-4532-B68A-08DE75D63049}"/>
              </a:ext>
            </a:extLst>
          </p:cNvPr>
          <p:cNvPicPr>
            <a:picLocks noChangeAspect="1"/>
          </p:cNvPicPr>
          <p:nvPr/>
        </p:nvPicPr>
        <p:blipFill>
          <a:blip r:embed="rId3"/>
          <a:stretch>
            <a:fillRect/>
          </a:stretch>
        </p:blipFill>
        <p:spPr>
          <a:xfrm>
            <a:off x="7863840" y="4118398"/>
            <a:ext cx="3995928" cy="2097861"/>
          </a:xfrm>
          <a:prstGeom prst="rect">
            <a:avLst/>
          </a:prstGeom>
        </p:spPr>
      </p:pic>
    </p:spTree>
    <p:extLst>
      <p:ext uri="{BB962C8B-B14F-4D97-AF65-F5344CB8AC3E}">
        <p14:creationId xmlns:p14="http://schemas.microsoft.com/office/powerpoint/2010/main" val="6796938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329184"/>
            <a:ext cx="6894576" cy="1783080"/>
          </a:xfrm>
        </p:spPr>
        <p:txBody>
          <a:bodyPr anchor="b">
            <a:normAutofit/>
          </a:bodyPr>
          <a:lstStyle/>
          <a:p>
            <a:r>
              <a:rPr lang="en-GB" sz="5400">
                <a:cs typeface="Calibri Light"/>
              </a:rPr>
              <a:t>Online Safety</a:t>
            </a:r>
            <a:endParaRPr lang="en-GB" sz="5400"/>
          </a:p>
        </p:txBody>
      </p:sp>
      <p:sp>
        <p:nvSpPr>
          <p:cNvPr id="8"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0080" y="2706624"/>
            <a:ext cx="6894576" cy="3483864"/>
          </a:xfrm>
        </p:spPr>
        <p:txBody>
          <a:bodyPr vert="horz" lIns="91440" tIns="45720" rIns="91440" bIns="45720" rtlCol="0" anchor="t">
            <a:normAutofit/>
          </a:bodyPr>
          <a:lstStyle/>
          <a:p>
            <a:pPr marL="0" indent="0">
              <a:buNone/>
            </a:pPr>
            <a:r>
              <a:rPr lang="en-US" sz="2000"/>
              <a:t> Acceptable Use Policy and access to school computers.</a:t>
            </a:r>
          </a:p>
          <a:p>
            <a:pPr marL="0" indent="0">
              <a:buNone/>
            </a:pPr>
            <a:endParaRPr lang="en-US" sz="2000">
              <a:cs typeface="Calibri"/>
            </a:endParaRPr>
          </a:p>
          <a:p>
            <a:pPr marL="0" indent="0">
              <a:buNone/>
            </a:pPr>
            <a:r>
              <a:rPr lang="en-US" sz="2000">
                <a:cs typeface="Calibri"/>
              </a:rPr>
              <a:t>Wide-ranging digital literacy content.</a:t>
            </a:r>
          </a:p>
          <a:p>
            <a:pPr marL="0" indent="0">
              <a:buNone/>
            </a:pPr>
            <a:endParaRPr lang="en-US" sz="2000">
              <a:cs typeface="Calibri"/>
            </a:endParaRPr>
          </a:p>
          <a:p>
            <a:pPr marL="0" indent="0">
              <a:buNone/>
            </a:pPr>
            <a:r>
              <a:rPr lang="en-US" sz="2000">
                <a:cs typeface="Calibri"/>
              </a:rPr>
              <a:t>Online safety evening for parents held in November each year.</a:t>
            </a:r>
          </a:p>
          <a:p>
            <a:pPr marL="0" indent="0">
              <a:buNone/>
            </a:pPr>
            <a:endParaRPr lang="en-US" sz="2000">
              <a:cs typeface="Calibri"/>
            </a:endParaRPr>
          </a:p>
          <a:p>
            <a:pPr marL="0" indent="0">
              <a:buNone/>
            </a:pPr>
            <a:r>
              <a:rPr lang="en-US" sz="2000">
                <a:cs typeface="Calibri"/>
              </a:rPr>
              <a:t>Any safeguarding concerns to be taken to our designated safeguarding leads in school. (</a:t>
            </a:r>
            <a:r>
              <a:rPr lang="en-US" sz="2000" err="1">
                <a:cs typeface="Calibri"/>
              </a:rPr>
              <a:t>Mr</a:t>
            </a:r>
            <a:r>
              <a:rPr lang="en-US" sz="2000">
                <a:cs typeface="Calibri"/>
              </a:rPr>
              <a:t> Street and </a:t>
            </a:r>
            <a:r>
              <a:rPr lang="en-US" sz="2000" err="1">
                <a:cs typeface="Calibri"/>
              </a:rPr>
              <a:t>Mrs</a:t>
            </a:r>
            <a:r>
              <a:rPr lang="en-US" sz="2000">
                <a:cs typeface="Calibri"/>
              </a:rPr>
              <a:t> Judd)</a:t>
            </a:r>
          </a:p>
        </p:txBody>
      </p:sp>
      <p:pic>
        <p:nvPicPr>
          <p:cNvPr id="5" name="Picture 5" descr="A picture containing text, electronics, computer&#10;&#10;Description automatically generated">
            <a:extLst>
              <a:ext uri="{FF2B5EF4-FFF2-40B4-BE49-F238E27FC236}">
                <a16:creationId xmlns:a16="http://schemas.microsoft.com/office/drawing/2014/main" id="{D964475B-EB5E-4FE3-BE5A-E18446F7B83E}"/>
              </a:ext>
            </a:extLst>
          </p:cNvPr>
          <p:cNvPicPr>
            <a:picLocks noChangeAspect="1"/>
          </p:cNvPicPr>
          <p:nvPr/>
        </p:nvPicPr>
        <p:blipFill>
          <a:blip r:embed="rId2"/>
          <a:stretch>
            <a:fillRect/>
          </a:stretch>
        </p:blipFill>
        <p:spPr>
          <a:xfrm>
            <a:off x="7863840" y="885063"/>
            <a:ext cx="4014216" cy="2318209"/>
          </a:xfrm>
          <a:prstGeom prst="rect">
            <a:avLst/>
          </a:prstGeom>
        </p:spPr>
      </p:pic>
      <p:pic>
        <p:nvPicPr>
          <p:cNvPr id="4" name="Picture 4">
            <a:extLst>
              <a:ext uri="{FF2B5EF4-FFF2-40B4-BE49-F238E27FC236}">
                <a16:creationId xmlns:a16="http://schemas.microsoft.com/office/drawing/2014/main" id="{3BB9099E-9914-4C93-AE23-B367E951C35B}"/>
              </a:ext>
            </a:extLst>
          </p:cNvPr>
          <p:cNvPicPr>
            <a:picLocks noChangeAspect="1"/>
          </p:cNvPicPr>
          <p:nvPr/>
        </p:nvPicPr>
        <p:blipFill>
          <a:blip r:embed="rId3"/>
          <a:stretch>
            <a:fillRect/>
          </a:stretch>
        </p:blipFill>
        <p:spPr>
          <a:xfrm>
            <a:off x="7863840" y="4717787"/>
            <a:ext cx="3995928" cy="899083"/>
          </a:xfrm>
          <a:prstGeom prst="rect">
            <a:avLst/>
          </a:prstGeom>
        </p:spPr>
      </p:pic>
    </p:spTree>
    <p:extLst>
      <p:ext uri="{BB962C8B-B14F-4D97-AF65-F5344CB8AC3E}">
        <p14:creationId xmlns:p14="http://schemas.microsoft.com/office/powerpoint/2010/main" val="3165950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a:br>
            <a:br>
              <a:rPr lang="en-US"/>
            </a:br>
            <a:r>
              <a:rPr lang="en-US" sz="4900" b="1"/>
              <a:t>What’s coming up:</a:t>
            </a:r>
            <a:r>
              <a:rPr lang="en-US"/>
              <a:t> </a:t>
            </a:r>
          </a:p>
        </p:txBody>
      </p:sp>
      <p:sp>
        <p:nvSpPr>
          <p:cNvPr id="3" name="Content Placeholder 2"/>
          <p:cNvSpPr>
            <a:spLocks noGrp="1"/>
          </p:cNvSpPr>
          <p:nvPr>
            <p:ph idx="1"/>
          </p:nvPr>
        </p:nvSpPr>
        <p:spPr/>
        <p:txBody>
          <a:bodyPr vert="horz" lIns="91440" tIns="45720" rIns="91440" bIns="45720" rtlCol="0" anchor="t">
            <a:normAutofit/>
          </a:bodyPr>
          <a:lstStyle/>
          <a:p>
            <a:endParaRPr lang="en-US"/>
          </a:p>
          <a:p>
            <a:pPr marL="0" indent="0">
              <a:buNone/>
            </a:pPr>
            <a:r>
              <a:rPr lang="en-US" b="1" dirty="0">
                <a:ea typeface="+mn-lt"/>
                <a:cs typeface="+mn-lt"/>
              </a:rPr>
              <a:t>Parents' evenings </a:t>
            </a:r>
          </a:p>
          <a:p>
            <a:pPr marL="0" indent="0">
              <a:buNone/>
            </a:pPr>
            <a:r>
              <a:rPr lang="en-US" dirty="0">
                <a:ea typeface="+mn-lt"/>
                <a:cs typeface="+mn-lt"/>
              </a:rPr>
              <a:t>These will be face to face meetings with your child's class teacher and will focus on how your child is settling into their new year group.</a:t>
            </a:r>
            <a:endParaRPr lang="en-US" dirty="0"/>
          </a:p>
          <a:p>
            <a:pPr marL="0" indent="0">
              <a:buNone/>
            </a:pPr>
            <a:endParaRPr lang="en-US">
              <a:cs typeface="Calibri"/>
            </a:endParaRPr>
          </a:p>
          <a:p>
            <a:pPr marL="0" indent="0">
              <a:buNone/>
            </a:pPr>
            <a:r>
              <a:rPr lang="en-US" b="1" dirty="0">
                <a:cs typeface="Calibri"/>
              </a:rPr>
              <a:t>Termly reports</a:t>
            </a:r>
            <a:endParaRPr lang="en-US" b="1" dirty="0">
              <a:ea typeface="Calibri"/>
              <a:cs typeface="Calibri"/>
            </a:endParaRPr>
          </a:p>
          <a:p>
            <a:pPr marL="0" indent="0">
              <a:buNone/>
            </a:pPr>
            <a:r>
              <a:rPr lang="en-US" dirty="0">
                <a:cs typeface="Calibri"/>
              </a:rPr>
              <a:t>Your child's first termly report will be sent by email in December. This will focus on your child's academic strengths and areas to improve.</a:t>
            </a:r>
            <a:endParaRPr lang="en-US" dirty="0"/>
          </a:p>
        </p:txBody>
      </p:sp>
    </p:spTree>
    <p:extLst>
      <p:ext uri="{BB962C8B-B14F-4D97-AF65-F5344CB8AC3E}">
        <p14:creationId xmlns:p14="http://schemas.microsoft.com/office/powerpoint/2010/main" val="20448788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2512C7-98EA-4FED-8A10-A87785B1F289}"/>
              </a:ext>
            </a:extLst>
          </p:cNvPr>
          <p:cNvSpPr>
            <a:spLocks noGrp="1"/>
          </p:cNvSpPr>
          <p:nvPr>
            <p:ph type="title"/>
          </p:nvPr>
        </p:nvSpPr>
        <p:spPr>
          <a:xfrm>
            <a:off x="253559" y="-226804"/>
            <a:ext cx="6974862" cy="1934754"/>
          </a:xfrm>
        </p:spPr>
        <p:txBody>
          <a:bodyPr anchor="b">
            <a:normAutofit/>
          </a:bodyPr>
          <a:lstStyle/>
          <a:p>
            <a:r>
              <a:rPr lang="en-US" sz="5400" b="1">
                <a:ea typeface="+mj-lt"/>
                <a:cs typeface="+mj-lt"/>
              </a:rPr>
              <a:t>What’s coming up:</a:t>
            </a:r>
            <a:endParaRPr lang="en-US"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8E4AB1-D4AD-45B0-BEE1-A535BA179C04}"/>
              </a:ext>
            </a:extLst>
          </p:cNvPr>
          <p:cNvSpPr>
            <a:spLocks noGrp="1"/>
          </p:cNvSpPr>
          <p:nvPr>
            <p:ph idx="1"/>
          </p:nvPr>
        </p:nvSpPr>
        <p:spPr>
          <a:xfrm>
            <a:off x="242516" y="2199247"/>
            <a:ext cx="5336892" cy="3994320"/>
          </a:xfrm>
        </p:spPr>
        <p:txBody>
          <a:bodyPr vert="horz" lIns="91440" tIns="45720" rIns="91440" bIns="45720" rtlCol="0" anchor="t">
            <a:noAutofit/>
          </a:bodyPr>
          <a:lstStyle/>
          <a:p>
            <a:pPr marL="0" indent="0">
              <a:buNone/>
            </a:pPr>
            <a:endParaRPr lang="en-US" sz="2400" b="1" dirty="0">
              <a:ea typeface="+mn-lt"/>
              <a:cs typeface="+mn-lt"/>
            </a:endParaRPr>
          </a:p>
          <a:p>
            <a:pPr marL="0" indent="0">
              <a:buNone/>
            </a:pPr>
            <a:r>
              <a:rPr lang="en-US" sz="2400" dirty="0">
                <a:cs typeface="Calibri"/>
              </a:rPr>
              <a:t> </a:t>
            </a:r>
            <a:r>
              <a:rPr lang="en-US" sz="2400" b="1" dirty="0" err="1">
                <a:ea typeface="Calibri" panose="020F0502020204030204"/>
                <a:cs typeface="Calibri"/>
              </a:rPr>
              <a:t>Bikeability</a:t>
            </a:r>
            <a:r>
              <a:rPr lang="en-US" sz="2400" b="1" dirty="0">
                <a:ea typeface="Calibri" panose="020F0502020204030204"/>
                <a:cs typeface="Calibri"/>
              </a:rPr>
              <a:t> </a:t>
            </a:r>
            <a:r>
              <a:rPr lang="en-US" sz="2400" b="1" dirty="0">
                <a:solidFill>
                  <a:srgbClr val="000000"/>
                </a:solidFill>
                <a:latin typeface="Calibri"/>
                <a:ea typeface="Calibri" panose="020F0502020204030204"/>
                <a:cs typeface="Calibri"/>
              </a:rPr>
              <a:t>in November </a:t>
            </a:r>
            <a:endParaRPr lang="en-US" sz="2400">
              <a:solidFill>
                <a:srgbClr val="000000"/>
              </a:solidFill>
              <a:latin typeface="Calibri"/>
              <a:ea typeface="Calibri" panose="020F0502020204030204"/>
              <a:cs typeface="Calibri"/>
            </a:endParaRPr>
          </a:p>
          <a:p>
            <a:pPr marL="0" indent="0">
              <a:buNone/>
            </a:pPr>
            <a:br>
              <a:rPr lang="en-US" sz="2400" dirty="0"/>
            </a:br>
            <a:r>
              <a:rPr lang="en-US" sz="2400" b="1" dirty="0">
                <a:cs typeface="Calibri"/>
              </a:rPr>
              <a:t>Year 6 Residential </a:t>
            </a:r>
            <a:r>
              <a:rPr lang="en-US" sz="2400" dirty="0">
                <a:cs typeface="Calibri"/>
              </a:rPr>
              <a:t>- This academic year we will be visiting Kingswood Dearne Valley on Wednesday 3rd June- Friday 5th June 2026.</a:t>
            </a:r>
            <a:endParaRPr lang="en-US" sz="2400" dirty="0">
              <a:ea typeface="Calibri"/>
              <a:cs typeface="Calibri"/>
            </a:endParaRPr>
          </a:p>
          <a:p>
            <a:pPr marL="0" indent="0">
              <a:buNone/>
            </a:pPr>
            <a:endParaRPr lang="en-US" sz="1700">
              <a:cs typeface="Calibri"/>
            </a:endParaRPr>
          </a:p>
          <a:p>
            <a:pPr marL="0" indent="0">
              <a:buNone/>
            </a:pPr>
            <a:endParaRPr lang="en-US" sz="1700">
              <a:cs typeface="Calibri"/>
            </a:endParaRPr>
          </a:p>
          <a:p>
            <a:pPr marL="0" indent="0">
              <a:buNone/>
            </a:pPr>
            <a:endParaRPr lang="en-US" sz="1700">
              <a:cs typeface="Calibri"/>
            </a:endParaRPr>
          </a:p>
        </p:txBody>
      </p:sp>
      <p:pic>
        <p:nvPicPr>
          <p:cNvPr id="4" name="Picture 3" descr="Residential and Outdoor Activity Centre Peak District | Kingswood">
            <a:extLst>
              <a:ext uri="{FF2B5EF4-FFF2-40B4-BE49-F238E27FC236}">
                <a16:creationId xmlns:a16="http://schemas.microsoft.com/office/drawing/2014/main" id="{3486DDC3-2223-3983-2F66-C36234C66B5E}"/>
              </a:ext>
            </a:extLst>
          </p:cNvPr>
          <p:cNvPicPr>
            <a:picLocks noChangeAspect="1"/>
          </p:cNvPicPr>
          <p:nvPr/>
        </p:nvPicPr>
        <p:blipFill>
          <a:blip r:embed="rId2"/>
          <a:srcRect l="16067" r="16980"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8568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a:solidFill>
                  <a:srgbClr val="FFFFFF"/>
                </a:solidFill>
              </a:rPr>
              <a:t> How to contact us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4447308" y="591344"/>
            <a:ext cx="7623667" cy="5585619"/>
          </a:xfrm>
        </p:spPr>
        <p:txBody>
          <a:bodyPr vert="horz" lIns="91440" tIns="45720" rIns="91440" bIns="45720" rtlCol="0" anchor="ctr">
            <a:normAutofit/>
          </a:bodyPr>
          <a:lstStyle/>
          <a:p>
            <a:endParaRPr lang="en-US" sz="2600">
              <a:cs typeface="Calibri" panose="020F0502020204030204"/>
            </a:endParaRPr>
          </a:p>
          <a:p>
            <a:r>
              <a:rPr lang="en-US" sz="2600">
                <a:cs typeface="Calibri" panose="020F0502020204030204"/>
              </a:rPr>
              <a:t>Leave a message with the office – 0113 2671222</a:t>
            </a:r>
            <a:endParaRPr lang="en-US" sz="2600">
              <a:ea typeface="Calibri"/>
              <a:cs typeface="Calibri" panose="020F0502020204030204"/>
            </a:endParaRPr>
          </a:p>
          <a:p>
            <a:r>
              <a:rPr lang="en-US" sz="2600">
                <a:cs typeface="Calibri" panose="020F0502020204030204"/>
              </a:rPr>
              <a:t>Leave a message on the gate during drop off</a:t>
            </a:r>
            <a:endParaRPr lang="en-US" sz="2600">
              <a:ea typeface="Calibri"/>
              <a:cs typeface="Calibri" panose="020F0502020204030204"/>
            </a:endParaRPr>
          </a:p>
          <a:p>
            <a:r>
              <a:rPr lang="en-US" sz="2600">
                <a:cs typeface="Calibri" panose="020F0502020204030204"/>
              </a:rPr>
              <a:t>School playground at end of day</a:t>
            </a:r>
            <a:endParaRPr lang="en-US" sz="2600">
              <a:ea typeface="Calibri"/>
              <a:cs typeface="Calibri" panose="020F0502020204030204"/>
            </a:endParaRPr>
          </a:p>
        </p:txBody>
      </p:sp>
    </p:spTree>
    <p:extLst>
      <p:ext uri="{BB962C8B-B14F-4D97-AF65-F5344CB8AC3E}">
        <p14:creationId xmlns:p14="http://schemas.microsoft.com/office/powerpoint/2010/main" val="3507083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4" descr="3D black question marks with one yellow question mark">
            <a:extLst>
              <a:ext uri="{FF2B5EF4-FFF2-40B4-BE49-F238E27FC236}">
                <a16:creationId xmlns:a16="http://schemas.microsoft.com/office/drawing/2014/main" id="{A39D9D66-0863-55A5-36D2-FFC230F15E2E}"/>
              </a:ext>
            </a:extLst>
          </p:cNvPr>
          <p:cNvPicPr>
            <a:picLocks noChangeAspect="1"/>
          </p:cNvPicPr>
          <p:nvPr/>
        </p:nvPicPr>
        <p:blipFill rotWithShape="1">
          <a:blip r:embed="rId2">
            <a:alphaModFix amt="50000"/>
          </a:blip>
          <a:srcRect l="29895" r="5171" b="-5"/>
          <a:stretch/>
        </p:blipFill>
        <p:spPr>
          <a:xfrm>
            <a:off x="20" y="1"/>
            <a:ext cx="12191980" cy="6857999"/>
          </a:xfrm>
          <a:prstGeom prst="rect">
            <a:avLst/>
          </a:prstGeom>
        </p:spPr>
      </p:pic>
      <p:sp>
        <p:nvSpPr>
          <p:cNvPr id="2" name="Title 1"/>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Any questions?</a:t>
            </a:r>
          </a:p>
        </p:txBody>
      </p:sp>
    </p:spTree>
    <p:extLst>
      <p:ext uri="{BB962C8B-B14F-4D97-AF65-F5344CB8AC3E}">
        <p14:creationId xmlns:p14="http://schemas.microsoft.com/office/powerpoint/2010/main" val="424873141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f980095-c64f-4200-a35e-582792c15d1b" xsi:nil="true"/>
    <lcf76f155ced4ddcb4097134ff3c332f xmlns="c33964d2-6d9a-4247-9884-90d18e3fe564">
      <Terms xmlns="http://schemas.microsoft.com/office/infopath/2007/PartnerControls"/>
    </lcf76f155ced4ddcb4097134ff3c332f>
    <FileHash xmlns="c33964d2-6d9a-4247-9884-90d18e3fe564" xsi:nil="true"/>
    <UniqueSourceRef xmlns="c33964d2-6d9a-4247-9884-90d18e3fe564" xsi:nil="true"/>
    <CloudMigratorVersion xmlns="c33964d2-6d9a-4247-9884-90d18e3fe564" xsi:nil="true"/>
    <CloudMigratorOriginId xmlns="c33964d2-6d9a-4247-9884-90d18e3fe564" xsi:nil="true"/>
    <SharedWithUsers xmlns="4f980095-c64f-4200-a35e-582792c15d1b">
      <UserInfo>
        <DisplayName>Julie Lawson</DisplayName>
        <AccountId>2325</AccountId>
        <AccountType/>
      </UserInfo>
      <UserInfo>
        <DisplayName>Richard Street</DisplayName>
        <AccountId>2310</AccountId>
        <AccountType/>
      </UserInfo>
      <UserInfo>
        <DisplayName>Amy Harrison</DisplayName>
        <AccountId>4010</AccountId>
        <AccountType/>
      </UserInfo>
      <UserInfo>
        <DisplayName>Corrina Stewart</DisplayName>
        <AccountId>2320</AccountId>
        <AccountType/>
      </UserInfo>
    </SharedWithUsers>
    <Notes xmlns="c33964d2-6d9a-4247-9884-90d18e3fe56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B6D83F2762AAC46BA006F5F0CFE2318" ma:contentTypeVersion="21" ma:contentTypeDescription="Create a new document." ma:contentTypeScope="" ma:versionID="79e539bf86c6208ebc87e9834723f26b">
  <xsd:schema xmlns:xsd="http://www.w3.org/2001/XMLSchema" xmlns:xs="http://www.w3.org/2001/XMLSchema" xmlns:p="http://schemas.microsoft.com/office/2006/metadata/properties" xmlns:ns2="c33964d2-6d9a-4247-9884-90d18e3fe564" xmlns:ns3="4f980095-c64f-4200-a35e-582792c15d1b" targetNamespace="http://schemas.microsoft.com/office/2006/metadata/properties" ma:root="true" ma:fieldsID="6c29707fb2a47501d39e186b96e5fd1c" ns2:_="" ns3:_="">
    <xsd:import namespace="c33964d2-6d9a-4247-9884-90d18e3fe564"/>
    <xsd:import namespace="4f980095-c64f-4200-a35e-582792c15d1b"/>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Note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3964d2-6d9a-4247-9884-90d18e3fe564"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0048f24-a0d2-4b03-a8df-6277a0d6c751" ma:termSetId="09814cd3-568e-fe90-9814-8d621ff8fb84" ma:anchorId="fba54fb3-c3e1-fe81-a776-ca4b69148c4d" ma:open="true" ma:isKeyword="false">
      <xsd:complexType>
        <xsd:sequence>
          <xsd:element ref="pc:Terms" minOccurs="0" maxOccurs="1"/>
        </xsd:sequence>
      </xsd:complex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Location" ma:index="25" nillable="true" ma:displayName="Location" ma:indexed="true" ma:internalName="MediaServiceLocation" ma:readOnly="true">
      <xsd:simpleType>
        <xsd:restriction base="dms:Text"/>
      </xsd:simpleType>
    </xsd:element>
    <xsd:element name="Notes" ma:index="26" nillable="true" ma:displayName="Notes" ma:description="Resources up until Wednesday to use as and when." ma:format="Dropdown" ma:internalName="Notes">
      <xsd:simpleType>
        <xsd:restriction base="dms:Note">
          <xsd:maxLength value="255"/>
        </xsd:restriction>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980095-c64f-4200-a35e-582792c15d1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4f79f342-5b2a-4548-9d29-539efabc60a7}" ma:internalName="TaxCatchAll" ma:showField="CatchAllData" ma:web="4f980095-c64f-4200-a35e-582792c15d1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38EECF0-CA7C-4358-909A-70F7CA384DD1}">
  <ds:schemaRefs>
    <ds:schemaRef ds:uri="http://schemas.microsoft.com/sharepoint/v3/contenttype/forms"/>
  </ds:schemaRefs>
</ds:datastoreItem>
</file>

<file path=customXml/itemProps2.xml><?xml version="1.0" encoding="utf-8"?>
<ds:datastoreItem xmlns:ds="http://schemas.openxmlformats.org/officeDocument/2006/customXml" ds:itemID="{67FE531C-9711-46F5-82DC-E5750127CF3D}">
  <ds:schemaRefs>
    <ds:schemaRef ds:uri="4f980095-c64f-4200-a35e-582792c15d1b"/>
    <ds:schemaRef ds:uri="c33964d2-6d9a-4247-9884-90d18e3fe564"/>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6B6B350-1AFC-42F8-A08D-46DF8A50E7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3964d2-6d9a-4247-9884-90d18e3fe564"/>
    <ds:schemaRef ds:uri="4f980095-c64f-4200-a35e-582792c15d1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1937</Words>
  <Application>Microsoft Office PowerPoint</Application>
  <PresentationFormat>Widescreen</PresentationFormat>
  <Paragraphs>275</Paragraphs>
  <Slides>26</Slides>
  <Notes>1</Notes>
  <HiddenSlides>0</HiddenSlides>
  <MMClips>0</MMClips>
  <ScaleCrop>false</ScaleCrop>
  <HeadingPairs>
    <vt:vector size="4" baseType="variant">
      <vt:variant>
        <vt:lpstr>Theme</vt:lpstr>
      </vt:variant>
      <vt:variant>
        <vt:i4>2</vt:i4>
      </vt:variant>
      <vt:variant>
        <vt:lpstr>Slide Titles</vt:lpstr>
      </vt:variant>
      <vt:variant>
        <vt:i4>26</vt:i4>
      </vt:variant>
    </vt:vector>
  </HeadingPairs>
  <TitlesOfParts>
    <vt:vector size="28" baseType="lpstr">
      <vt:lpstr>Office Theme</vt:lpstr>
      <vt:lpstr>Office Theme</vt:lpstr>
      <vt:lpstr>          </vt:lpstr>
      <vt:lpstr>Y6 Team</vt:lpstr>
      <vt:lpstr>Safeguarding</vt:lpstr>
      <vt:lpstr>Pastoral Team</vt:lpstr>
      <vt:lpstr>PowerPoint Presentation</vt:lpstr>
      <vt:lpstr>PowerPoint Presentation</vt:lpstr>
      <vt:lpstr>Timetable for 6L</vt:lpstr>
      <vt:lpstr>Playtimes and lunchtimes</vt:lpstr>
      <vt:lpstr>Behaviour expectations</vt:lpstr>
      <vt:lpstr>Behaviour expectations</vt:lpstr>
      <vt:lpstr>School Uniform and belongings</vt:lpstr>
      <vt:lpstr> Houses </vt:lpstr>
      <vt:lpstr>Assessment </vt:lpstr>
      <vt:lpstr>Home Learning </vt:lpstr>
      <vt:lpstr>Home Learning </vt:lpstr>
      <vt:lpstr>Reading</vt:lpstr>
      <vt:lpstr>PowerPoint Presentation</vt:lpstr>
      <vt:lpstr>Maths </vt:lpstr>
      <vt:lpstr>Learning Times Tables</vt:lpstr>
      <vt:lpstr>Spellings   How to help</vt:lpstr>
      <vt:lpstr>Resilience</vt:lpstr>
      <vt:lpstr>Online Safety</vt:lpstr>
      <vt:lpstr>  What’s coming up: </vt:lpstr>
      <vt:lpstr>What’s coming up:</vt:lpstr>
      <vt:lpstr> How to contact us</vt:lpstr>
      <vt:lpstr>Any questions?</vt:lpstr>
    </vt:vector>
  </TitlesOfParts>
  <Company>Bramhope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        ·    ·       ·     ·       ·        ·   ·       ·       ·</dc:title>
  <dc:creator>StaffLaws</dc:creator>
  <cp:lastModifiedBy>Vanessa Laws</cp:lastModifiedBy>
  <cp:revision>148</cp:revision>
  <dcterms:created xsi:type="dcterms:W3CDTF">2021-09-16T15:05:54Z</dcterms:created>
  <dcterms:modified xsi:type="dcterms:W3CDTF">2025-09-30T13:57:35Z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0x010100DB6D83F2762AAC46BA006F5F0CFE2318</vt:lpwstr>
  </property>
  <property fmtid="{D5CDD505-2E9C-101B-9397-08002B2CF9AE}" pid="3" name="MediaServiceImageTags">
    <vt:lpwstr/>
  </property>
  <property fmtid="{D5CDD505-2E9C-101B-9397-08002B2CF9AE}" pid="4" name="_ExtendedDescription">
    <vt:lpwstr/>
  </property>
</Properties>
</file>