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Default Extension="wdp" ContentType="image/vnd.ms-photo"/>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2"/>
  </p:notesMasterIdLst>
  <p:sldIdLst>
    <p:sldId id="260" r:id="rId2"/>
    <p:sldId id="256" r:id="rId3"/>
    <p:sldId id="290" r:id="rId4"/>
    <p:sldId id="258" r:id="rId5"/>
    <p:sldId id="259" r:id="rId6"/>
    <p:sldId id="262" r:id="rId7"/>
    <p:sldId id="265" r:id="rId8"/>
    <p:sldId id="266" r:id="rId9"/>
    <p:sldId id="267" r:id="rId10"/>
    <p:sldId id="268" r:id="rId11"/>
    <p:sldId id="292" r:id="rId12"/>
    <p:sldId id="269" r:id="rId13"/>
    <p:sldId id="287" r:id="rId14"/>
    <p:sldId id="279" r:id="rId15"/>
    <p:sldId id="289" r:id="rId16"/>
    <p:sldId id="282" r:id="rId17"/>
    <p:sldId id="291" r:id="rId18"/>
    <p:sldId id="284" r:id="rId19"/>
    <p:sldId id="285" r:id="rId20"/>
    <p:sldId id="263"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AA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32" autoAdjust="0"/>
    <p:restoredTop sz="90952" autoAdjust="0"/>
  </p:normalViewPr>
  <p:slideViewPr>
    <p:cSldViewPr>
      <p:cViewPr>
        <p:scale>
          <a:sx n="76" d="100"/>
          <a:sy n="76" d="100"/>
        </p:scale>
        <p:origin x="-1002" y="-57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F1E47E1-7B60-401E-B27F-7E2EB8EFE30C}" type="datetimeFigureOut">
              <a:rPr lang="en-GB" smtClean="0"/>
              <a:pPr/>
              <a:t>06/07/2020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8E0173E-EBA2-48AB-9925-0CC0F9A67AEC}" type="slidenum">
              <a:rPr lang="en-GB" smtClean="0"/>
              <a:pPr/>
              <a:t>‹#›</a:t>
            </a:fld>
            <a:endParaRPr lang="en-GB"/>
          </a:p>
        </p:txBody>
      </p:sp>
    </p:spTree>
    <p:extLst>
      <p:ext uri="{BB962C8B-B14F-4D97-AF65-F5344CB8AC3E}">
        <p14:creationId xmlns:p14="http://schemas.microsoft.com/office/powerpoint/2010/main" xmlns="" val="2624839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8E0173E-EBA2-48AB-9925-0CC0F9A67AEC}" type="slidenum">
              <a:rPr lang="en-GB" smtClean="0"/>
              <a:pPr/>
              <a:t>6</a:t>
            </a:fld>
            <a:endParaRPr lang="en-GB"/>
          </a:p>
        </p:txBody>
      </p:sp>
    </p:spTree>
    <p:extLst>
      <p:ext uri="{BB962C8B-B14F-4D97-AF65-F5344CB8AC3E}">
        <p14:creationId xmlns:p14="http://schemas.microsoft.com/office/powerpoint/2010/main" xmlns="" val="615510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8E0173E-EBA2-48AB-9925-0CC0F9A67AEC}" type="slidenum">
              <a:rPr lang="en-GB" smtClean="0"/>
              <a:pPr/>
              <a:t>7</a:t>
            </a:fld>
            <a:endParaRPr lang="en-GB"/>
          </a:p>
        </p:txBody>
      </p:sp>
    </p:spTree>
    <p:extLst>
      <p:ext uri="{BB962C8B-B14F-4D97-AF65-F5344CB8AC3E}">
        <p14:creationId xmlns:p14="http://schemas.microsoft.com/office/powerpoint/2010/main" xmlns="" val="1016637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2059253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975883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42675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1747985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4043089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212829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067048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10661495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96783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20858522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481A403-004B-4248-A23B-5ADCC132B12D}" type="datetimeFigureOut">
              <a:rPr lang="en-GB" smtClean="0"/>
              <a:pPr/>
              <a:t>06/07/2020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1399734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7000"/>
            <a:lum/>
          </a:blip>
          <a:srcRect/>
          <a:stretch>
            <a:fillRect l="-17000" r="-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1A403-004B-4248-A23B-5ADCC132B12D}" type="datetimeFigureOut">
              <a:rPr lang="en-GB" smtClean="0"/>
              <a:pPr/>
              <a:t>06/07/2020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6BEC71-46C7-4C26-B997-7E1FC4DF8DC7}" type="slidenum">
              <a:rPr lang="en-GB" smtClean="0"/>
              <a:pPr/>
              <a:t>‹#›</a:t>
            </a:fld>
            <a:endParaRPr lang="en-GB"/>
          </a:p>
        </p:txBody>
      </p:sp>
    </p:spTree>
    <p:extLst>
      <p:ext uri="{BB962C8B-B14F-4D97-AF65-F5344CB8AC3E}">
        <p14:creationId xmlns:p14="http://schemas.microsoft.com/office/powerpoint/2010/main" xmlns="" val="39070935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tiff"/></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hyperlink" Target="https://www.bbc.co.uk/teach/ten-pieces/classical-music-johannes-brahms-hungarian-dance/zfj4y9q" TargetMode="External"/><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3.wdp"/></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4" Type="http://schemas.microsoft.com/office/2007/relationships/hdphoto" Target="../media/hdphoto4.wdp"/></Relationships>
</file>

<file path=ppt/slides/_rels/slide16.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3.png"/><Relationship Id="rId1" Type="http://schemas.openxmlformats.org/officeDocument/2006/relationships/slideLayout" Target="../slideLayouts/slideLayout2.xml"/><Relationship Id="rId5" Type="http://schemas.microsoft.com/office/2007/relationships/hdphoto" Target="../media/hdphoto5.wdp"/><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BBCFS2072\UserData$\learnp02\Desktop\Trailblazer logo-template\Trailblazers logo COLOUR.png"/>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87624" y="836712"/>
            <a:ext cx="7056783" cy="516234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796955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7" name="Text Placeholder 1"/>
          <p:cNvSpPr txBox="1">
            <a:spLocks/>
          </p:cNvSpPr>
          <p:nvPr/>
        </p:nvSpPr>
        <p:spPr>
          <a:xfrm>
            <a:off x="1243182" y="1196752"/>
            <a:ext cx="7024687" cy="1027626"/>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4400" b="1" dirty="0">
                <a:solidFill>
                  <a:schemeClr val="tx1">
                    <a:lumMod val="85000"/>
                    <a:lumOff val="15000"/>
                  </a:schemeClr>
                </a:solidFill>
              </a:rPr>
              <a:t>Johannes Brahms</a:t>
            </a:r>
            <a:endParaRPr lang="en-US" sz="4400" b="1" dirty="0">
              <a:solidFill>
                <a:schemeClr val="tx1">
                  <a:lumMod val="85000"/>
                  <a:lumOff val="15000"/>
                </a:schemeClr>
              </a:solidFill>
            </a:endParaRPr>
          </a:p>
        </p:txBody>
      </p:sp>
      <p:sp>
        <p:nvSpPr>
          <p:cNvPr id="8" name="Text Placeholder 2"/>
          <p:cNvSpPr txBox="1">
            <a:spLocks/>
          </p:cNvSpPr>
          <p:nvPr/>
        </p:nvSpPr>
        <p:spPr>
          <a:xfrm>
            <a:off x="671837" y="2492896"/>
            <a:ext cx="7800325" cy="2827875"/>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3600" b="1" dirty="0">
                <a:solidFill>
                  <a:schemeClr val="tx1">
                    <a:lumMod val="85000"/>
                    <a:lumOff val="15000"/>
                  </a:schemeClr>
                </a:solidFill>
              </a:rPr>
              <a:t>Hungarian Dance No. 5 in G minor</a:t>
            </a:r>
          </a:p>
          <a:p>
            <a:pPr marL="0" indent="0" algn="ctr">
              <a:buNone/>
            </a:pPr>
            <a:endParaRPr lang="en-GB" sz="3600" b="1" dirty="0">
              <a:solidFill>
                <a:schemeClr val="tx1">
                  <a:lumMod val="85000"/>
                  <a:lumOff val="15000"/>
                </a:schemeClr>
              </a:solidFill>
            </a:endParaRPr>
          </a:p>
          <a:p>
            <a:pPr marL="0" indent="0" algn="ctr">
              <a:buNone/>
            </a:pPr>
            <a:r>
              <a:rPr lang="en-GB" sz="3600" b="1" dirty="0">
                <a:solidFill>
                  <a:schemeClr val="tx1">
                    <a:lumMod val="85000"/>
                    <a:lumOff val="15000"/>
                  </a:schemeClr>
                </a:solidFill>
              </a:rPr>
              <a:t>LC: Can you recognise pulse and rhythm? </a:t>
            </a:r>
          </a:p>
          <a:p>
            <a:pPr marL="0" indent="0" algn="ctr">
              <a:buNone/>
            </a:pPr>
            <a:endParaRPr lang="en-GB" sz="3600" b="1" dirty="0">
              <a:solidFill>
                <a:schemeClr val="tx1">
                  <a:lumMod val="85000"/>
                  <a:lumOff val="15000"/>
                </a:schemeClr>
              </a:solidFill>
            </a:endParaRPr>
          </a:p>
          <a:p>
            <a:pPr marL="0" indent="0" algn="ctr">
              <a:buNone/>
            </a:pPr>
            <a:endParaRPr lang="en-GB" sz="3600" b="1" dirty="0">
              <a:solidFill>
                <a:schemeClr val="tx1">
                  <a:lumMod val="85000"/>
                  <a:lumOff val="15000"/>
                </a:schemeClr>
              </a:solidFill>
            </a:endParaRPr>
          </a:p>
          <a:p>
            <a:pPr marL="0" indent="0" algn="ctr">
              <a:buNone/>
            </a:pPr>
            <a:endParaRPr lang="en-US" sz="2400" dirty="0"/>
          </a:p>
          <a:p>
            <a:pPr marL="0" indent="0" algn="ctr">
              <a:buNone/>
            </a:pPr>
            <a:endParaRPr lang="en-US" sz="2400" dirty="0"/>
          </a:p>
          <a:p>
            <a:pPr marL="0" indent="0" algn="ctr">
              <a:buNone/>
            </a:pP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a:p>
            <a:pPr marL="0" indent="0" algn="ctr">
              <a:buNone/>
            </a:pPr>
            <a:endParaRPr lang="en-US" sz="2400" dirty="0">
              <a:solidFill>
                <a:schemeClr val="tx1">
                  <a:lumMod val="85000"/>
                  <a:lumOff val="15000"/>
                </a:schemeClr>
              </a:solidFill>
            </a:endParaRPr>
          </a:p>
        </p:txBody>
      </p:sp>
    </p:spTree>
    <p:extLst>
      <p:ext uri="{BB962C8B-B14F-4D97-AF65-F5344CB8AC3E}">
        <p14:creationId xmlns:p14="http://schemas.microsoft.com/office/powerpoint/2010/main" xmlns="" val="38263524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377E61-F553-3545-8B0A-712E772BAEEC}"/>
              </a:ext>
            </a:extLst>
          </p:cNvPr>
          <p:cNvSpPr>
            <a:spLocks noGrp="1"/>
          </p:cNvSpPr>
          <p:nvPr>
            <p:ph type="title"/>
          </p:nvPr>
        </p:nvSpPr>
        <p:spPr/>
        <p:txBody>
          <a:bodyPr/>
          <a:lstStyle/>
          <a:p>
            <a:r>
              <a:rPr lang="en-US" dirty="0"/>
              <a:t>Pulse and Rhythm</a:t>
            </a:r>
          </a:p>
        </p:txBody>
      </p:sp>
      <p:sp>
        <p:nvSpPr>
          <p:cNvPr id="4" name="Rectangle 3">
            <a:extLst>
              <a:ext uri="{FF2B5EF4-FFF2-40B4-BE49-F238E27FC236}">
                <a16:creationId xmlns:a16="http://schemas.microsoft.com/office/drawing/2014/main" xmlns="" id="{6CB92682-9030-3E48-9905-9C76B00BC9A3}"/>
              </a:ext>
            </a:extLst>
          </p:cNvPr>
          <p:cNvSpPr/>
          <p:nvPr/>
        </p:nvSpPr>
        <p:spPr>
          <a:xfrm>
            <a:off x="791580" y="1268760"/>
            <a:ext cx="7560840" cy="5755422"/>
          </a:xfrm>
          <a:prstGeom prst="rect">
            <a:avLst/>
          </a:prstGeom>
        </p:spPr>
        <p:txBody>
          <a:bodyPr wrap="square">
            <a:spAutoFit/>
          </a:bodyPr>
          <a:lstStyle/>
          <a:p>
            <a:r>
              <a:rPr lang="en-GB" sz="2800" dirty="0">
                <a:solidFill>
                  <a:srgbClr val="222222"/>
                </a:solidFill>
                <a:latin typeface="arial" panose="020B0604020202020204" pitchFamily="34" charset="0"/>
              </a:rPr>
              <a:t>A </a:t>
            </a:r>
            <a:r>
              <a:rPr lang="en-GB" sz="2800" b="1" dirty="0">
                <a:solidFill>
                  <a:srgbClr val="222222"/>
                </a:solidFill>
                <a:latin typeface="arial" panose="020B0604020202020204" pitchFamily="34" charset="0"/>
              </a:rPr>
              <a:t>pulse</a:t>
            </a:r>
            <a:r>
              <a:rPr lang="en-GB" sz="2800" dirty="0">
                <a:solidFill>
                  <a:srgbClr val="222222"/>
                </a:solidFill>
                <a:latin typeface="arial" panose="020B0604020202020204" pitchFamily="34" charset="0"/>
              </a:rPr>
              <a:t> is the </a:t>
            </a:r>
            <a:r>
              <a:rPr lang="en-GB" sz="2800" b="1" dirty="0">
                <a:solidFill>
                  <a:srgbClr val="222222"/>
                </a:solidFill>
                <a:latin typeface="arial" panose="020B0604020202020204" pitchFamily="34" charset="0"/>
              </a:rPr>
              <a:t>heartbeat</a:t>
            </a:r>
            <a:r>
              <a:rPr lang="en-GB" sz="2800" dirty="0">
                <a:solidFill>
                  <a:srgbClr val="222222"/>
                </a:solidFill>
                <a:latin typeface="arial" panose="020B0604020202020204" pitchFamily="34" charset="0"/>
              </a:rPr>
              <a:t> of the rhythm/</a:t>
            </a:r>
            <a:r>
              <a:rPr lang="en-GB" sz="2800" b="1" dirty="0">
                <a:solidFill>
                  <a:srgbClr val="222222"/>
                </a:solidFill>
                <a:latin typeface="arial" panose="020B0604020202020204" pitchFamily="34" charset="0"/>
              </a:rPr>
              <a:t>music</a:t>
            </a:r>
            <a:r>
              <a:rPr lang="en-GB" sz="2800" dirty="0">
                <a:solidFill>
                  <a:srgbClr val="222222"/>
                </a:solidFill>
                <a:latin typeface="arial" panose="020B0604020202020204" pitchFamily="34" charset="0"/>
              </a:rPr>
              <a:t> that you hear - and feel - when listening to </a:t>
            </a:r>
            <a:r>
              <a:rPr lang="en-GB" sz="2800" b="1" dirty="0">
                <a:solidFill>
                  <a:srgbClr val="222222"/>
                </a:solidFill>
                <a:latin typeface="arial" panose="020B0604020202020204" pitchFamily="34" charset="0"/>
              </a:rPr>
              <a:t>music</a:t>
            </a:r>
            <a:r>
              <a:rPr lang="en-GB" sz="2800" dirty="0">
                <a:solidFill>
                  <a:srgbClr val="222222"/>
                </a:solidFill>
                <a:latin typeface="arial" panose="020B0604020202020204" pitchFamily="34" charset="0"/>
              </a:rPr>
              <a:t> and this is what people usually tap along to when listening. </a:t>
            </a:r>
          </a:p>
          <a:p>
            <a:endParaRPr lang="en-GB" sz="2800" dirty="0">
              <a:solidFill>
                <a:srgbClr val="222222"/>
              </a:solidFill>
              <a:latin typeface="arial" panose="020B0604020202020204" pitchFamily="34" charset="0"/>
            </a:endParaRPr>
          </a:p>
          <a:p>
            <a:r>
              <a:rPr lang="en-GB" sz="2800" dirty="0">
                <a:latin typeface="Arial" panose="020B0604020202020204" pitchFamily="34" charset="0"/>
                <a:cs typeface="Arial" panose="020B0604020202020204" pitchFamily="34" charset="0"/>
              </a:rPr>
              <a:t>By definition, </a:t>
            </a:r>
            <a:r>
              <a:rPr lang="en-GB" sz="2800" b="1" dirty="0">
                <a:latin typeface="Arial" panose="020B0604020202020204" pitchFamily="34" charset="0"/>
                <a:cs typeface="Arial" panose="020B0604020202020204" pitchFamily="34" charset="0"/>
              </a:rPr>
              <a:t>rhythm</a:t>
            </a:r>
            <a:r>
              <a:rPr lang="en-GB" sz="2800" dirty="0">
                <a:latin typeface="Arial" panose="020B0604020202020204" pitchFamily="34" charset="0"/>
                <a:cs typeface="Arial" panose="020B0604020202020204" pitchFamily="34" charset="0"/>
              </a:rPr>
              <a:t> is the pattern of regular or irregular pulses caused in </a:t>
            </a:r>
            <a:r>
              <a:rPr lang="en-GB" sz="2800" b="1" dirty="0">
                <a:latin typeface="Arial" panose="020B0604020202020204" pitchFamily="34" charset="0"/>
                <a:cs typeface="Arial" panose="020B0604020202020204" pitchFamily="34" charset="0"/>
              </a:rPr>
              <a:t>music</a:t>
            </a:r>
            <a:r>
              <a:rPr lang="en-GB" sz="2800" dirty="0">
                <a:latin typeface="Arial" panose="020B0604020202020204" pitchFamily="34" charset="0"/>
                <a:cs typeface="Arial" panose="020B0604020202020204" pitchFamily="34" charset="0"/>
              </a:rPr>
              <a:t> by the occurrence of strong and weak melodic and harmonic beats. Simply put, </a:t>
            </a:r>
            <a:r>
              <a:rPr lang="en-GB" sz="2800" b="1" dirty="0">
                <a:latin typeface="Arial" panose="020B0604020202020204" pitchFamily="34" charset="0"/>
                <a:cs typeface="Arial" panose="020B0604020202020204" pitchFamily="34" charset="0"/>
              </a:rPr>
              <a:t>rhythm</a:t>
            </a:r>
            <a:r>
              <a:rPr lang="en-GB" sz="2800" dirty="0">
                <a:latin typeface="Arial" panose="020B0604020202020204" pitchFamily="34" charset="0"/>
                <a:cs typeface="Arial" panose="020B0604020202020204" pitchFamily="34" charset="0"/>
              </a:rPr>
              <a:t> is that </a:t>
            </a:r>
            <a:r>
              <a:rPr lang="en-GB" sz="2800" b="1" dirty="0">
                <a:latin typeface="Arial" panose="020B0604020202020204" pitchFamily="34" charset="0"/>
                <a:cs typeface="Arial" panose="020B0604020202020204" pitchFamily="34" charset="0"/>
              </a:rPr>
              <a:t>music</a:t>
            </a:r>
            <a:r>
              <a:rPr lang="en-GB" sz="2800" dirty="0">
                <a:latin typeface="Arial" panose="020B0604020202020204" pitchFamily="34" charset="0"/>
                <a:cs typeface="Arial" panose="020B0604020202020204" pitchFamily="34" charset="0"/>
              </a:rPr>
              <a:t> component that makes us move, or even just tap the foot, when we listen to a song.</a:t>
            </a:r>
            <a:endParaRPr lang="en-GB" sz="2800" dirty="0">
              <a:solidFill>
                <a:srgbClr val="222222"/>
              </a:solidFill>
              <a:latin typeface="Arial" panose="020B0604020202020204" pitchFamily="34" charset="0"/>
              <a:cs typeface="Arial" panose="020B0604020202020204" pitchFamily="34" charset="0"/>
            </a:endParaRPr>
          </a:p>
          <a:p>
            <a:endParaRPr lang="en-GB" sz="3200" dirty="0">
              <a:solidFill>
                <a:srgbClr val="222222"/>
              </a:solidFill>
              <a:latin typeface="arial" panose="020B0604020202020204" pitchFamily="34" charset="0"/>
            </a:endParaRPr>
          </a:p>
        </p:txBody>
      </p:sp>
    </p:spTree>
    <p:extLst>
      <p:ext uri="{BB962C8B-B14F-4D97-AF65-F5344CB8AC3E}">
        <p14:creationId xmlns:p14="http://schemas.microsoft.com/office/powerpoint/2010/main" xmlns="" val="3204567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lstStyle/>
          <a:p>
            <a:r>
              <a:rPr lang="en-GB" b="1" dirty="0">
                <a:solidFill>
                  <a:schemeClr val="tx1">
                    <a:lumMod val="85000"/>
                    <a:lumOff val="15000"/>
                  </a:schemeClr>
                </a:solidFill>
              </a:rPr>
              <a:t>Trailblazer</a:t>
            </a:r>
          </a:p>
        </p:txBody>
      </p:sp>
      <p:sp>
        <p:nvSpPr>
          <p:cNvPr id="3" name="Content Placeholder 2"/>
          <p:cNvSpPr>
            <a:spLocks noGrp="1"/>
          </p:cNvSpPr>
          <p:nvPr>
            <p:ph idx="1"/>
          </p:nvPr>
        </p:nvSpPr>
        <p:spPr>
          <a:xfrm>
            <a:off x="395536" y="2188592"/>
            <a:ext cx="5405096" cy="3400648"/>
          </a:xfrm>
        </p:spPr>
        <p:txBody>
          <a:bodyPr/>
          <a:lstStyle/>
          <a:p>
            <a:pPr marL="0" indent="0">
              <a:buNone/>
            </a:pPr>
            <a:r>
              <a:rPr lang="en-GB" dirty="0">
                <a:solidFill>
                  <a:schemeClr val="tx1">
                    <a:lumMod val="85000"/>
                    <a:lumOff val="15000"/>
                  </a:schemeClr>
                </a:solidFill>
              </a:rPr>
              <a:t>Johannes Brahms was fascinated with the sound of the Hungarian Gypsy travelling bands. He took these sounds and super-sized them for the orchestra!</a:t>
            </a:r>
          </a:p>
        </p:txBody>
      </p:sp>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pic>
        <p:nvPicPr>
          <p:cNvPr id="3074" name="Picture 2" descr="\\BBCFS2072\UserData$\learnp02\Desktop\Trailblazer logo-template\Trailblazer Template.pn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58931" b="55652"/>
          <a:stretch/>
        </p:blipFill>
        <p:spPr bwMode="auto">
          <a:xfrm>
            <a:off x="6083404" y="1"/>
            <a:ext cx="3060595" cy="1859028"/>
          </a:xfrm>
          <a:prstGeom prst="rect">
            <a:avLst/>
          </a:prstGeom>
          <a:noFill/>
          <a:extLst>
            <a:ext uri="{909E8E84-426E-40DD-AFC4-6F175D3DCCD1}">
              <a14:hiddenFill xmlns:a14="http://schemas.microsoft.com/office/drawing/2010/main" xmlns="">
                <a:solidFill>
                  <a:srgbClr val="FFFFFF"/>
                </a:solidFill>
              </a14:hiddenFill>
            </a:ext>
          </a:extLst>
        </p:spPr>
      </p:pic>
      <p:pic>
        <p:nvPicPr>
          <p:cNvPr id="3075" name="Picture 3"/>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t="-1" b="1630"/>
          <a:stretch/>
        </p:blipFill>
        <p:spPr bwMode="auto">
          <a:xfrm>
            <a:off x="5880789" y="2087086"/>
            <a:ext cx="2834573" cy="379018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604392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itle 1"/>
          <p:cNvSpPr>
            <a:spLocks noGrp="1"/>
          </p:cNvSpPr>
          <p:nvPr>
            <p:ph type="title"/>
          </p:nvPr>
        </p:nvSpPr>
        <p:spPr>
          <a:xfrm>
            <a:off x="2049472" y="775013"/>
            <a:ext cx="5045056" cy="843478"/>
          </a:xfrm>
        </p:spPr>
        <p:txBody>
          <a:bodyPr/>
          <a:lstStyle/>
          <a:p>
            <a:r>
              <a:rPr lang="en-US" b="1" dirty="0">
                <a:solidFill>
                  <a:schemeClr val="tx1">
                    <a:lumMod val="85000"/>
                    <a:lumOff val="15000"/>
                  </a:schemeClr>
                </a:solidFill>
              </a:rPr>
              <a:t>Lesson outcomes</a:t>
            </a:r>
          </a:p>
        </p:txBody>
      </p:sp>
      <p:sp>
        <p:nvSpPr>
          <p:cNvPr id="12" name="Text Placeholder 2"/>
          <p:cNvSpPr txBox="1">
            <a:spLocks/>
          </p:cNvSpPr>
          <p:nvPr/>
        </p:nvSpPr>
        <p:spPr>
          <a:xfrm>
            <a:off x="857706" y="1916832"/>
            <a:ext cx="7415830" cy="403244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US" sz="2800" dirty="0">
                <a:solidFill>
                  <a:schemeClr val="tx1">
                    <a:lumMod val="85000"/>
                    <a:lumOff val="15000"/>
                  </a:schemeClr>
                </a:solidFill>
              </a:rPr>
              <a:t>After this lesson, pupils will be able to: </a:t>
            </a:r>
          </a:p>
          <a:p>
            <a:pPr marL="0" indent="0">
              <a:buNone/>
            </a:pPr>
            <a:endParaRPr lang="en-US" sz="800" dirty="0">
              <a:solidFill>
                <a:schemeClr val="tx1">
                  <a:lumMod val="85000"/>
                  <a:lumOff val="15000"/>
                </a:schemeClr>
              </a:solidFill>
            </a:endParaRPr>
          </a:p>
          <a:p>
            <a:pPr lvl="0"/>
            <a:r>
              <a:rPr lang="en-US" sz="2800" dirty="0">
                <a:solidFill>
                  <a:schemeClr val="tx1">
                    <a:lumMod val="85000"/>
                    <a:lumOff val="15000"/>
                  </a:schemeClr>
                </a:solidFill>
              </a:rPr>
              <a:t>listen and reflect on a piece of orchestral music</a:t>
            </a:r>
            <a:endParaRPr lang="en-GB" sz="2800" dirty="0">
              <a:solidFill>
                <a:schemeClr val="tx1">
                  <a:lumMod val="85000"/>
                  <a:lumOff val="15000"/>
                </a:schemeClr>
              </a:solidFill>
            </a:endParaRPr>
          </a:p>
          <a:p>
            <a:pPr lvl="0"/>
            <a:r>
              <a:rPr lang="en-US" sz="2800" dirty="0">
                <a:solidFill>
                  <a:schemeClr val="tx1">
                    <a:lumMod val="85000"/>
                    <a:lumOff val="15000"/>
                  </a:schemeClr>
                </a:solidFill>
              </a:rPr>
              <a:t>learn musical language appropriate to the task</a:t>
            </a:r>
            <a:endParaRPr lang="en-GB" sz="2800" dirty="0">
              <a:solidFill>
                <a:schemeClr val="tx1">
                  <a:lumMod val="85000"/>
                  <a:lumOff val="15000"/>
                </a:schemeClr>
              </a:solidFill>
            </a:endParaRPr>
          </a:p>
        </p:txBody>
      </p:sp>
    </p:spTree>
    <p:extLst>
      <p:ext uri="{BB962C8B-B14F-4D97-AF65-F5344CB8AC3E}">
        <p14:creationId xmlns:p14="http://schemas.microsoft.com/office/powerpoint/2010/main" xmlns="" val="3723391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1"/>
          <p:cNvSpPr>
            <a:spLocks noGrp="1"/>
          </p:cNvSpPr>
          <p:nvPr>
            <p:ph type="title"/>
          </p:nvPr>
        </p:nvSpPr>
        <p:spPr>
          <a:xfrm>
            <a:off x="1065709" y="1051398"/>
            <a:ext cx="7012582" cy="937442"/>
          </a:xfrm>
        </p:spPr>
        <p:txBody>
          <a:bodyPr/>
          <a:lstStyle/>
          <a:p>
            <a:r>
              <a:rPr lang="en-US" b="1" dirty="0">
                <a:solidFill>
                  <a:schemeClr val="tx1">
                    <a:lumMod val="85000"/>
                    <a:lumOff val="15000"/>
                  </a:schemeClr>
                </a:solidFill>
              </a:rPr>
              <a:t>Glossary of music terms</a:t>
            </a:r>
          </a:p>
        </p:txBody>
      </p:sp>
      <p:graphicFrame>
        <p:nvGraphicFramePr>
          <p:cNvPr id="7" name="Table Placeholder 3"/>
          <p:cNvGraphicFramePr>
            <a:graphicFrameLocks/>
          </p:cNvGraphicFramePr>
          <p:nvPr>
            <p:extLst>
              <p:ext uri="{D42A27DB-BD31-4B8C-83A1-F6EECF244321}">
                <p14:modId xmlns:p14="http://schemas.microsoft.com/office/powerpoint/2010/main" xmlns="" val="1906213070"/>
              </p:ext>
            </p:extLst>
          </p:nvPr>
        </p:nvGraphicFramePr>
        <p:xfrm>
          <a:off x="894735" y="2164131"/>
          <a:ext cx="7354530" cy="3623186"/>
        </p:xfrm>
        <a:graphic>
          <a:graphicData uri="http://schemas.openxmlformats.org/drawingml/2006/table">
            <a:tbl>
              <a:tblPr firstRow="1" bandRow="1">
                <a:tableStyleId>{5C22544A-7EE6-4342-B048-85BDC9FD1C3A}</a:tableStyleId>
              </a:tblPr>
              <a:tblGrid>
                <a:gridCol w="2169954">
                  <a:extLst>
                    <a:ext uri="{9D8B030D-6E8A-4147-A177-3AD203B41FA5}">
                      <a16:colId xmlns:a16="http://schemas.microsoft.com/office/drawing/2014/main" xmlns="" val="20000"/>
                    </a:ext>
                  </a:extLst>
                </a:gridCol>
                <a:gridCol w="5184576">
                  <a:extLst>
                    <a:ext uri="{9D8B030D-6E8A-4147-A177-3AD203B41FA5}">
                      <a16:colId xmlns:a16="http://schemas.microsoft.com/office/drawing/2014/main" xmlns="" val="20001"/>
                    </a:ext>
                  </a:extLst>
                </a:gridCol>
              </a:tblGrid>
              <a:tr h="398058">
                <a:tc>
                  <a:txBody>
                    <a:bodyPr/>
                    <a:lstStyle/>
                    <a:p>
                      <a:r>
                        <a:rPr lang="en-US" sz="2000" dirty="0">
                          <a:solidFill>
                            <a:schemeClr val="tx1">
                              <a:lumMod val="85000"/>
                              <a:lumOff val="15000"/>
                            </a:schemeClr>
                          </a:solidFill>
                        </a:rPr>
                        <a:t>Term</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alpha val="50000"/>
                      </a:schemeClr>
                    </a:solidFill>
                  </a:tcPr>
                </a:tc>
                <a:tc>
                  <a:txBody>
                    <a:bodyPr/>
                    <a:lstStyle/>
                    <a:p>
                      <a:r>
                        <a:rPr lang="en-US" sz="2000" dirty="0">
                          <a:solidFill>
                            <a:schemeClr val="tx1">
                              <a:lumMod val="85000"/>
                              <a:lumOff val="15000"/>
                            </a:schemeClr>
                          </a:solidFill>
                        </a:rPr>
                        <a:t>Definition</a:t>
                      </a: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accent1">
                        <a:alpha val="50000"/>
                      </a:schemeClr>
                    </a:solidFill>
                  </a:tcPr>
                </a:tc>
                <a:extLst>
                  <a:ext uri="{0D108BD9-81ED-4DB2-BD59-A6C34878D82A}">
                    <a16:rowId xmlns:a16="http://schemas.microsoft.com/office/drawing/2014/main" xmlns="" val="10000"/>
                  </a:ext>
                </a:extLst>
              </a:tr>
              <a:tr h="398058">
                <a:tc>
                  <a:txBody>
                    <a:bodyPr/>
                    <a:lstStyle/>
                    <a:p>
                      <a:r>
                        <a:rPr lang="en-US" sz="1600" b="1" kern="1200" dirty="0">
                          <a:solidFill>
                            <a:schemeClr val="tx1">
                              <a:lumMod val="85000"/>
                              <a:lumOff val="15000"/>
                            </a:schemeClr>
                          </a:solidFill>
                          <a:effectLst/>
                          <a:latin typeface="+mn-lt"/>
                          <a:ea typeface="+mn-ea"/>
                          <a:cs typeface="+mn-cs"/>
                        </a:rPr>
                        <a:t>Bar</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US" sz="1600" kern="1200" dirty="0">
                          <a:solidFill>
                            <a:schemeClr val="tx1">
                              <a:lumMod val="85000"/>
                              <a:lumOff val="15000"/>
                            </a:schemeClr>
                          </a:solidFill>
                          <a:effectLst/>
                          <a:latin typeface="+mn-lt"/>
                          <a:ea typeface="+mn-ea"/>
                          <a:cs typeface="+mn-cs"/>
                        </a:rPr>
                        <a:t>A very short, countable section of music</a:t>
                      </a:r>
                      <a:endParaRPr lang="en-GB" sz="1600" kern="1200" dirty="0">
                        <a:solidFill>
                          <a:schemeClr val="tx1">
                            <a:lumMod val="85000"/>
                            <a:lumOff val="15000"/>
                          </a:schemeClr>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1"/>
                  </a:ext>
                </a:extLst>
              </a:tr>
              <a:tr h="398058">
                <a:tc>
                  <a:txBody>
                    <a:bodyPr/>
                    <a:lstStyle/>
                    <a:p>
                      <a:r>
                        <a:rPr lang="en-GB" sz="1600" b="1" kern="1200" dirty="0">
                          <a:solidFill>
                            <a:schemeClr val="tx1">
                              <a:lumMod val="85000"/>
                              <a:lumOff val="15000"/>
                            </a:schemeClr>
                          </a:solidFill>
                          <a:effectLst/>
                          <a:latin typeface="+mn-lt"/>
                          <a:ea typeface="+mn-ea"/>
                          <a:cs typeface="+mn-cs"/>
                        </a:rPr>
                        <a:t>Melody</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another word for ‘tune’, like a musical sentence</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2"/>
                  </a:ext>
                </a:extLst>
              </a:tr>
              <a:tr h="398058">
                <a:tc>
                  <a:txBody>
                    <a:bodyPr/>
                    <a:lstStyle/>
                    <a:p>
                      <a:r>
                        <a:rPr lang="en-GB" sz="1600" b="1" kern="1200" dirty="0">
                          <a:solidFill>
                            <a:schemeClr val="tx1">
                              <a:lumMod val="85000"/>
                              <a:lumOff val="15000"/>
                            </a:schemeClr>
                          </a:solidFill>
                          <a:effectLst/>
                          <a:latin typeface="+mn-lt"/>
                          <a:ea typeface="+mn-ea"/>
                          <a:cs typeface="+mn-cs"/>
                        </a:rPr>
                        <a:t>Off-beat</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the ‘weak’ beats between the strong, ‘on-beats’ of the pulse</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3"/>
                  </a:ext>
                </a:extLst>
              </a:tr>
              <a:tr h="398058">
                <a:tc>
                  <a:txBody>
                    <a:bodyPr/>
                    <a:lstStyle/>
                    <a:p>
                      <a:r>
                        <a:rPr lang="en-US" sz="1600" b="1" kern="1200" dirty="0">
                          <a:solidFill>
                            <a:schemeClr val="tx1">
                              <a:lumMod val="85000"/>
                              <a:lumOff val="15000"/>
                            </a:schemeClr>
                          </a:solidFill>
                          <a:effectLst/>
                          <a:latin typeface="+mn-lt"/>
                          <a:ea typeface="+mn-ea"/>
                          <a:cs typeface="+mn-cs"/>
                        </a:rPr>
                        <a:t>Orchestrate</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US" sz="1600" kern="1200" dirty="0">
                          <a:solidFill>
                            <a:schemeClr val="tx1">
                              <a:lumMod val="85000"/>
                              <a:lumOff val="15000"/>
                            </a:schemeClr>
                          </a:solidFill>
                          <a:effectLst/>
                          <a:latin typeface="+mn-lt"/>
                          <a:ea typeface="+mn-ea"/>
                          <a:cs typeface="+mn-cs"/>
                        </a:rPr>
                        <a:t>choose which instruments perform which parts of the music</a:t>
                      </a:r>
                      <a:endParaRPr lang="en-GB" sz="1600" kern="1200" dirty="0">
                        <a:solidFill>
                          <a:schemeClr val="tx1">
                            <a:lumMod val="85000"/>
                            <a:lumOff val="15000"/>
                          </a:schemeClr>
                        </a:solidFill>
                        <a:effectLst/>
                        <a:latin typeface="+mn-lt"/>
                        <a:ea typeface="+mn-ea"/>
                        <a:cs typeface="+mn-cs"/>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4"/>
                  </a:ext>
                </a:extLst>
              </a:tr>
              <a:tr h="474656">
                <a:tc>
                  <a:txBody>
                    <a:bodyPr/>
                    <a:lstStyle/>
                    <a:p>
                      <a:r>
                        <a:rPr lang="en-GB" sz="1600" b="1" kern="1200" dirty="0">
                          <a:solidFill>
                            <a:schemeClr val="tx1">
                              <a:lumMod val="85000"/>
                              <a:lumOff val="15000"/>
                            </a:schemeClr>
                          </a:solidFill>
                          <a:effectLst/>
                          <a:latin typeface="+mn-lt"/>
                          <a:ea typeface="+mn-ea"/>
                          <a:cs typeface="+mn-cs"/>
                        </a:rPr>
                        <a:t>Ostinato</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a repeating (often rhythmic) pattern</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5"/>
                  </a:ext>
                </a:extLst>
              </a:tr>
              <a:tr h="474656">
                <a:tc>
                  <a:txBody>
                    <a:bodyPr/>
                    <a:lstStyle/>
                    <a:p>
                      <a:r>
                        <a:rPr lang="en-GB" sz="1600" b="1" kern="1200" dirty="0">
                          <a:solidFill>
                            <a:schemeClr val="tx1">
                              <a:lumMod val="85000"/>
                              <a:lumOff val="15000"/>
                            </a:schemeClr>
                          </a:solidFill>
                          <a:effectLst/>
                          <a:latin typeface="+mn-lt"/>
                          <a:ea typeface="+mn-ea"/>
                          <a:cs typeface="+mn-cs"/>
                        </a:rPr>
                        <a:t>Pitched percussion</a:t>
                      </a:r>
                      <a:endParaRPr lang="en-US" sz="1600" b="1" dirty="0">
                        <a:solidFill>
                          <a:schemeClr val="tx1">
                            <a:lumMod val="85000"/>
                            <a:lumOff val="15000"/>
                          </a:schemeClr>
                        </a:solidFill>
                      </a:endParaRP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r>
                        <a:rPr lang="en-GB" sz="1600" kern="1200" dirty="0">
                          <a:solidFill>
                            <a:schemeClr val="tx1">
                              <a:lumMod val="85000"/>
                              <a:lumOff val="15000"/>
                            </a:schemeClr>
                          </a:solidFill>
                          <a:effectLst/>
                          <a:latin typeface="+mn-lt"/>
                          <a:ea typeface="+mn-ea"/>
                          <a:cs typeface="+mn-cs"/>
                        </a:rPr>
                        <a:t>percussion instruments that can play different pitches – xylophones, glockenspiels, chime bars, etc.</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6"/>
                  </a:ext>
                </a:extLst>
              </a:tr>
              <a:tr h="474656">
                <a:tc>
                  <a:txBody>
                    <a:bodyPr/>
                    <a:lstStyle/>
                    <a:p>
                      <a:r>
                        <a:rPr lang="en-US" sz="1600" b="1" dirty="0">
                          <a:solidFill>
                            <a:schemeClr val="tx1">
                              <a:lumMod val="85000"/>
                              <a:lumOff val="15000"/>
                            </a:schemeClr>
                          </a:solidFill>
                        </a:rPr>
                        <a:t>Unpitched percussion</a:t>
                      </a:r>
                    </a:p>
                  </a:txBody>
                  <a:tcPr>
                    <a:lnL w="1270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dirty="0">
                          <a:solidFill>
                            <a:schemeClr val="tx1">
                              <a:lumMod val="85000"/>
                              <a:lumOff val="15000"/>
                            </a:schemeClr>
                          </a:solidFill>
                          <a:effectLst/>
                          <a:latin typeface="+mn-lt"/>
                          <a:ea typeface="MS Mincho"/>
                          <a:cs typeface="Arial"/>
                        </a:rPr>
                        <a:t>percussion instruments that can only make a limited number of sounds – drums, shakers woodblocks, tambourine etc.</a:t>
                      </a:r>
                      <a:endParaRPr lang="en-US" sz="1600" dirty="0">
                        <a:solidFill>
                          <a:schemeClr val="tx1">
                            <a:lumMod val="85000"/>
                            <a:lumOff val="15000"/>
                          </a:schemeClr>
                        </a:solidFill>
                      </a:endParaRPr>
                    </a:p>
                  </a:txBody>
                  <a:tcPr>
                    <a:lnL w="190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alpha val="20000"/>
                      </a:schemeClr>
                    </a:solidFill>
                  </a:tcPr>
                </a:tc>
                <a:extLst>
                  <a:ext uri="{0D108BD9-81ED-4DB2-BD59-A6C34878D82A}">
                    <a16:rowId xmlns:a16="http://schemas.microsoft.com/office/drawing/2014/main" xmlns="" val="10007"/>
                  </a:ext>
                </a:extLst>
              </a:tr>
            </a:tbl>
          </a:graphicData>
        </a:graphic>
      </p:graphicFrame>
    </p:spTree>
    <p:extLst>
      <p:ext uri="{BB962C8B-B14F-4D97-AF65-F5344CB8AC3E}">
        <p14:creationId xmlns:p14="http://schemas.microsoft.com/office/powerpoint/2010/main" xmlns="" val="245219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419872" y="4581128"/>
            <a:ext cx="2592288" cy="1896372"/>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ext Placeholder 2"/>
          <p:cNvSpPr txBox="1">
            <a:spLocks/>
          </p:cNvSpPr>
          <p:nvPr/>
        </p:nvSpPr>
        <p:spPr>
          <a:xfrm>
            <a:off x="1259632" y="1988840"/>
            <a:ext cx="7023100" cy="137001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GB" sz="4400" b="1" dirty="0">
                <a:solidFill>
                  <a:schemeClr val="tx1">
                    <a:lumMod val="85000"/>
                    <a:lumOff val="15000"/>
                  </a:schemeClr>
                </a:solidFill>
              </a:rPr>
              <a:t>Lesson 1</a:t>
            </a:r>
          </a:p>
          <a:p>
            <a:pPr marL="0" indent="0" algn="ctr">
              <a:buNone/>
            </a:pPr>
            <a:r>
              <a:rPr lang="en-GB" sz="3600" dirty="0">
                <a:solidFill>
                  <a:schemeClr val="tx1">
                    <a:lumMod val="85000"/>
                    <a:lumOff val="15000"/>
                  </a:schemeClr>
                </a:solidFill>
              </a:rPr>
              <a:t>Watching and listening and dancing!</a:t>
            </a:r>
          </a:p>
        </p:txBody>
      </p:sp>
    </p:spTree>
    <p:extLst>
      <p:ext uri="{BB962C8B-B14F-4D97-AF65-F5344CB8AC3E}">
        <p14:creationId xmlns:p14="http://schemas.microsoft.com/office/powerpoint/2010/main" xmlns="" val="13406381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1159818" y="1145362"/>
            <a:ext cx="7012582" cy="843478"/>
          </a:xfrm>
        </p:spPr>
        <p:txBody>
          <a:bodyPr/>
          <a:lstStyle/>
          <a:p>
            <a:r>
              <a:rPr lang="en-GB" b="1" dirty="0">
                <a:solidFill>
                  <a:schemeClr val="tx1">
                    <a:lumMod val="85000"/>
                    <a:lumOff val="15000"/>
                  </a:schemeClr>
                </a:solidFill>
              </a:rPr>
              <a:t>Background – the composer</a:t>
            </a:r>
          </a:p>
        </p:txBody>
      </p:sp>
      <p:sp>
        <p:nvSpPr>
          <p:cNvPr id="7" name="Content Placeholder 5"/>
          <p:cNvSpPr>
            <a:spLocks noGrp="1"/>
          </p:cNvSpPr>
          <p:nvPr>
            <p:ph idx="1"/>
          </p:nvPr>
        </p:nvSpPr>
        <p:spPr>
          <a:xfrm>
            <a:off x="4355976" y="2456892"/>
            <a:ext cx="4392488" cy="3312368"/>
          </a:xfrm>
        </p:spPr>
        <p:txBody>
          <a:bodyPr>
            <a:normAutofit fontScale="92500" lnSpcReduction="20000"/>
          </a:bodyPr>
          <a:lstStyle/>
          <a:p>
            <a:pPr marL="0" indent="0">
              <a:buNone/>
            </a:pPr>
            <a:r>
              <a:rPr lang="en-GB" sz="4200" b="1" dirty="0">
                <a:solidFill>
                  <a:schemeClr val="tx1">
                    <a:lumMod val="85000"/>
                    <a:lumOff val="15000"/>
                  </a:schemeClr>
                </a:solidFill>
              </a:rPr>
              <a:t>Johannes BRAHMS</a:t>
            </a:r>
          </a:p>
          <a:p>
            <a:pPr marL="0" indent="0">
              <a:buNone/>
            </a:pPr>
            <a:r>
              <a:rPr lang="en-GB" sz="3100" b="1" dirty="0">
                <a:solidFill>
                  <a:schemeClr val="tx1">
                    <a:lumMod val="85000"/>
                    <a:lumOff val="15000"/>
                  </a:schemeClr>
                </a:solidFill>
              </a:rPr>
              <a:t>(1833–1897)</a:t>
            </a:r>
            <a:endParaRPr lang="en-US" sz="3100" dirty="0">
              <a:solidFill>
                <a:schemeClr val="tx1">
                  <a:lumMod val="85000"/>
                  <a:lumOff val="15000"/>
                </a:schemeClr>
              </a:solidFill>
              <a:ea typeface="MS Mincho"/>
              <a:cs typeface="Arial"/>
            </a:endParaRPr>
          </a:p>
          <a:p>
            <a:pPr lvl="0"/>
            <a:r>
              <a:rPr lang="en-US" sz="2400" dirty="0">
                <a:solidFill>
                  <a:schemeClr val="tx1">
                    <a:lumMod val="85000"/>
                    <a:lumOff val="15000"/>
                  </a:schemeClr>
                </a:solidFill>
              </a:rPr>
              <a:t>German composer</a:t>
            </a:r>
            <a:endParaRPr lang="en-GB" sz="2400" dirty="0">
              <a:solidFill>
                <a:schemeClr val="tx1">
                  <a:lumMod val="85000"/>
                  <a:lumOff val="15000"/>
                </a:schemeClr>
              </a:solidFill>
            </a:endParaRPr>
          </a:p>
          <a:p>
            <a:pPr lvl="0"/>
            <a:r>
              <a:rPr lang="en-US" sz="2400" dirty="0">
                <a:solidFill>
                  <a:schemeClr val="tx1">
                    <a:lumMod val="85000"/>
                    <a:lumOff val="15000"/>
                  </a:schemeClr>
                </a:solidFill>
              </a:rPr>
              <a:t>One of the ‘three B’s’ of German music – Beethoven, Bach, Brahms</a:t>
            </a:r>
            <a:endParaRPr lang="en-GB" sz="2400" dirty="0">
              <a:solidFill>
                <a:schemeClr val="tx1">
                  <a:lumMod val="85000"/>
                  <a:lumOff val="15000"/>
                </a:schemeClr>
              </a:solidFill>
            </a:endParaRPr>
          </a:p>
          <a:p>
            <a:pPr lvl="0"/>
            <a:r>
              <a:rPr lang="en-US" sz="2400" dirty="0">
                <a:solidFill>
                  <a:schemeClr val="tx1">
                    <a:lumMod val="85000"/>
                    <a:lumOff val="15000"/>
                  </a:schemeClr>
                </a:solidFill>
              </a:rPr>
              <a:t>Wrote four symphonies and much for smaller chamber groups</a:t>
            </a:r>
            <a:endParaRPr lang="en-GB" sz="2400" dirty="0">
              <a:solidFill>
                <a:schemeClr val="tx1">
                  <a:lumMod val="85000"/>
                  <a:lumOff val="15000"/>
                </a:schemeClr>
              </a:solidFill>
            </a:endParaRPr>
          </a:p>
          <a:p>
            <a:pPr lvl="0"/>
            <a:r>
              <a:rPr lang="en-US" sz="2400" dirty="0">
                <a:solidFill>
                  <a:schemeClr val="tx1">
                    <a:lumMod val="85000"/>
                    <a:lumOff val="15000"/>
                  </a:schemeClr>
                </a:solidFill>
              </a:rPr>
              <a:t>Known as a perfectionist, a traditionalist and an innovator</a:t>
            </a:r>
            <a:endParaRPr lang="en-GB" sz="2400" dirty="0">
              <a:solidFill>
                <a:schemeClr val="tx1">
                  <a:lumMod val="85000"/>
                  <a:lumOff val="15000"/>
                </a:schemeClr>
              </a:solidFill>
            </a:endParaRPr>
          </a:p>
          <a:p>
            <a:pPr marL="0" indent="0">
              <a:buNone/>
            </a:pPr>
            <a:endParaRPr lang="en-GB"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403648" y="2319996"/>
            <a:ext cx="2638263" cy="358615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085008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1375842" y="569298"/>
            <a:ext cx="7012582" cy="843478"/>
          </a:xfrm>
        </p:spPr>
        <p:txBody>
          <a:bodyPr/>
          <a:lstStyle/>
          <a:p>
            <a:r>
              <a:rPr lang="en-GB" b="1" dirty="0">
                <a:solidFill>
                  <a:schemeClr val="tx1">
                    <a:lumMod val="85000"/>
                    <a:lumOff val="15000"/>
                  </a:schemeClr>
                </a:solidFill>
              </a:rPr>
              <a:t>Background – the music</a:t>
            </a:r>
          </a:p>
        </p:txBody>
      </p:sp>
      <p:sp>
        <p:nvSpPr>
          <p:cNvPr id="7" name="Content Placeholder 5"/>
          <p:cNvSpPr>
            <a:spLocks noGrp="1"/>
          </p:cNvSpPr>
          <p:nvPr>
            <p:ph idx="1"/>
          </p:nvPr>
        </p:nvSpPr>
        <p:spPr>
          <a:xfrm>
            <a:off x="3203848" y="1700808"/>
            <a:ext cx="5472608" cy="4896544"/>
          </a:xfrm>
        </p:spPr>
        <p:txBody>
          <a:bodyPr>
            <a:noAutofit/>
          </a:bodyPr>
          <a:lstStyle/>
          <a:p>
            <a:pPr marL="0" indent="0">
              <a:buNone/>
            </a:pPr>
            <a:r>
              <a:rPr lang="en-GB" sz="2800" b="1" dirty="0">
                <a:solidFill>
                  <a:schemeClr val="tx1">
                    <a:lumMod val="85000"/>
                    <a:lumOff val="15000"/>
                  </a:schemeClr>
                </a:solidFill>
              </a:rPr>
              <a:t>Hungarian Dance No. 5 in G minor</a:t>
            </a:r>
            <a:endParaRPr lang="en-US" sz="2800" dirty="0">
              <a:solidFill>
                <a:schemeClr val="tx1">
                  <a:lumMod val="85000"/>
                  <a:lumOff val="15000"/>
                </a:schemeClr>
              </a:solidFill>
              <a:ea typeface="MS Mincho"/>
              <a:cs typeface="Arial"/>
            </a:endParaRPr>
          </a:p>
          <a:p>
            <a:pPr marL="0" indent="0">
              <a:buNone/>
            </a:pPr>
            <a:endParaRPr lang="en-US" sz="500" dirty="0">
              <a:solidFill>
                <a:schemeClr val="tx1">
                  <a:lumMod val="85000"/>
                  <a:lumOff val="15000"/>
                </a:schemeClr>
              </a:solidFill>
            </a:endParaRPr>
          </a:p>
          <a:p>
            <a:r>
              <a:rPr lang="en-US" sz="2000" dirty="0">
                <a:solidFill>
                  <a:schemeClr val="tx1">
                    <a:lumMod val="85000"/>
                    <a:lumOff val="15000"/>
                  </a:schemeClr>
                </a:solidFill>
              </a:rPr>
              <a:t>The most famous dance from a set of 21 originally written for piano (four hands) in 1869</a:t>
            </a:r>
            <a:endParaRPr lang="en-GB" sz="2000" dirty="0">
              <a:solidFill>
                <a:schemeClr val="tx1">
                  <a:lumMod val="85000"/>
                  <a:lumOff val="15000"/>
                </a:schemeClr>
              </a:solidFill>
            </a:endParaRPr>
          </a:p>
          <a:p>
            <a:r>
              <a:rPr lang="en-US" sz="2000" dirty="0">
                <a:solidFill>
                  <a:schemeClr val="tx1">
                    <a:lumMod val="85000"/>
                    <a:lumOff val="15000"/>
                  </a:schemeClr>
                </a:solidFill>
              </a:rPr>
              <a:t>Brahms became fascinated by Hungarian folk music after meeting and working with violinist Ede </a:t>
            </a:r>
            <a:r>
              <a:rPr lang="en-US" sz="2000" dirty="0" err="1">
                <a:solidFill>
                  <a:schemeClr val="tx1">
                    <a:lumMod val="85000"/>
                    <a:lumOff val="15000"/>
                  </a:schemeClr>
                </a:solidFill>
              </a:rPr>
              <a:t>Reményi</a:t>
            </a:r>
            <a:r>
              <a:rPr lang="en-US" sz="2000" dirty="0">
                <a:solidFill>
                  <a:schemeClr val="tx1">
                    <a:lumMod val="85000"/>
                    <a:lumOff val="15000"/>
                  </a:schemeClr>
                </a:solidFill>
              </a:rPr>
              <a:t> who introduced him to ‘gypsy-style’ playing</a:t>
            </a:r>
            <a:endParaRPr lang="en-GB" sz="2000" dirty="0">
              <a:solidFill>
                <a:schemeClr val="tx1">
                  <a:lumMod val="85000"/>
                  <a:lumOff val="15000"/>
                </a:schemeClr>
              </a:solidFill>
            </a:endParaRPr>
          </a:p>
          <a:p>
            <a:r>
              <a:rPr lang="en-US" sz="2000" dirty="0">
                <a:solidFill>
                  <a:schemeClr val="tx1">
                    <a:lumMod val="85000"/>
                    <a:lumOff val="15000"/>
                  </a:schemeClr>
                </a:solidFill>
              </a:rPr>
              <a:t>Brahms thought he was using a traditional Hungarian folk tune but he actually, unknowingly, stole this tune from a composer called </a:t>
            </a:r>
            <a:r>
              <a:rPr lang="en-US" sz="2000" dirty="0" err="1">
                <a:solidFill>
                  <a:schemeClr val="tx1">
                    <a:lumMod val="85000"/>
                    <a:lumOff val="15000"/>
                  </a:schemeClr>
                </a:solidFill>
              </a:rPr>
              <a:t>Béla</a:t>
            </a:r>
            <a:r>
              <a:rPr lang="en-US" sz="2000" dirty="0">
                <a:solidFill>
                  <a:schemeClr val="tx1">
                    <a:lumMod val="85000"/>
                    <a:lumOff val="15000"/>
                  </a:schemeClr>
                </a:solidFill>
              </a:rPr>
              <a:t> </a:t>
            </a:r>
            <a:r>
              <a:rPr lang="en-US" sz="2000" dirty="0" err="1">
                <a:solidFill>
                  <a:schemeClr val="tx1">
                    <a:lumMod val="85000"/>
                    <a:lumOff val="15000"/>
                  </a:schemeClr>
                </a:solidFill>
              </a:rPr>
              <a:t>Kéler</a:t>
            </a:r>
            <a:endParaRPr lang="en-GB" sz="2000" dirty="0">
              <a:solidFill>
                <a:schemeClr val="tx1">
                  <a:lumMod val="85000"/>
                  <a:lumOff val="15000"/>
                </a:schemeClr>
              </a:solidFill>
            </a:endParaRPr>
          </a:p>
          <a:p>
            <a:r>
              <a:rPr lang="en-US" sz="2000" dirty="0">
                <a:solidFill>
                  <a:schemeClr val="tx1">
                    <a:lumMod val="85000"/>
                    <a:lumOff val="15000"/>
                  </a:schemeClr>
                </a:solidFill>
              </a:rPr>
              <a:t>The Hungarian Dances are his most popular and lucrative pieces </a:t>
            </a:r>
            <a:endParaRPr lang="en-GB" sz="2000" dirty="0">
              <a:solidFill>
                <a:schemeClr val="tx1">
                  <a:lumMod val="85000"/>
                  <a:lumOff val="15000"/>
                </a:schemeClr>
              </a:solidFill>
            </a:endParaRPr>
          </a:p>
          <a:p>
            <a:pPr marL="0" indent="0">
              <a:buNone/>
            </a:pPr>
            <a:endParaRPr lang="en-GB" sz="2000" dirty="0"/>
          </a:p>
        </p:txBody>
      </p:sp>
      <p:pic>
        <p:nvPicPr>
          <p:cNvPr id="16390" name="Picture 6" descr="C:\Users\learnp02\AppData\Local\Microsoft\Windows\Temporary Internet Files\Content.IE5\DWC3CCU0\musical_notes_tattoo_by_playthis[1].jpg"/>
          <p:cNvPicPr>
            <a:picLocks noChangeAspect="1" noChangeArrowheads="1"/>
          </p:cNvPicPr>
          <p:nvPr/>
        </p:nvPicPr>
        <p:blipFill>
          <a:blip r:embed="rId3">
            <a:extLst>
              <a:ext uri="{BEBA8EAE-BF5A-486C-A8C5-ECC9F3942E4B}">
                <a14:imgProps xmlns:a14="http://schemas.microsoft.com/office/drawing/2010/main" xmlns="">
                  <a14:imgLayer r:embed="rId4">
                    <a14:imgEffect>
                      <a14:backgroundRemoval t="0" b="100000" l="0" r="99500">
                        <a14:backgroundMark x1="61000" y1="28092" x2="61000" y2="28092"/>
                        <a14:backgroundMark x1="73833" y1="49364" x2="73833" y2="49364"/>
                        <a14:backgroundMark x1="44333" y1="78960" x2="44333" y2="78960"/>
                        <a14:backgroundMark x1="44000" y1="71908" x2="44000" y2="71908"/>
                      </a14:backgroundRemoval>
                    </a14:imgEffect>
                  </a14:imgLayer>
                </a14:imgProps>
              </a:ext>
              <a:ext uri="{28A0092B-C50C-407E-A947-70E740481C1C}">
                <a14:useLocalDpi xmlns:a14="http://schemas.microsoft.com/office/drawing/2010/main" xmlns="" val="0"/>
              </a:ext>
            </a:extLst>
          </a:blip>
          <a:srcRect/>
          <a:stretch>
            <a:fillRect/>
          </a:stretch>
        </p:blipFill>
        <p:spPr bwMode="auto">
          <a:xfrm>
            <a:off x="251520" y="1844824"/>
            <a:ext cx="3028832" cy="4366567"/>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516876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159516" y="1289378"/>
            <a:ext cx="8824968" cy="843478"/>
          </a:xfrm>
        </p:spPr>
        <p:txBody>
          <a:bodyPr>
            <a:noAutofit/>
          </a:bodyPr>
          <a:lstStyle/>
          <a:p>
            <a:pPr algn="ctr"/>
            <a:r>
              <a:rPr lang="en-GB" b="1" dirty="0">
                <a:solidFill>
                  <a:schemeClr val="tx1">
                    <a:lumMod val="85000"/>
                    <a:lumOff val="15000"/>
                  </a:schemeClr>
                </a:solidFill>
              </a:rPr>
              <a:t>Watch the orchestral performance</a:t>
            </a:r>
            <a:br>
              <a:rPr lang="en-GB" b="1" dirty="0">
                <a:solidFill>
                  <a:schemeClr val="tx1">
                    <a:lumMod val="85000"/>
                    <a:lumOff val="15000"/>
                  </a:schemeClr>
                </a:solidFill>
              </a:rPr>
            </a:br>
            <a:r>
              <a:rPr lang="en-GB" b="1" dirty="0">
                <a:solidFill>
                  <a:schemeClr val="tx1">
                    <a:lumMod val="85000"/>
                    <a:lumOff val="15000"/>
                  </a:schemeClr>
                </a:solidFill>
              </a:rPr>
              <a:t> </a:t>
            </a:r>
          </a:p>
        </p:txBody>
      </p:sp>
      <p:pic>
        <p:nvPicPr>
          <p:cNvPr id="7" name="Picture Placeholder 7">
            <a:hlinkClick r:id="rId3"/>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1243630" y="2348881"/>
            <a:ext cx="6656740" cy="3744416"/>
          </a:xfrm>
          <a:prstGeom prst="rect">
            <a:avLst/>
          </a:prstGeom>
        </p:spPr>
      </p:pic>
      <p:pic>
        <p:nvPicPr>
          <p:cNvPr id="5" name="Picture 2" descr="C:\Users\Batems03\AppData\Local\Microsoft\Windows\Temporary Internet Files\Content.IE5\EBM0TSJD\play[1].png">
            <a:hlinkClick r:id="rId3"/>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250470" y="3899559"/>
            <a:ext cx="643059" cy="64305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12976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0C6765-521D-FE49-A3FC-D29BBD44166A}"/>
              </a:ext>
            </a:extLst>
          </p:cNvPr>
          <p:cNvSpPr>
            <a:spLocks noGrp="1"/>
          </p:cNvSpPr>
          <p:nvPr>
            <p:ph type="title"/>
          </p:nvPr>
        </p:nvSpPr>
        <p:spPr/>
        <p:txBody>
          <a:bodyPr/>
          <a:lstStyle/>
          <a:p>
            <a:r>
              <a:rPr lang="en-US" dirty="0"/>
              <a:t>Activity 1</a:t>
            </a:r>
          </a:p>
        </p:txBody>
      </p:sp>
      <p:sp>
        <p:nvSpPr>
          <p:cNvPr id="3" name="Content Placeholder 2">
            <a:extLst>
              <a:ext uri="{FF2B5EF4-FFF2-40B4-BE49-F238E27FC236}">
                <a16:creationId xmlns:a16="http://schemas.microsoft.com/office/drawing/2014/main" xmlns="" id="{22317F64-FFB8-7140-8AB5-382938391455}"/>
              </a:ext>
            </a:extLst>
          </p:cNvPr>
          <p:cNvSpPr>
            <a:spLocks noGrp="1"/>
          </p:cNvSpPr>
          <p:nvPr>
            <p:ph idx="1"/>
          </p:nvPr>
        </p:nvSpPr>
        <p:spPr/>
        <p:txBody>
          <a:bodyPr/>
          <a:lstStyle/>
          <a:p>
            <a:r>
              <a:rPr lang="en-US" dirty="0"/>
              <a:t>Follow the next 5 slides.</a:t>
            </a:r>
          </a:p>
          <a:p>
            <a:r>
              <a:rPr lang="en-US" dirty="0"/>
              <a:t>Listen to the melody and think of some movements to fit to the beat.  </a:t>
            </a:r>
          </a:p>
          <a:p>
            <a:r>
              <a:rPr lang="en-US" dirty="0"/>
              <a:t>Add a ‘chest tap’ to your pattern – this is called the ‘off-beat’. </a:t>
            </a:r>
          </a:p>
          <a:p>
            <a:r>
              <a:rPr lang="en-US" dirty="0"/>
              <a:t>Think of a simple tune that will fit your pulse. </a:t>
            </a:r>
          </a:p>
          <a:p>
            <a:r>
              <a:rPr lang="en-US" dirty="0"/>
              <a:t>Body percussion. </a:t>
            </a:r>
          </a:p>
          <a:p>
            <a:endParaRPr lang="en-US" dirty="0"/>
          </a:p>
          <a:p>
            <a:endParaRPr lang="en-US" dirty="0"/>
          </a:p>
        </p:txBody>
      </p:sp>
    </p:spTree>
    <p:extLst>
      <p:ext uri="{BB962C8B-B14F-4D97-AF65-F5344CB8AC3E}">
        <p14:creationId xmlns:p14="http://schemas.microsoft.com/office/powerpoint/2010/main" xmlns="" val="4283415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Text Placeholder 2"/>
          <p:cNvSpPr txBox="1">
            <a:spLocks/>
          </p:cNvSpPr>
          <p:nvPr/>
        </p:nvSpPr>
        <p:spPr>
          <a:xfrm>
            <a:off x="611560" y="1268188"/>
            <a:ext cx="7920880" cy="13553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en-GB" sz="4400" b="1" dirty="0">
                <a:solidFill>
                  <a:schemeClr val="tx1">
                    <a:lumMod val="85000"/>
                    <a:lumOff val="15000"/>
                  </a:schemeClr>
                </a:solidFill>
              </a:rPr>
              <a:t>Listen to the melody and count to eight as you listen</a:t>
            </a:r>
          </a:p>
        </p:txBody>
      </p:sp>
      <p:pic>
        <p:nvPicPr>
          <p:cNvPr id="5" name="Picture 2" descr="C:\Users\learnp02\AppData\Local\Microsoft\Windows\Temporary Internet Files\Content.IE5\JMC6ZQBM\numbers[1].jpg"/>
          <p:cNvPicPr>
            <a:picLocks noChangeAspect="1" noChangeArrowheads="1"/>
          </p:cNvPicPr>
          <p:nvPr/>
        </p:nvPicPr>
        <p:blipFill>
          <a:blip r:embed="rId3">
            <a:extLst>
              <a:ext uri="{BEBA8EAE-BF5A-486C-A8C5-ECC9F3942E4B}">
                <a14:imgProps xmlns:a14="http://schemas.microsoft.com/office/drawing/2010/main" xmlns="">
                  <a14:imgLayer r:embed="rId4">
                    <a14:imgEffect>
                      <a14:backgroundRemoval t="500" b="100000" l="0" r="100000">
                        <a14:backgroundMark x1="32600" y1="45250" x2="32600" y2="45250"/>
                        <a14:backgroundMark x1="37400" y1="55750" x2="37400" y2="55750"/>
                        <a14:backgroundMark x1="9400" y1="56000" x2="9400" y2="56000"/>
                      </a14:backgroundRemoval>
                    </a14:imgEffect>
                    <a14:imgEffect>
                      <a14:colorTemperature colorTemp="11200"/>
                    </a14:imgEffect>
                    <a14:imgEffect>
                      <a14:saturation sat="0"/>
                    </a14:imgEffect>
                  </a14:imgLayer>
                </a14:imgProps>
              </a:ext>
              <a:ext uri="{28A0092B-C50C-407E-A947-70E740481C1C}">
                <a14:useLocalDpi xmlns:a14="http://schemas.microsoft.com/office/drawing/2010/main" xmlns="" val="0"/>
              </a:ext>
            </a:extLst>
          </a:blip>
          <a:srcRect/>
          <a:stretch>
            <a:fillRect/>
          </a:stretch>
        </p:blipFill>
        <p:spPr bwMode="auto">
          <a:xfrm>
            <a:off x="2091831" y="2924372"/>
            <a:ext cx="4960339" cy="3528964"/>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42128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2" name="Text Placeholder 2"/>
          <p:cNvSpPr txBox="1">
            <a:spLocks/>
          </p:cNvSpPr>
          <p:nvPr/>
        </p:nvSpPr>
        <p:spPr>
          <a:xfrm>
            <a:off x="611560" y="1412776"/>
            <a:ext cx="7920880" cy="13553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lvl="0" indent="0" algn="ctr">
              <a:buNone/>
            </a:pPr>
            <a:r>
              <a:rPr lang="en-GB" sz="4400" b="1" dirty="0">
                <a:solidFill>
                  <a:schemeClr val="tx1">
                    <a:lumMod val="85000"/>
                    <a:lumOff val="15000"/>
                  </a:schemeClr>
                </a:solidFill>
              </a:rPr>
              <a:t>Think of some movements to fit with the beat</a:t>
            </a:r>
          </a:p>
        </p:txBody>
      </p:sp>
      <p:pic>
        <p:nvPicPr>
          <p:cNvPr id="14337" name="Picture 1"/>
          <p:cNvPicPr>
            <a:picLocks noChangeAspect="1" noChangeArrowheads="1"/>
          </p:cNvPicPr>
          <p:nvPr/>
        </p:nvPicPr>
        <p:blipFill>
          <a:blip r:embed="rId3" cstate="print">
            <a:extLst>
              <a:ext uri="{28A0092B-C50C-407E-A947-70E740481C1C}">
                <a14:useLocalDpi xmlns:a14="http://schemas.microsoft.com/office/drawing/2010/main" xmlns="" val="0"/>
              </a:ext>
            </a:extLst>
          </a:blip>
          <a:stretch>
            <a:fillRect/>
          </a:stretch>
        </p:blipFill>
        <p:spPr bwMode="auto">
          <a:xfrm>
            <a:off x="1883701" y="3212976"/>
            <a:ext cx="5376597" cy="302433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155178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933348" y="1196752"/>
            <a:ext cx="7488832" cy="1419542"/>
          </a:xfrm>
        </p:spPr>
        <p:txBody>
          <a:bodyPr>
            <a:noAutofit/>
          </a:bodyPr>
          <a:lstStyle/>
          <a:p>
            <a:pPr lvl="0"/>
            <a:r>
              <a:rPr lang="en-GB" sz="3600" b="1" dirty="0">
                <a:solidFill>
                  <a:schemeClr val="tx1">
                    <a:lumMod val="85000"/>
                    <a:lumOff val="15000"/>
                  </a:schemeClr>
                </a:solidFill>
              </a:rPr>
              <a:t>Add a ‘chest tap’ to your pattern –</a:t>
            </a:r>
            <a:br>
              <a:rPr lang="en-GB" sz="3600" b="1" dirty="0">
                <a:solidFill>
                  <a:schemeClr val="tx1">
                    <a:lumMod val="85000"/>
                    <a:lumOff val="15000"/>
                  </a:schemeClr>
                </a:solidFill>
              </a:rPr>
            </a:br>
            <a:r>
              <a:rPr lang="en-GB" sz="3600" b="1" dirty="0">
                <a:solidFill>
                  <a:schemeClr val="tx1">
                    <a:lumMod val="85000"/>
                    <a:lumOff val="15000"/>
                  </a:schemeClr>
                </a:solidFill>
              </a:rPr>
              <a:t>this is called the ‘off-beat’</a:t>
            </a:r>
          </a:p>
        </p:txBody>
      </p:sp>
      <p:pic>
        <p:nvPicPr>
          <p:cNvPr id="22531" name="Picture 3"/>
          <p:cNvPicPr>
            <a:picLocks noChangeAspect="1" noChangeArrowheads="1"/>
          </p:cNvPicPr>
          <p:nvPr/>
        </p:nvPicPr>
        <p:blipFill>
          <a:blip r:embed="rId3" cstate="print">
            <a:extLst>
              <a:ext uri="{BEBA8EAE-BF5A-486C-A8C5-ECC9F3942E4B}">
                <a14:imgProps xmlns:a14="http://schemas.microsoft.com/office/drawing/2010/main" xmlns="">
                  <a14:imgLayer r:embed="rId4">
                    <a14:imgEffect>
                      <a14:saturation sat="20000"/>
                    </a14:imgEffect>
                    <a14:imgEffect>
                      <a14:brightnessContrast bright="17000"/>
                    </a14:imgEffect>
                  </a14:imgLayer>
                </a14:imgProps>
              </a:ext>
              <a:ext uri="{28A0092B-C50C-407E-A947-70E740481C1C}">
                <a14:useLocalDpi xmlns:a14="http://schemas.microsoft.com/office/drawing/2010/main" xmlns="" val="0"/>
              </a:ext>
            </a:extLst>
          </a:blip>
          <a:stretch>
            <a:fillRect/>
          </a:stretch>
        </p:blipFill>
        <p:spPr bwMode="auto">
          <a:xfrm>
            <a:off x="1786508" y="2921958"/>
            <a:ext cx="5570984" cy="3133678"/>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87960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827584" y="1289378"/>
            <a:ext cx="7488832" cy="1419542"/>
          </a:xfrm>
        </p:spPr>
        <p:txBody>
          <a:bodyPr>
            <a:noAutofit/>
          </a:bodyPr>
          <a:lstStyle/>
          <a:p>
            <a:pPr lvl="0"/>
            <a:r>
              <a:rPr lang="en-GB" b="1" dirty="0">
                <a:solidFill>
                  <a:schemeClr val="tx1">
                    <a:lumMod val="85000"/>
                    <a:lumOff val="15000"/>
                  </a:schemeClr>
                </a:solidFill>
              </a:rPr>
              <a:t>Think of a simple tune that will fit your pulse</a:t>
            </a:r>
          </a:p>
        </p:txBody>
      </p:sp>
      <p:pic>
        <p:nvPicPr>
          <p:cNvPr id="7" name="Picture 5" descr="C:\Users\learnp02\AppData\Local\Microsoft\Windows\Temporary Internet Files\Content.IE5\UW1BBX5R\blue_pulse_by_vampirequeeneffeffia-d5vjxi3[1].png"/>
          <p:cNvPicPr>
            <a:picLocks noChangeAspect="1" noChangeArrowheads="1"/>
          </p:cNvPicPr>
          <p:nvPr/>
        </p:nvPicPr>
        <p:blipFill>
          <a:blip r:embed="rId3">
            <a:clrChange>
              <a:clrFrom>
                <a:srgbClr val="347597"/>
              </a:clrFrom>
              <a:clrTo>
                <a:srgbClr val="347597">
                  <a:alpha val="0"/>
                </a:srgbClr>
              </a:clrTo>
            </a:clrChange>
            <a:extLst>
              <a:ext uri="{BEBA8EAE-BF5A-486C-A8C5-ECC9F3942E4B}">
                <a14:imgProps xmlns:a14="http://schemas.microsoft.com/office/drawing/2010/main" xmlns="">
                  <a14:imgLayer r:embed="rId4"/>
                </a14:imgProps>
              </a:ext>
              <a:ext uri="{28A0092B-C50C-407E-A947-70E740481C1C}">
                <a14:useLocalDpi xmlns:a14="http://schemas.microsoft.com/office/drawing/2010/main" xmlns="" val="0"/>
              </a:ext>
            </a:extLst>
          </a:blip>
          <a:srcRect/>
          <a:stretch>
            <a:fillRect/>
          </a:stretch>
        </p:blipFill>
        <p:spPr bwMode="auto">
          <a:xfrm>
            <a:off x="2158763" y="3284984"/>
            <a:ext cx="4817246" cy="2554458"/>
          </a:xfrm>
          <a:prstGeom prst="rect">
            <a:avLst/>
          </a:prstGeom>
        </p:spPr>
      </p:pic>
    </p:spTree>
    <p:extLst>
      <p:ext uri="{BB962C8B-B14F-4D97-AF65-F5344CB8AC3E}">
        <p14:creationId xmlns:p14="http://schemas.microsoft.com/office/powerpoint/2010/main" xmlns="" val="3486548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a:spLocks noGrp="1"/>
          </p:cNvSpPr>
          <p:nvPr>
            <p:ph type="title"/>
          </p:nvPr>
        </p:nvSpPr>
        <p:spPr>
          <a:xfrm>
            <a:off x="880466" y="1124744"/>
            <a:ext cx="7383068" cy="1008112"/>
          </a:xfrm>
        </p:spPr>
        <p:txBody>
          <a:bodyPr>
            <a:noAutofit/>
          </a:bodyPr>
          <a:lstStyle/>
          <a:p>
            <a:pPr lvl="0"/>
            <a:r>
              <a:rPr lang="en-GB" b="1" dirty="0">
                <a:solidFill>
                  <a:schemeClr val="tx1">
                    <a:lumMod val="85000"/>
                    <a:lumOff val="15000"/>
                  </a:schemeClr>
                </a:solidFill>
              </a:rPr>
              <a:t>Body percussion</a:t>
            </a:r>
          </a:p>
        </p:txBody>
      </p:sp>
      <p:pic>
        <p:nvPicPr>
          <p:cNvPr id="7" name="Picture 6"/>
          <p:cNvPicPr/>
          <p:nvPr/>
        </p:nvPicPr>
        <p:blipFill rotWithShape="1">
          <a:blip r:embed="rId3" cstate="print">
            <a:extLst>
              <a:ext uri="{28A0092B-C50C-407E-A947-70E740481C1C}">
                <a14:useLocalDpi xmlns:a14="http://schemas.microsoft.com/office/drawing/2010/main" xmlns="" val="0"/>
              </a:ext>
            </a:extLst>
          </a:blip>
          <a:srcRect b="-12941"/>
          <a:stretch/>
        </p:blipFill>
        <p:spPr bwMode="auto">
          <a:xfrm>
            <a:off x="1413979" y="2393072"/>
            <a:ext cx="6316042" cy="819904"/>
          </a:xfrm>
          <a:prstGeom prst="rect">
            <a:avLst/>
          </a:prstGeom>
          <a:ln>
            <a:noFill/>
          </a:ln>
          <a:extLst>
            <a:ext uri="{53640926-AAD7-44D8-BBD7-CCE9431645EC}">
              <a14:shadowObscured xmlns:a14="http://schemas.microsoft.com/office/drawing/2010/main" xmlns=""/>
            </a:ext>
          </a:extLst>
        </p:spPr>
      </p:pic>
      <p:pic>
        <p:nvPicPr>
          <p:cNvPr id="9" name="Picture 3"/>
          <p:cNvPicPr>
            <a:picLocks noChangeAspect="1" noChangeArrowheads="1"/>
          </p:cNvPicPr>
          <p:nvPr/>
        </p:nvPicPr>
        <p:blipFill>
          <a:blip r:embed="rId4" cstate="print">
            <a:extLst>
              <a:ext uri="{BEBA8EAE-BF5A-486C-A8C5-ECC9F3942E4B}">
                <a14:imgProps xmlns:a14="http://schemas.microsoft.com/office/drawing/2010/main" xmlns="">
                  <a14:imgLayer r:embed="rId5">
                    <a14:imgEffect>
                      <a14:saturation sat="20000"/>
                    </a14:imgEffect>
                    <a14:imgEffect>
                      <a14:brightnessContrast bright="17000"/>
                    </a14:imgEffect>
                  </a14:imgLayer>
                </a14:imgProps>
              </a:ext>
              <a:ext uri="{28A0092B-C50C-407E-A947-70E740481C1C}">
                <a14:useLocalDpi xmlns:a14="http://schemas.microsoft.com/office/drawing/2010/main" xmlns="" val="0"/>
              </a:ext>
            </a:extLst>
          </a:blip>
          <a:stretch>
            <a:fillRect/>
          </a:stretch>
        </p:blipFill>
        <p:spPr bwMode="auto">
          <a:xfrm>
            <a:off x="2128267" y="3645024"/>
            <a:ext cx="4887466" cy="274919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520258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6DED20-7CE4-F949-8536-375966831892}"/>
              </a:ext>
            </a:extLst>
          </p:cNvPr>
          <p:cNvSpPr>
            <a:spLocks noGrp="1"/>
          </p:cNvSpPr>
          <p:nvPr>
            <p:ph type="title"/>
          </p:nvPr>
        </p:nvSpPr>
        <p:spPr/>
        <p:txBody>
          <a:bodyPr>
            <a:normAutofit fontScale="90000"/>
          </a:bodyPr>
          <a:lstStyle/>
          <a:p>
            <a:r>
              <a:rPr lang="en-US" dirty="0"/>
              <a:t>Activity 2: Design your own musical instrument</a:t>
            </a:r>
          </a:p>
        </p:txBody>
      </p:sp>
      <p:pic>
        <p:nvPicPr>
          <p:cNvPr id="5" name="Content Placeholder 4" descr="A screenshot of a computer&#10;&#10;Description automatically generated">
            <a:extLst>
              <a:ext uri="{FF2B5EF4-FFF2-40B4-BE49-F238E27FC236}">
                <a16:creationId xmlns:a16="http://schemas.microsoft.com/office/drawing/2014/main" xmlns="" id="{6F1F59F0-09FF-4243-82FB-CB7B65146C02}"/>
              </a:ext>
            </a:extLst>
          </p:cNvPr>
          <p:cNvPicPr>
            <a:picLocks noGrp="1" noChangeAspect="1"/>
          </p:cNvPicPr>
          <p:nvPr>
            <p:ph idx="1"/>
          </p:nvPr>
        </p:nvPicPr>
        <p:blipFill rotWithShape="1">
          <a:blip r:embed="rId2">
            <a:extLst>
              <a:ext uri="{28A0092B-C50C-407E-A947-70E740481C1C}">
                <a14:useLocalDpi xmlns:a14="http://schemas.microsoft.com/office/drawing/2010/main" xmlns="" val="0"/>
              </a:ext>
            </a:extLst>
          </a:blip>
          <a:srcRect l="33095" t="24498" r="10225" b="13453"/>
          <a:stretch/>
        </p:blipFill>
        <p:spPr>
          <a:xfrm>
            <a:off x="228600" y="1417638"/>
            <a:ext cx="8686800" cy="5165724"/>
          </a:xfrm>
        </p:spPr>
      </p:pic>
    </p:spTree>
    <p:extLst>
      <p:ext uri="{BB962C8B-B14F-4D97-AF65-F5344CB8AC3E}">
        <p14:creationId xmlns:p14="http://schemas.microsoft.com/office/powerpoint/2010/main" xmlns="" val="3872094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itle 1"/>
          <p:cNvSpPr>
            <a:spLocks noGrp="1"/>
          </p:cNvSpPr>
          <p:nvPr>
            <p:ph type="title"/>
          </p:nvPr>
        </p:nvSpPr>
        <p:spPr>
          <a:xfrm>
            <a:off x="3707904" y="1125314"/>
            <a:ext cx="2232248" cy="843478"/>
          </a:xfrm>
        </p:spPr>
        <p:txBody>
          <a:bodyPr>
            <a:normAutofit/>
          </a:bodyPr>
          <a:lstStyle/>
          <a:p>
            <a:pPr lvl="0" algn="l"/>
            <a:r>
              <a:rPr lang="en-GB" b="1" dirty="0">
                <a:solidFill>
                  <a:schemeClr val="tx1">
                    <a:lumMod val="85000"/>
                    <a:lumOff val="15000"/>
                  </a:schemeClr>
                </a:solidFill>
              </a:rPr>
              <a:t>Recap</a:t>
            </a:r>
          </a:p>
        </p:txBody>
      </p:sp>
      <p:sp>
        <p:nvSpPr>
          <p:cNvPr id="9" name="Text Placeholder 2"/>
          <p:cNvSpPr txBox="1">
            <a:spLocks/>
          </p:cNvSpPr>
          <p:nvPr/>
        </p:nvSpPr>
        <p:spPr>
          <a:xfrm>
            <a:off x="2124225" y="2172066"/>
            <a:ext cx="4607518" cy="197701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lvl="0"/>
            <a:r>
              <a:rPr lang="en-GB" sz="2800" dirty="0">
                <a:solidFill>
                  <a:schemeClr val="tx1">
                    <a:lumMod val="85000"/>
                    <a:lumOff val="15000"/>
                  </a:schemeClr>
                </a:solidFill>
              </a:rPr>
              <a:t>Um-pah</a:t>
            </a:r>
          </a:p>
          <a:p>
            <a:pPr lvl="0"/>
            <a:r>
              <a:rPr lang="en-GB" sz="2800" dirty="0">
                <a:solidFill>
                  <a:schemeClr val="tx1">
                    <a:lumMod val="85000"/>
                    <a:lumOff val="15000"/>
                  </a:schemeClr>
                </a:solidFill>
              </a:rPr>
              <a:t>Off-beats and melody</a:t>
            </a:r>
          </a:p>
          <a:p>
            <a:pPr lvl="0"/>
            <a:r>
              <a:rPr lang="en-GB" sz="2800" dirty="0">
                <a:solidFill>
                  <a:schemeClr val="tx1">
                    <a:lumMod val="85000"/>
                    <a:lumOff val="15000"/>
                  </a:schemeClr>
                </a:solidFill>
              </a:rPr>
              <a:t>Long and short sounds</a:t>
            </a:r>
          </a:p>
        </p:txBody>
      </p:sp>
      <p:pic>
        <p:nvPicPr>
          <p:cNvPr id="5" name="Picture 1" descr="\\BBCFS2072\UserData$\learnp02\Downloads\Brahms05.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15643" t="25540" r="11730" b="4499"/>
          <a:stretch/>
        </p:blipFill>
        <p:spPr bwMode="auto">
          <a:xfrm>
            <a:off x="2453951" y="4149080"/>
            <a:ext cx="4236098" cy="229533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670597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Title 1"/>
          <p:cNvSpPr>
            <a:spLocks noGrp="1"/>
          </p:cNvSpPr>
          <p:nvPr>
            <p:ph type="title"/>
          </p:nvPr>
        </p:nvSpPr>
        <p:spPr>
          <a:xfrm>
            <a:off x="1907704" y="1124744"/>
            <a:ext cx="5328592" cy="843478"/>
          </a:xfrm>
        </p:spPr>
        <p:txBody>
          <a:bodyPr>
            <a:noAutofit/>
          </a:bodyPr>
          <a:lstStyle/>
          <a:p>
            <a:pPr lvl="0" algn="l"/>
            <a:r>
              <a:rPr lang="en-GB" b="1" dirty="0">
                <a:solidFill>
                  <a:schemeClr val="tx1">
                    <a:lumMod val="85000"/>
                    <a:lumOff val="15000"/>
                  </a:schemeClr>
                </a:solidFill>
              </a:rPr>
              <a:t>Practise and perform!</a:t>
            </a:r>
          </a:p>
        </p:txBody>
      </p:sp>
      <p:pic>
        <p:nvPicPr>
          <p:cNvPr id="24579" name="Picture 3" descr="\\BBCFS2072\UserData$\learnp02\Downloads\Brahms06.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97614" y="2243118"/>
            <a:ext cx="6948772" cy="3908685"/>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6282445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BBCFS2072\UserData$\learnp02\Desktop\Trailblazer logo-template\Trailblazers logo COLOUR.pn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19032" y="297954"/>
            <a:ext cx="1228632" cy="898798"/>
          </a:xfrm>
          <a:prstGeom prst="rect">
            <a:avLst/>
          </a:prstGeom>
          <a:noFill/>
          <a:extLst>
            <a:ext uri="{909E8E84-426E-40DD-AFC4-6F175D3DCCD1}">
              <a14:hiddenFill xmlns:a14="http://schemas.microsoft.com/office/drawing/2010/main" xmlns="">
                <a:solidFill>
                  <a:srgbClr val="FFFFFF"/>
                </a:solidFill>
              </a14:hiddenFill>
            </a:ext>
          </a:extLst>
        </p:spPr>
      </p:pic>
      <p:sp>
        <p:nvSpPr>
          <p:cNvPr id="6" name="Title 4"/>
          <p:cNvSpPr txBox="1">
            <a:spLocks/>
          </p:cNvSpPr>
          <p:nvPr/>
        </p:nvSpPr>
        <p:spPr>
          <a:xfrm>
            <a:off x="215516" y="1196752"/>
            <a:ext cx="8712968" cy="93744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3600" b="1" dirty="0">
                <a:solidFill>
                  <a:schemeClr val="tx1">
                    <a:lumMod val="85000"/>
                    <a:lumOff val="15000"/>
                  </a:schemeClr>
                </a:solidFill>
              </a:rPr>
              <a:t>Taking it further – cross-curricular activities</a:t>
            </a:r>
          </a:p>
        </p:txBody>
      </p:sp>
      <p:sp>
        <p:nvSpPr>
          <p:cNvPr id="7" name="Content Placeholder 5"/>
          <p:cNvSpPr>
            <a:spLocks noGrp="1"/>
          </p:cNvSpPr>
          <p:nvPr>
            <p:ph idx="1"/>
          </p:nvPr>
        </p:nvSpPr>
        <p:spPr>
          <a:xfrm>
            <a:off x="611560" y="2276873"/>
            <a:ext cx="7992888" cy="4176463"/>
          </a:xfrm>
        </p:spPr>
        <p:txBody>
          <a:bodyPr>
            <a:noAutofit/>
          </a:bodyPr>
          <a:lstStyle/>
          <a:p>
            <a:pPr marL="0" lvl="0" indent="0">
              <a:buNone/>
            </a:pPr>
            <a:r>
              <a:rPr lang="en-US" sz="1600" b="1" dirty="0">
                <a:solidFill>
                  <a:schemeClr val="tx1">
                    <a:lumMod val="85000"/>
                    <a:lumOff val="15000"/>
                  </a:schemeClr>
                </a:solidFill>
              </a:rPr>
              <a:t>MUSIC: </a:t>
            </a:r>
            <a:r>
              <a:rPr lang="en-US" sz="1600" dirty="0">
                <a:solidFill>
                  <a:schemeClr val="tx1">
                    <a:lumMod val="85000"/>
                    <a:lumOff val="15000"/>
                  </a:schemeClr>
                </a:solidFill>
              </a:rPr>
              <a:t>BBC Ten Pieces features other dance pieces you might like to explore: Florence Price’s ‘Symphony No. 3’ is based on the ‘juba dance’, Tchaikovsky’s ‘Nutcracker Suite; is made up of dances from his ballet including a lively Russian dance (</a:t>
            </a:r>
            <a:r>
              <a:rPr lang="en-US" sz="1600" dirty="0" err="1">
                <a:solidFill>
                  <a:schemeClr val="tx1">
                    <a:lumMod val="85000"/>
                    <a:lumOff val="15000"/>
                  </a:schemeClr>
                </a:solidFill>
              </a:rPr>
              <a:t>Trepak</a:t>
            </a:r>
            <a:r>
              <a:rPr lang="en-US" sz="1600" dirty="0">
                <a:solidFill>
                  <a:schemeClr val="tx1">
                    <a:lumMod val="85000"/>
                    <a:lumOff val="15000"/>
                  </a:schemeClr>
                </a:solidFill>
              </a:rPr>
              <a:t>) and Anna Meredith’s ‘Connect It!’ features physical gestures and body percussion instead of instruments.</a:t>
            </a:r>
            <a:endParaRPr lang="en-GB" sz="1600" dirty="0">
              <a:solidFill>
                <a:schemeClr val="tx1">
                  <a:lumMod val="85000"/>
                  <a:lumOff val="15000"/>
                </a:schemeClr>
              </a:solidFill>
            </a:endParaRPr>
          </a:p>
          <a:p>
            <a:pPr marL="0" indent="0">
              <a:buNone/>
            </a:pPr>
            <a:endParaRPr lang="en-GB" sz="1600" dirty="0">
              <a:solidFill>
                <a:schemeClr val="tx1">
                  <a:lumMod val="85000"/>
                  <a:lumOff val="15000"/>
                </a:schemeClr>
              </a:solidFill>
            </a:endParaRPr>
          </a:p>
          <a:p>
            <a:pPr marL="0" lvl="0" indent="0">
              <a:buNone/>
            </a:pPr>
            <a:r>
              <a:rPr lang="en-US" sz="1600" b="1" dirty="0">
                <a:solidFill>
                  <a:schemeClr val="tx1">
                    <a:lumMod val="85000"/>
                    <a:lumOff val="15000"/>
                  </a:schemeClr>
                </a:solidFill>
              </a:rPr>
              <a:t>RESEARCH: </a:t>
            </a:r>
            <a:r>
              <a:rPr lang="en-US" sz="1600" dirty="0">
                <a:solidFill>
                  <a:schemeClr val="tx1">
                    <a:lumMod val="85000"/>
                    <a:lumOff val="15000"/>
                  </a:schemeClr>
                </a:solidFill>
              </a:rPr>
              <a:t>Brahms was actually one of the finest symphony composers of all time – a symphony is a large piece for orchestra. Find out about his symphonies or research how he felt about his simple ‘Hungarian Dances’ becoming the pieces for which he was most known, rather than his ‘serious’ works.</a:t>
            </a:r>
            <a:endParaRPr lang="en-GB" sz="1600" dirty="0">
              <a:solidFill>
                <a:schemeClr val="tx1">
                  <a:lumMod val="85000"/>
                  <a:lumOff val="15000"/>
                </a:schemeClr>
              </a:solidFill>
            </a:endParaRPr>
          </a:p>
          <a:p>
            <a:pPr marL="0" indent="0">
              <a:buNone/>
            </a:pPr>
            <a:r>
              <a:rPr lang="en-US" sz="1600" dirty="0">
                <a:solidFill>
                  <a:schemeClr val="tx1">
                    <a:lumMod val="85000"/>
                    <a:lumOff val="15000"/>
                  </a:schemeClr>
                </a:solidFill>
              </a:rPr>
              <a:t> </a:t>
            </a:r>
            <a:endParaRPr lang="en-GB" sz="1600" dirty="0">
              <a:solidFill>
                <a:schemeClr val="tx1">
                  <a:lumMod val="85000"/>
                  <a:lumOff val="15000"/>
                </a:schemeClr>
              </a:solidFill>
            </a:endParaRPr>
          </a:p>
        </p:txBody>
      </p:sp>
    </p:spTree>
    <p:extLst>
      <p:ext uri="{BB962C8B-B14F-4D97-AF65-F5344CB8AC3E}">
        <p14:creationId xmlns:p14="http://schemas.microsoft.com/office/powerpoint/2010/main" xmlns="" val="1603367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547</TotalTime>
  <Words>578</Words>
  <Application>Microsoft Macintosh PowerPoint</Application>
  <PresentationFormat>On-screen Show (4:3)</PresentationFormat>
  <Paragraphs>78</Paragraphs>
  <Slides>20</Slides>
  <Notes>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Slide 1</vt:lpstr>
      <vt:lpstr>Slide 2</vt:lpstr>
      <vt:lpstr>Pulse and Rhythm</vt:lpstr>
      <vt:lpstr>Trailblazer</vt:lpstr>
      <vt:lpstr>Lesson outcomes</vt:lpstr>
      <vt:lpstr>Glossary of music terms</vt:lpstr>
      <vt:lpstr>Slide 7</vt:lpstr>
      <vt:lpstr>Background – the composer</vt:lpstr>
      <vt:lpstr>Background – the music</vt:lpstr>
      <vt:lpstr>Watch the orchestral performance  </vt:lpstr>
      <vt:lpstr>Activity 1</vt:lpstr>
      <vt:lpstr>Slide 12</vt:lpstr>
      <vt:lpstr>Slide 13</vt:lpstr>
      <vt:lpstr>Add a ‘chest tap’ to your pattern – this is called the ‘off-beat’</vt:lpstr>
      <vt:lpstr>Think of a simple tune that will fit your pulse</vt:lpstr>
      <vt:lpstr>Body percussion</vt:lpstr>
      <vt:lpstr>Activity 2: Design your own musical instrument</vt:lpstr>
      <vt:lpstr>Recap</vt:lpstr>
      <vt:lpstr>Practise and perform!</vt:lpstr>
      <vt:lpstr>Slide 20</vt:lpstr>
    </vt:vector>
  </TitlesOfParts>
  <Company>BBC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learnp02</dc:creator>
  <cp:lastModifiedBy>stafflaws</cp:lastModifiedBy>
  <cp:revision>54</cp:revision>
  <dcterms:created xsi:type="dcterms:W3CDTF">2019-07-16T08:25:33Z</dcterms:created>
  <dcterms:modified xsi:type="dcterms:W3CDTF">2020-07-06T16:16:16Z</dcterms:modified>
</cp:coreProperties>
</file>